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4" r:id="rId10"/>
    <p:sldId id="263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abirint.ru/screenshot/goods/283047/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 В НАЧАЛЬНОЙ ШКОЛЕ</a:t>
            </a:r>
            <a:b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брошюрой- организатором «Мой </a:t>
            </a:r>
            <a:r>
              <a:rPr lang="ru-RU" sz="2000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2000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2000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(из опыта работы</a:t>
            </a:r>
            <a:r>
              <a:rPr lang="ru-RU" sz="1400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000" dirty="0" smtClean="0"/>
              <a:t>: </a:t>
            </a:r>
          </a:p>
          <a:p>
            <a:r>
              <a:rPr lang="ru-RU" sz="2000" b="1" dirty="0" smtClean="0"/>
              <a:t>Т.Е.Николаева </a:t>
            </a:r>
          </a:p>
          <a:p>
            <a:r>
              <a:rPr lang="ru-RU" sz="2000" b="1" dirty="0" smtClean="0"/>
              <a:t>учитель начальных классов</a:t>
            </a:r>
          </a:p>
          <a:p>
            <a:r>
              <a:rPr lang="ru-RU" sz="2000" b="1" dirty="0" smtClean="0"/>
              <a:t>ГБОУ школа №421</a:t>
            </a:r>
          </a:p>
          <a:p>
            <a:r>
              <a:rPr lang="ru-RU" sz="2000" b="1" dirty="0" err="1" smtClean="0"/>
              <a:t>Петродворцового</a:t>
            </a:r>
            <a:r>
              <a:rPr lang="ru-RU" sz="2000" b="1" dirty="0" smtClean="0"/>
              <a:t> района</a:t>
            </a:r>
          </a:p>
          <a:p>
            <a:r>
              <a:rPr lang="ru-RU" sz="2000" b="1" dirty="0" smtClean="0"/>
              <a:t>г. Санкт-Петербурга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Иллюстрация № 16 к книге &quot;Мой портфолио. 1 класс: Пособие для учащихся общеобразовательных учреждений. ФГОС&quot;, фотография, изображение, картинка">
            <a:hlinkClick r:id="rId2" tooltip="Иллюстрация № 16 к книге &quot;Мой портфолио. 1 класс: Пособие для учащихся общеобразовательных учреждений. ФГОС&quot;, фотография, изображение, картинка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4572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g2.labirint.ru/books/307770/scrn_big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628605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 нужно назначать специальные встречи с родителями для обсуждения основных моментов работы 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(15-20 минут на родительских собраниях);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Используйте наглядные средства,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представляющиие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детям и родителям основные этапы и принципы работы 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(стенды, листовки , электронные сообщения и пр.);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 переоценивайте роль и возможности родителей, терпеливо разъясняйте им необходимость и пользу работы 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Прорабатывайте план работы с каждой брошюрой-организатором на весь год сразу, в конце года можете корректировать и дополнять.</a:t>
            </a:r>
          </a:p>
          <a:p>
            <a:pPr>
              <a:buFont typeface="Wingdings" pitchFamily="2" charset="2"/>
              <a:buChar char="Ø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правила работы с </a:t>
            </a:r>
            <a:r>
              <a:rPr lang="ru-RU" sz="4400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4400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4" name="Рисунок 3" descr="preview_publication"/>
          <p:cNvPicPr/>
          <p:nvPr/>
        </p:nvPicPr>
        <p:blipFill>
          <a:blip r:embed="rId2" cstate="print">
            <a:clrChange>
              <a:clrFrom>
                <a:srgbClr val="F7F5E8"/>
              </a:clrFrom>
              <a:clrTo>
                <a:srgbClr val="F7F5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648200"/>
            <a:ext cx="3099300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  <a:t>«Всегда есть много причин ничего не изменять.</a:t>
            </a:r>
            <a:b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  <a:t>Но одна причина для изменений есть </a:t>
            </a:r>
            <a:b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  <a:t>всегда – </a:t>
            </a:r>
            <a:b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Segoe Script" pitchFamily="34" charset="0"/>
              </a:rPr>
              <a:t>желание жить лучше».</a:t>
            </a:r>
          </a:p>
          <a:p>
            <a:pPr algn="r"/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А.В.Иванов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Брошюры-организаторы «Мой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 для начальной школы</a:t>
            </a:r>
            <a:endParaRPr lang="ru-RU" sz="2400" dirty="0"/>
          </a:p>
        </p:txBody>
      </p:sp>
      <p:pic>
        <p:nvPicPr>
          <p:cNvPr id="8" name="Picture 4" descr="Андрей Иванов - Мой портфолио. 1 класс: Пособие для учащихся общеобразовательных учреждений. ФГОС обложка книг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37" r="3504" b="7180"/>
          <a:stretch>
            <a:fillRect/>
          </a:stretch>
        </p:blipFill>
        <p:spPr bwMode="auto">
          <a:xfrm rot="20581170">
            <a:off x="2191333" y="1910972"/>
            <a:ext cx="2022074" cy="2784559"/>
          </a:xfrm>
          <a:prstGeom prst="rect">
            <a:avLst/>
          </a:prstGeom>
          <a:noFill/>
        </p:spPr>
      </p:pic>
      <p:pic>
        <p:nvPicPr>
          <p:cNvPr id="10" name="Picture 8" descr="Андрей Иванов - Мой портфолио. 2 класс. Пособие для учащихся общеобразовательных учреждений. ФГОС обложка книги"/>
          <p:cNvPicPr>
            <a:picLocks noChangeAspect="1" noChangeArrowheads="1"/>
          </p:cNvPicPr>
          <p:nvPr/>
        </p:nvPicPr>
        <p:blipFill>
          <a:blip r:embed="rId3" cstate="print"/>
          <a:srcRect t="6670" r="347" b="6613"/>
          <a:stretch>
            <a:fillRect/>
          </a:stretch>
        </p:blipFill>
        <p:spPr bwMode="auto">
          <a:xfrm rot="1303255">
            <a:off x="4433065" y="2033605"/>
            <a:ext cx="2083262" cy="2943234"/>
          </a:xfrm>
          <a:prstGeom prst="rect">
            <a:avLst/>
          </a:prstGeom>
          <a:noFill/>
        </p:spPr>
      </p:pic>
      <p:pic>
        <p:nvPicPr>
          <p:cNvPr id="13" name="Picture 2" descr="Андрей Иванов - Мой портфолио. 3 класс. Пособие для учащихся общеобразовательных учреждений. ФГОС обложка книги"/>
          <p:cNvPicPr>
            <a:picLocks noChangeAspect="1" noChangeArrowheads="1"/>
          </p:cNvPicPr>
          <p:nvPr/>
        </p:nvPicPr>
        <p:blipFill>
          <a:blip r:embed="rId4" cstate="print"/>
          <a:srcRect t="7149" r="4028" b="7312"/>
          <a:stretch>
            <a:fillRect/>
          </a:stretch>
        </p:blipFill>
        <p:spPr bwMode="auto">
          <a:xfrm rot="20076947">
            <a:off x="673176" y="3319354"/>
            <a:ext cx="1910053" cy="2859811"/>
          </a:xfrm>
          <a:prstGeom prst="rect">
            <a:avLst/>
          </a:prstGeom>
          <a:noFill/>
        </p:spPr>
      </p:pic>
      <p:pic>
        <p:nvPicPr>
          <p:cNvPr id="14" name="Picture 6" descr="Андрей Иванов - Мой портфолио. 4 класс. Пособие для учащихся общеобразовательных учреждений. ФГОС обложка книги"/>
          <p:cNvPicPr>
            <a:picLocks noChangeAspect="1" noChangeArrowheads="1"/>
          </p:cNvPicPr>
          <p:nvPr/>
        </p:nvPicPr>
        <p:blipFill>
          <a:blip r:embed="rId5" cstate="print"/>
          <a:srcRect t="6165" r="3020" b="5956"/>
          <a:stretch>
            <a:fillRect/>
          </a:stretch>
        </p:blipFill>
        <p:spPr bwMode="auto">
          <a:xfrm rot="2161652">
            <a:off x="6251753" y="3204850"/>
            <a:ext cx="2028044" cy="300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Пособие для учителей</a:t>
            </a:r>
            <a:br>
              <a:rPr lang="ru-RU" sz="1800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общеобразовательных </a:t>
            </a:r>
            <a:br>
              <a:rPr lang="ru-RU" sz="1800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учреждений </a:t>
            </a:r>
            <a:r>
              <a:rPr lang="ru-RU" sz="1800" spc="50" dirty="0" smtClean="0">
                <a:ln w="5715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spc="50" dirty="0" smtClean="0">
                <a:ln w="5715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редакцией А.В.Иванова</a:t>
            </a:r>
            <a:br>
              <a:rPr lang="ru-RU" sz="1800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издание</a:t>
            </a:r>
            <a:br>
              <a:rPr lang="ru-RU" sz="1800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</a:t>
            </a:r>
            <a:br>
              <a:rPr lang="ru-RU" sz="1800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800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«Просвещение» – 2012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spc="50" dirty="0" smtClean="0">
                <a:ln w="5715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spc="50" dirty="0" smtClean="0">
                <a:ln w="5715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endParaRPr lang="ru-RU" sz="1600" dirty="0"/>
          </a:p>
        </p:txBody>
      </p:sp>
      <p:pic>
        <p:nvPicPr>
          <p:cNvPr id="4" name="Picture 2" descr="C:\Documents and Settings\комп\Мои документы\Мои рисунки\MP Navigator EX\2011_09_13\IMG.jpg"/>
          <p:cNvPicPr>
            <a:picLocks noChangeAspect="1" noChangeArrowheads="1"/>
          </p:cNvPicPr>
          <p:nvPr/>
        </p:nvPicPr>
        <p:blipFill>
          <a:blip r:embed="rId2" cstate="print"/>
          <a:srcRect t="1111" r="1724"/>
          <a:stretch>
            <a:fillRect/>
          </a:stretch>
        </p:blipFill>
        <p:spPr bwMode="auto">
          <a:xfrm>
            <a:off x="4724400" y="152400"/>
            <a:ext cx="4104456" cy="640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1</a:t>
            </a:r>
            <a:r>
              <a:rPr lang="ru-RU" sz="2800" b="1" dirty="0" smtClean="0">
                <a:solidFill>
                  <a:srgbClr val="FF0000"/>
                </a:solidFill>
              </a:rPr>
              <a:t>. Начинать с простого и понятного.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2</a:t>
            </a:r>
            <a:r>
              <a:rPr lang="ru-RU" sz="2800" b="1" dirty="0" smtClean="0">
                <a:solidFill>
                  <a:srgbClr val="FF0000"/>
                </a:solidFill>
              </a:rPr>
              <a:t>. Работа с брошюрой</a:t>
            </a:r>
            <a:r>
              <a:rPr lang="ru-RU" sz="2800" dirty="0" smtClean="0"/>
              <a:t> – повод помнить о  Портфолио, обсуждать, интересоваться своим Портфолио и  Портфолио друзей,  использовать Портфолио для улучшения своей работы.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3. </a:t>
            </a:r>
            <a:r>
              <a:rPr lang="ru-RU" sz="2800" b="1" dirty="0" smtClean="0">
                <a:solidFill>
                  <a:srgbClr val="FF0000"/>
                </a:solidFill>
              </a:rPr>
              <a:t>Цели </a:t>
            </a:r>
            <a:r>
              <a:rPr lang="ru-RU" sz="2800" b="1" dirty="0" smtClean="0">
                <a:solidFill>
                  <a:srgbClr val="FF0000"/>
                </a:solidFill>
              </a:rPr>
              <a:t>работы по формированию </a:t>
            </a:r>
            <a:r>
              <a:rPr lang="ru-RU" sz="28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2800" dirty="0" smtClean="0"/>
              <a:t>     - добиться прогресса ребенка в самооценке;</a:t>
            </a:r>
          </a:p>
          <a:p>
            <a:pPr>
              <a:buNone/>
            </a:pPr>
            <a:r>
              <a:rPr lang="ru-RU" sz="2800" dirty="0" smtClean="0"/>
              <a:t>     - поддержать склонность ребенка к систематической работе и самоконтролю;</a:t>
            </a:r>
          </a:p>
          <a:p>
            <a:pPr>
              <a:buNone/>
            </a:pPr>
            <a:r>
              <a:rPr lang="ru-RU" sz="2800" dirty="0" smtClean="0"/>
              <a:t>     - контролировать динамику наполнения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     - развивать у ребенка способность создавать тексты самоанализа;</a:t>
            </a:r>
          </a:p>
          <a:p>
            <a:pPr>
              <a:buNone/>
            </a:pPr>
            <a:r>
              <a:rPr lang="ru-RU" sz="2800" dirty="0" smtClean="0"/>
              <a:t>     - научить ребенка навыкам планирования и т.д.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4.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Простые правила: </a:t>
            </a:r>
            <a:endParaRPr lang="ru-RU" sz="16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2800" dirty="0" smtClean="0"/>
              <a:t> </a:t>
            </a:r>
            <a:r>
              <a:rPr lang="ru-RU" sz="2800" dirty="0" smtClean="0"/>
              <a:t>- учитель  ПОМОГАЕТ создавать Портфолио;</a:t>
            </a:r>
          </a:p>
          <a:p>
            <a:pPr>
              <a:buNone/>
            </a:pPr>
            <a:r>
              <a:rPr lang="ru-RU" sz="2800" dirty="0" smtClean="0"/>
              <a:t>      - родители ПОМОГАЮТ детям, но не делают за них Портфолио;</a:t>
            </a:r>
          </a:p>
          <a:p>
            <a:pPr>
              <a:buNone/>
            </a:pPr>
            <a:r>
              <a:rPr lang="ru-RU" sz="2800" dirty="0" smtClean="0"/>
              <a:t>      - семья несет ответственность за наполнение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      - письменное разрешение на фото,  видео-  и аудиозапись их детей;</a:t>
            </a:r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Рекомендации:</a:t>
            </a:r>
            <a:br>
              <a:rPr lang="ru-RU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 В </a:t>
            </a:r>
            <a:r>
              <a:rPr lang="ru-RU" dirty="0" err="1" smtClean="0"/>
              <a:t>портфолио</a:t>
            </a:r>
            <a:r>
              <a:rPr lang="ru-RU" dirty="0" smtClean="0"/>
              <a:t> накапливалась систематизированная информация о том, какого уровня достиг ребенок в изучении основных учебных предметов, какова его социальная активность, особенности личностного развития;</a:t>
            </a:r>
            <a:endParaRPr lang="ru-RU" sz="1200" dirty="0" smtClean="0"/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Портфолио</a:t>
            </a:r>
            <a:r>
              <a:rPr lang="ru-RU" dirty="0" smtClean="0"/>
              <a:t> содержал  необходимую информацию для выбора индивидуальных методик обучения и постановки новых учебных целей;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Портфолио</a:t>
            </a:r>
            <a:r>
              <a:rPr lang="ru-RU" dirty="0" smtClean="0"/>
              <a:t> содержал разнообразные свидетельства  достижения учащимся 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личностных результатов, оценка, которых была бы возможна по указанным ФГОС критериям;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Основное назначение брошюр-организаторов помочь организовать работу с </a:t>
            </a:r>
            <a:r>
              <a:rPr lang="ru-RU" sz="2200" dirty="0" err="1" smtClean="0"/>
              <a:t>Портфолио</a:t>
            </a:r>
            <a:r>
              <a:rPr lang="ru-RU" sz="2200" dirty="0" smtClean="0"/>
              <a:t> таким образом, чтобы: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учителя</a:t>
            </a:r>
            <a:r>
              <a:rPr lang="ru-RU" dirty="0" smtClean="0"/>
              <a:t> -  улучшить результаты и условия обучения своих учеников.</a:t>
            </a:r>
          </a:p>
          <a:p>
            <a:r>
              <a:rPr lang="ru-RU" b="1" dirty="0" smtClean="0"/>
              <a:t> ученика </a:t>
            </a:r>
            <a:r>
              <a:rPr lang="ru-RU" dirty="0" smtClean="0"/>
              <a:t> - достижение высоких образовательных результатов, создание оснований для обучения на новой ступени.</a:t>
            </a:r>
          </a:p>
          <a:p>
            <a:r>
              <a:rPr lang="ru-RU" b="1" dirty="0" smtClean="0"/>
              <a:t> родителей </a:t>
            </a:r>
            <a:r>
              <a:rPr lang="ru-RU" dirty="0" smtClean="0"/>
              <a:t> заключается в оказании обоснованной помощи и участии в разных формах поддержки учебной деятельности ребёнка.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Цели работы  с брошюрой – организатором </a:t>
            </a:r>
            <a:br>
              <a:rPr lang="ru-RU" sz="2400" dirty="0" smtClean="0"/>
            </a:br>
            <a:r>
              <a:rPr lang="ru-RU" sz="2400" dirty="0" smtClean="0"/>
              <a:t>«Мой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886200"/>
          </a:xfrm>
        </p:spPr>
        <p:txBody>
          <a:bodyPr/>
          <a:lstStyle/>
          <a:p>
            <a:pPr lvl="0"/>
            <a:r>
              <a:rPr lang="ru-RU" dirty="0" smtClean="0"/>
              <a:t>«</a:t>
            </a:r>
            <a:r>
              <a:rPr lang="ru-RU" dirty="0" err="1" smtClean="0"/>
              <a:t>Фоля</a:t>
            </a:r>
            <a:r>
              <a:rPr lang="ru-RU" dirty="0" smtClean="0"/>
              <a:t> и </a:t>
            </a:r>
            <a:r>
              <a:rPr lang="ru-RU" dirty="0" err="1" smtClean="0"/>
              <a:t>Фолик</a:t>
            </a:r>
            <a:r>
              <a:rPr lang="ru-RU" dirty="0" smtClean="0"/>
              <a:t> дают советы»;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«Презентация моих увлечений и размышлений»;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«Презентация моих достижений»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«Мои итоги за год»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Основные разделы брошюры</a:t>
            </a:r>
            <a:br>
              <a:rPr lang="ru-RU" sz="3100" dirty="0" smtClean="0"/>
            </a:br>
            <a:r>
              <a:rPr lang="ru-RU" sz="3100" dirty="0" smtClean="0"/>
              <a:t> «Мой </a:t>
            </a:r>
            <a:r>
              <a:rPr lang="ru-RU" sz="3100" dirty="0" err="1" smtClean="0"/>
              <a:t>Портфолио</a:t>
            </a:r>
            <a:r>
              <a:rPr lang="ru-RU" sz="31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g2.labirint.ru/books/312912/scrn_big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3607" y="964010"/>
            <a:ext cx="6629402" cy="515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2.labirint.ru/books/307768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21733" y="921464"/>
            <a:ext cx="6248401" cy="486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404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ПОРТФОЛИО В НАЧАЛЬНОЙ ШКОЛЕ Работа с брошюрой- организатором «Мой Портфолио» (из опыта работы)</vt:lpstr>
      <vt:lpstr>Брошюры-организаторы «Мой Портфолио»  для начальной школы</vt:lpstr>
      <vt:lpstr>   </vt:lpstr>
      <vt:lpstr>Рекомендации: </vt:lpstr>
      <vt:lpstr> Основное назначение брошюр-организаторов помочь организовать работу с Портфолио таким образом, чтобы: </vt:lpstr>
      <vt:lpstr>Цели работы  с брошюрой – организатором  «Мой Портфолио»</vt:lpstr>
      <vt:lpstr> Основные разделы брошюры  «Мой Портфолио» </vt:lpstr>
      <vt:lpstr>Слайд 8</vt:lpstr>
      <vt:lpstr>Слайд 9</vt:lpstr>
      <vt:lpstr>Слайд 10</vt:lpstr>
      <vt:lpstr>Слайд 11</vt:lpstr>
      <vt:lpstr>Простые правила работы с Портфолио.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 НАЧАЛЬНОЙ ШКОЛЕ</dc:title>
  <dc:creator>Артём</dc:creator>
  <cp:lastModifiedBy>Артём</cp:lastModifiedBy>
  <cp:revision>17</cp:revision>
  <dcterms:created xsi:type="dcterms:W3CDTF">2014-04-19T11:38:21Z</dcterms:created>
  <dcterms:modified xsi:type="dcterms:W3CDTF">2014-04-20T09:57:01Z</dcterms:modified>
</cp:coreProperties>
</file>