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yltia.com/files/gallery/alcvet/big/alcvet6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035" y="1628800"/>
            <a:ext cx="3597965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-1"/>
            <a:ext cx="8458200" cy="3501007"/>
          </a:xfrm>
          <a:effectLst>
            <a:glow rad="101600">
              <a:srgbClr val="00B0F0">
                <a:alpha val="60000"/>
              </a:srgb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Духовно-нравственное воспитание учащихся на уроках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280920" cy="685800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Фадеева Т.А</a:t>
            </a:r>
            <a:r>
              <a:rPr lang="ru-RU" dirty="0" smtClean="0"/>
              <a:t>.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55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ИСТОРИЯ ИМЕНИ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341438"/>
            <a:ext cx="4833937" cy="2519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/>
              <a:t>В России особенно известна царица Анастасия Романовна – первая жена Ивана Грозного. </a:t>
            </a:r>
            <a:br>
              <a:rPr lang="ru-RU" sz="1400" smtClean="0"/>
            </a:br>
            <a:r>
              <a:rPr lang="ru-RU" sz="1400" smtClean="0"/>
              <a:t> </a:t>
            </a:r>
            <a:br>
              <a:rPr lang="ru-RU" sz="1400" smtClean="0"/>
            </a:br>
            <a:r>
              <a:rPr lang="ru-RU" sz="1400" smtClean="0"/>
              <a:t>По словам летописца, «предобрая Анастасия наставляла и приводила Иоанна на всякие добродетели». Ее загадочная смерть тяжело отразилась на душевном состоянии царя и была одним из обстоятельств, обостривших его борьбу с боярством.</a:t>
            </a:r>
            <a:br>
              <a:rPr lang="ru-RU" sz="14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5124" name="Picture 4" descr="180px-250px-1000_Anastsia_Roman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152876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_1b1e7_70b13155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0923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419475" y="4530725"/>
            <a:ext cx="49688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sz="1400"/>
              <a:t>Столетие назад это имя было популярным как в царской фамилии (вспомним великую княжну Анастасию, дочь Николая II), </a:t>
            </a:r>
            <a:br>
              <a:rPr lang="ru-RU" sz="1400"/>
            </a:br>
            <a:r>
              <a:rPr lang="ru-RU" sz="1400"/>
              <a:t> </a:t>
            </a:r>
            <a:br>
              <a:rPr lang="ru-RU" sz="1400"/>
            </a:br>
            <a:r>
              <a:rPr lang="ru-RU" sz="1400"/>
              <a:t>так и в крестьянской среде. Кроме того, Настенька – самое распространенное имя героинь русских сказок. 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В наши дни имя Анастасия по-прежнему любимо. В Москве с 2005 года это самое популярное имя у новорожденных девочек.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ru-RU" sz="1400"/>
          </a:p>
        </p:txBody>
      </p:sp>
      <p:pic>
        <p:nvPicPr>
          <p:cNvPr id="5127" name="Picture 7" descr="view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1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СКАЗКИ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1412875"/>
            <a:ext cx="4392613" cy="749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FF0000"/>
                </a:solidFill>
              </a:rPr>
              <a:t>Аленький цветочек</a:t>
            </a:r>
            <a:r>
              <a:rPr lang="ru-RU" smtClean="0"/>
              <a:t> </a:t>
            </a:r>
          </a:p>
        </p:txBody>
      </p:sp>
      <p:pic>
        <p:nvPicPr>
          <p:cNvPr id="6148" name="Picture 7" descr="alcvet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0325"/>
            <a:ext cx="3455987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Аленький цветочек">
            <a:hlinkClick r:id="rId3" tooltip="Аленький цветочек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582863"/>
            <a:ext cx="34575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7575550" y="1792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7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СКАЗКИ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85988" y="1268413"/>
            <a:ext cx="4978400" cy="749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rgbClr val="33CCFF"/>
                </a:solidFill>
              </a:rPr>
              <a:t>Морозко</a:t>
            </a:r>
          </a:p>
        </p:txBody>
      </p:sp>
      <p:pic>
        <p:nvPicPr>
          <p:cNvPr id="7172" name="Picture 5" descr="3d929c387f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25596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17-morozk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65400"/>
            <a:ext cx="4392612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94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3000" b="1" smtClean="0"/>
              <a:t>ДЕТСКИЕ СТИХИ ПРО НАСТЕНЬКУ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43663" y="1268413"/>
            <a:ext cx="2601912" cy="2981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0033CC"/>
                </a:solidFill>
              </a:rPr>
              <a:t>       Е. Трофимова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/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b="1" smtClean="0">
                <a:solidFill>
                  <a:srgbClr val="FF0000"/>
                </a:solidFill>
              </a:rPr>
              <a:t>Настя</a:t>
            </a:r>
            <a:r>
              <a:rPr lang="ru-RU" sz="1400" smtClean="0">
                <a:solidFill>
                  <a:srgbClr val="0033CC"/>
                </a:solidFill>
              </a:rPr>
              <a:t> добрая душа,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Очень</a:t>
            </a:r>
            <a:r>
              <a:rPr lang="ru-RU" sz="1400" smtClean="0">
                <a:solidFill>
                  <a:srgbClr val="FF0000"/>
                </a:solidFill>
              </a:rPr>
              <a:t> </a:t>
            </a:r>
            <a:r>
              <a:rPr lang="ru-RU" sz="1400" b="1" smtClean="0">
                <a:solidFill>
                  <a:srgbClr val="FF0000"/>
                </a:solidFill>
              </a:rPr>
              <a:t>Настя</a:t>
            </a:r>
            <a:r>
              <a:rPr lang="ru-RU" sz="1400" smtClean="0">
                <a:solidFill>
                  <a:srgbClr val="0033CC"/>
                </a:solidFill>
              </a:rPr>
              <a:t> хороша!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Маме с папой помогает,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Пыль салфеткой вытирает.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/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Убирает в шкаф игрушки.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Моет ложки, чашки, кружки.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b="1" smtClean="0">
                <a:solidFill>
                  <a:srgbClr val="FF0000"/>
                </a:solidFill>
              </a:rPr>
              <a:t>Настеньке</a:t>
            </a:r>
            <a:r>
              <a:rPr lang="ru-RU" sz="1400" smtClean="0">
                <a:solidFill>
                  <a:srgbClr val="0033CC"/>
                </a:solidFill>
              </a:rPr>
              <a:t> всего три года,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>
                <a:solidFill>
                  <a:srgbClr val="0033CC"/>
                </a:solidFill>
              </a:rPr>
              <a:t>А в руках кипит работа.</a:t>
            </a:r>
            <a:br>
              <a:rPr lang="ru-RU" sz="1400" smtClean="0">
                <a:solidFill>
                  <a:srgbClr val="0033CC"/>
                </a:solidFill>
              </a:rPr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63938" y="1341438"/>
            <a:ext cx="30861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400">
                <a:solidFill>
                  <a:srgbClr val="FF6600"/>
                </a:solidFill>
              </a:rPr>
              <a:t>Д. Римус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/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У</a:t>
            </a:r>
            <a:r>
              <a:rPr lang="ru-RU" sz="1400" b="1">
                <a:solidFill>
                  <a:srgbClr val="FF0000"/>
                </a:solidFill>
              </a:rPr>
              <a:t> Насти</a:t>
            </a:r>
            <a:r>
              <a:rPr lang="ru-RU" sz="1400">
                <a:solidFill>
                  <a:srgbClr val="FF6600"/>
                </a:solidFill>
              </a:rPr>
              <a:t> есть фломастер. Синий.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Она рисует - попросили -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Букет большущий синих лилий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И синь морской волны.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А лилии, не замечая,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Становятся соцветьем чаек,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Что словно сахар в чае тают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И вот уж не видны.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А в левом башмачке у Насти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Лежит копеечка на счастье,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А на тонюсеньком запястье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Пластмассовый браслет.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И есть на пальчике колечко...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Но пирожки поспели в печке,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И мама, выйдя на крылечко,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>Зовет всех на обед.</a:t>
            </a:r>
            <a:br>
              <a:rPr lang="ru-RU" sz="1400">
                <a:solidFill>
                  <a:srgbClr val="FF6600"/>
                </a:solidFill>
              </a:rPr>
            </a:br>
            <a:r>
              <a:rPr lang="ru-RU" sz="1400">
                <a:solidFill>
                  <a:srgbClr val="FF6600"/>
                </a:solidFill>
              </a:rPr>
              <a:t/>
            </a:r>
            <a:br>
              <a:rPr lang="ru-RU" sz="1400">
                <a:solidFill>
                  <a:srgbClr val="FF6600"/>
                </a:solidFill>
              </a:rPr>
            </a:br>
            <a:endParaRPr lang="ru-RU" sz="1400">
              <a:solidFill>
                <a:srgbClr val="FF6600"/>
              </a:solidFill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684213" y="1268413"/>
            <a:ext cx="2732087" cy="544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300">
                <a:solidFill>
                  <a:srgbClr val="00CC00"/>
                </a:solidFill>
              </a:rPr>
              <a:t>Агния Барто.    КОРОЛЕВА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Если до сих пор нигде вы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Не встречали королевы,-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Поглядите - вот она!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Среди нас живет она.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Всем, направо и налево,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Объявляет королева: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- Где мой плащ? Его повесьте!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Почему он не на месте?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У меня портфель тяжелый -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Донесешь его до школы!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Я дежурной поручаю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Принести мне кружку чая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И купите мне в буфете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Каждый, каждый по конфете.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/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Королева - в третьем классе,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А зовут ее </a:t>
            </a:r>
            <a:r>
              <a:rPr lang="ru-RU" sz="1300" b="1">
                <a:solidFill>
                  <a:srgbClr val="FF0000"/>
                </a:solidFill>
              </a:rPr>
              <a:t>Настасьей.</a:t>
            </a:r>
            <a:r>
              <a:rPr lang="ru-RU" sz="1300" b="1">
                <a:solidFill>
                  <a:srgbClr val="00CC00"/>
                </a:solidFill>
              </a:rPr>
              <a:t/>
            </a:r>
            <a:br>
              <a:rPr lang="ru-RU" sz="1300" b="1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Бант у Насти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Как корона,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Как корона</a:t>
            </a:r>
            <a:br>
              <a:rPr lang="ru-RU" sz="1300">
                <a:solidFill>
                  <a:srgbClr val="00CC00"/>
                </a:solidFill>
              </a:rPr>
            </a:br>
            <a:r>
              <a:rPr lang="ru-RU" sz="1300">
                <a:solidFill>
                  <a:srgbClr val="00CC00"/>
                </a:solidFill>
              </a:rPr>
              <a:t>Из капрона.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5928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"/>
            <a:ext cx="5004048" cy="6093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34829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8000" dirty="0" smtClean="0">
                <a:solidFill>
                  <a:srgbClr val="0070C0"/>
                </a:solidFill>
              </a:rPr>
              <a:t>Спасибо</a:t>
            </a:r>
            <a:br>
              <a:rPr lang="ru-RU" sz="8000" dirty="0" smtClean="0">
                <a:solidFill>
                  <a:srgbClr val="0070C0"/>
                </a:solidFill>
              </a:rPr>
            </a:br>
            <a:r>
              <a:rPr lang="ru-RU" sz="8000" dirty="0" smtClean="0">
                <a:solidFill>
                  <a:srgbClr val="0070C0"/>
                </a:solidFill>
              </a:rPr>
              <a:t>за </a:t>
            </a:r>
            <a:br>
              <a:rPr lang="ru-RU" sz="8000" dirty="0" smtClean="0">
                <a:solidFill>
                  <a:srgbClr val="0070C0"/>
                </a:solidFill>
              </a:rPr>
            </a:br>
            <a:r>
              <a:rPr lang="ru-RU" sz="8000" dirty="0" smtClean="0">
                <a:solidFill>
                  <a:srgbClr val="0070C0"/>
                </a:solidFill>
              </a:rPr>
              <a:t>внимание!</a:t>
            </a:r>
            <a:endParaRPr lang="ru-RU" sz="8000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4591050" y="3709988"/>
          <a:ext cx="114300" cy="215900"/>
        </p:xfrm>
        <a:graphic>
          <a:graphicData uri="http://schemas.openxmlformats.org/presentationml/2006/ole">
            <p:oleObj spid="_x0000_s1026" name="Формула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«Не думайте, что вы воспитываете ребёнка только тогда, когда с ним разговариваете, или поучаете его, или приказываете ему. 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Вы воспитываете его в каждый момент вашей жизни»</a:t>
            </a:r>
          </a:p>
          <a:p>
            <a:endParaRPr lang="ru-RU" sz="4400" b="1" i="1" dirty="0" smtClean="0">
              <a:solidFill>
                <a:srgbClr val="C00000"/>
              </a:solidFill>
            </a:endParaRPr>
          </a:p>
          <a:p>
            <a:endParaRPr lang="ru-RU" sz="4400" b="1" i="1" dirty="0" smtClean="0"/>
          </a:p>
          <a:p>
            <a:pPr algn="r"/>
            <a:r>
              <a:rPr lang="ru-RU" sz="4400" b="1" i="1" dirty="0" smtClean="0">
                <a:solidFill>
                  <a:srgbClr val="C00000"/>
                </a:solidFill>
              </a:rPr>
              <a:t>Макаренко А.С.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7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Задачи духовно-нравственного воспитания:</a:t>
            </a:r>
          </a:p>
          <a:p>
            <a:endParaRPr lang="ru-RU" sz="40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3600" dirty="0" smtClean="0">
                <a:solidFill>
                  <a:srgbClr val="002060"/>
                </a:solidFill>
              </a:rPr>
              <a:t>Развитие </a:t>
            </a:r>
          </a:p>
          <a:p>
            <a:pPr marL="285750" indent="-285750"/>
            <a:r>
              <a:rPr lang="ru-RU" sz="3600" dirty="0" smtClean="0">
                <a:solidFill>
                  <a:srgbClr val="002060"/>
                </a:solidFill>
              </a:rPr>
              <a:t>эмоциональной </a:t>
            </a:r>
          </a:p>
          <a:p>
            <a:pPr marL="285750" indent="-285750"/>
            <a:r>
              <a:rPr lang="ru-RU" sz="3600" dirty="0" smtClean="0">
                <a:solidFill>
                  <a:srgbClr val="002060"/>
                </a:solidFill>
              </a:rPr>
              <a:t>вдумчивости</a:t>
            </a:r>
          </a:p>
          <a:p>
            <a:pPr marL="285750" indent="-285750"/>
            <a:endParaRPr lang="ru-RU" sz="3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Формирование нравственных чувств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2060"/>
                </a:solidFill>
              </a:rPr>
              <a:t>Воспитание правильного отношения к окружающему миру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 6" descr="Улыб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887787" cy="285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63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Аспекты нравственной культуры:</a:t>
            </a:r>
          </a:p>
          <a:p>
            <a:pPr algn="ctr"/>
            <a:endParaRPr lang="ru-RU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5400" dirty="0" smtClean="0">
                <a:solidFill>
                  <a:srgbClr val="08132A"/>
                </a:solidFill>
              </a:rPr>
              <a:t>Ценности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5400" dirty="0" smtClean="0">
              <a:solidFill>
                <a:srgbClr val="08132A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sz="5400" dirty="0" smtClean="0">
                <a:solidFill>
                  <a:srgbClr val="08132A"/>
                </a:solidFill>
              </a:rPr>
              <a:t>Правила поведения</a:t>
            </a:r>
          </a:p>
          <a:p>
            <a:pPr marL="285750" indent="-285750"/>
            <a:endParaRPr lang="ru-RU" sz="5400" dirty="0">
              <a:solidFill>
                <a:srgbClr val="08132A"/>
              </a:solidFill>
            </a:endParaRPr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1" y="2060848"/>
            <a:ext cx="4211960" cy="3384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68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Духовно-нравственное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развитие учащихся 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непрерывный процесс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На уроках русского языка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На уроках литературного чтения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На уроках окружающего мира (</a:t>
            </a:r>
            <a:r>
              <a:rPr lang="ru-RU" sz="3200" b="1" dirty="0" err="1" smtClean="0">
                <a:solidFill>
                  <a:srgbClr val="002060"/>
                </a:solidFill>
              </a:rPr>
              <a:t>подкурс</a:t>
            </a:r>
            <a:r>
              <a:rPr lang="ru-RU" sz="3200" b="1" dirty="0" smtClean="0">
                <a:solidFill>
                  <a:srgbClr val="002060"/>
                </a:solidFill>
              </a:rPr>
              <a:t> «Обитатели Земли»)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На уроках окружающего мира (</a:t>
            </a:r>
            <a:r>
              <a:rPr lang="ru-RU" sz="3200" b="1" dirty="0" err="1" smtClean="0">
                <a:solidFill>
                  <a:srgbClr val="002060"/>
                </a:solidFill>
              </a:rPr>
              <a:t>подкурс</a:t>
            </a:r>
            <a:r>
              <a:rPr lang="ru-RU" sz="3200" b="1" dirty="0" smtClean="0">
                <a:solidFill>
                  <a:srgbClr val="002060"/>
                </a:solidFill>
              </a:rPr>
              <a:t> «Моё Отечество») и др.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332656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Духовно-нравственное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развитие учащихся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непрерывный процесс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На уроках русского языка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На уроках литературного чтения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На уроках окружающего мира (</a:t>
            </a:r>
            <a:r>
              <a:rPr lang="ru-RU" sz="2800" b="1" dirty="0" err="1" smtClean="0">
                <a:solidFill>
                  <a:srgbClr val="002060"/>
                </a:solidFill>
              </a:rPr>
              <a:t>подкурс</a:t>
            </a:r>
            <a:r>
              <a:rPr lang="ru-RU" sz="2800" b="1" dirty="0" smtClean="0">
                <a:solidFill>
                  <a:srgbClr val="002060"/>
                </a:solidFill>
              </a:rPr>
              <a:t> «Обитатели Земли»)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На уроках окружающего мира (</a:t>
            </a:r>
            <a:r>
              <a:rPr lang="ru-RU" sz="2800" b="1" dirty="0" err="1" smtClean="0">
                <a:solidFill>
                  <a:srgbClr val="002060"/>
                </a:solidFill>
              </a:rPr>
              <a:t>подкурс</a:t>
            </a:r>
            <a:r>
              <a:rPr lang="ru-RU" sz="2800" b="1" dirty="0" smtClean="0">
                <a:solidFill>
                  <a:srgbClr val="002060"/>
                </a:solidFill>
              </a:rPr>
              <a:t> «Моё Отечество») и др.</a:t>
            </a:r>
          </a:p>
        </p:txBody>
      </p:sp>
    </p:spTree>
    <p:extLst>
      <p:ext uri="{BB962C8B-B14F-4D97-AF65-F5344CB8AC3E}">
        <p14:creationId xmlns="" xmlns:p14="http://schemas.microsoft.com/office/powerpoint/2010/main" val="25788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Окружающий мир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ru-RU" sz="4000" b="1" dirty="0" smtClean="0">
                <a:solidFill>
                  <a:srgbClr val="002060"/>
                </a:solidFill>
              </a:rPr>
              <a:t>Проект «Если бы я был мэром города» </a:t>
            </a:r>
          </a:p>
          <a:p>
            <a:pPr marL="571500" indent="-571500">
              <a:buFont typeface="Courier New" pitchFamily="49" charset="0"/>
              <a:buChar char="o"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ru-RU" sz="4000" b="1" dirty="0" smtClean="0">
                <a:solidFill>
                  <a:srgbClr val="002060"/>
                </a:solidFill>
              </a:rPr>
              <a:t>Проект «Моя родословная»</a:t>
            </a:r>
          </a:p>
          <a:p>
            <a:pPr marL="571500" indent="-571500">
              <a:buFont typeface="Courier New" pitchFamily="49" charset="0"/>
              <a:buChar char="o"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ru-RU" sz="4000" b="1" dirty="0" smtClean="0">
                <a:solidFill>
                  <a:srgbClr val="002060"/>
                </a:solidFill>
              </a:rPr>
              <a:t>Проект «Тайна моего имени» </a:t>
            </a:r>
          </a:p>
          <a:p>
            <a:pPr marL="571500" indent="-571500"/>
            <a:r>
              <a:rPr lang="ru-RU" sz="4000" b="1" dirty="0" smtClean="0">
                <a:solidFill>
                  <a:srgbClr val="002060"/>
                </a:solidFill>
              </a:rPr>
              <a:t>и др.</a:t>
            </a:r>
          </a:p>
          <a:p>
            <a:pPr marL="571500" indent="-571500"/>
            <a:endParaRPr lang="ru-RU" sz="4000" b="1" dirty="0" smtClean="0">
              <a:solidFill>
                <a:srgbClr val="002060"/>
              </a:solidFill>
            </a:endParaRPr>
          </a:p>
          <a:p>
            <a:pPr marL="571500" indent="-571500"/>
            <a:endParaRPr lang="ru-RU" sz="4000" b="1" dirty="0" smtClean="0">
              <a:solidFill>
                <a:srgbClr val="002060"/>
              </a:solidFill>
            </a:endParaRPr>
          </a:p>
          <a:p>
            <a:pPr marL="571500" indent="-571500"/>
            <a:endParaRPr lang="ru-RU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1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8532813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pitchFamily="34" charset="0"/>
              </a:rPr>
              <a:t>АНАСТАСИЯ</a:t>
            </a:r>
            <a:r>
              <a:rPr lang="ru-RU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b="1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 подготовила 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ученица 3 класса «А» ГБОУ СОШ № 501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Бобрикова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Анастасия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919788" y="467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23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/>
              <a:t>ИСТОРИЯ ИМЕНИ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619625" cy="4525963"/>
          </a:xfrm>
        </p:spPr>
        <p:txBody>
          <a:bodyPr/>
          <a:lstStyle/>
          <a:p>
            <a:pPr eaLnBrk="1" hangingPunct="1"/>
            <a:r>
              <a:rPr lang="ru-RU" sz="1400" smtClean="0"/>
              <a:t>Наконец, 4 января празднуется память Анастасии, богатой римлянки, жившей в IV веке. </a:t>
            </a:r>
            <a:br>
              <a:rPr lang="ru-RU" sz="1400" smtClean="0"/>
            </a:br>
            <a:r>
              <a:rPr lang="ru-RU" sz="1400" smtClean="0"/>
              <a:t> </a:t>
            </a:r>
            <a:br>
              <a:rPr lang="ru-RU" sz="1400" smtClean="0"/>
            </a:br>
            <a:r>
              <a:rPr lang="ru-RU" sz="1400" smtClean="0"/>
              <a:t>Она утешала заключенных в темнице христиан, лечила их раны и выкупала на свободу (за что получила прозвище Узорешительница). Затем сама претерпела за веру Христову великие мучения и смерть. </a:t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4100" name="Picture 4" descr="138750_image_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0114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ompe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500438"/>
            <a:ext cx="25876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4984750" y="9286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4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245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Трек</vt:lpstr>
      <vt:lpstr>Формула</vt:lpstr>
      <vt:lpstr>Духовно-нравственное воспитание учащихся на уроках</vt:lpstr>
      <vt:lpstr>Слайд 2</vt:lpstr>
      <vt:lpstr>Слайд 3</vt:lpstr>
      <vt:lpstr>Слайд 4</vt:lpstr>
      <vt:lpstr>Слайд 5</vt:lpstr>
      <vt:lpstr>Слайд 6</vt:lpstr>
      <vt:lpstr>АНАСТАСИЯ   Проект подготовила   ученица 3 класса «А» ГБОУ СОШ № 501  Бобрикова   Анастасия</vt:lpstr>
      <vt:lpstr>Слайд 8</vt:lpstr>
      <vt:lpstr>ИСТОРИЯ ИМЕНИ</vt:lpstr>
      <vt:lpstr>ИСТОРИЯ ИМЕНИ</vt:lpstr>
      <vt:lpstr>СКАЗКИ</vt:lpstr>
      <vt:lpstr>СКАЗКИ</vt:lpstr>
      <vt:lpstr>ДЕТСКИЕ СТИХИ ПРО НАСТЕНЬКУ</vt:lpstr>
      <vt:lpstr>    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учащихся на уроках</dc:title>
  <dc:creator>Atlas</dc:creator>
  <cp:lastModifiedBy>Таня</cp:lastModifiedBy>
  <cp:revision>13</cp:revision>
  <dcterms:created xsi:type="dcterms:W3CDTF">2012-03-26T03:41:50Z</dcterms:created>
  <dcterms:modified xsi:type="dcterms:W3CDTF">2012-03-26T16:57:45Z</dcterms:modified>
</cp:coreProperties>
</file>