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75" r:id="rId2"/>
    <p:sldId id="276" r:id="rId3"/>
    <p:sldId id="256" r:id="rId4"/>
    <p:sldId id="258" r:id="rId5"/>
    <p:sldId id="257" r:id="rId6"/>
    <p:sldId id="268" r:id="rId7"/>
    <p:sldId id="263" r:id="rId8"/>
    <p:sldId id="269" r:id="rId9"/>
    <p:sldId id="271" r:id="rId10"/>
    <p:sldId id="265" r:id="rId11"/>
    <p:sldId id="273" r:id="rId12"/>
    <p:sldId id="277" r:id="rId13"/>
    <p:sldId id="270" r:id="rId14"/>
    <p:sldId id="264" r:id="rId15"/>
    <p:sldId id="274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A702A-BF7F-4DED-9E30-D5975122F5DB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20FCE-32AF-47A8-AEC7-109D9991B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20FCE-32AF-47A8-AEC7-109D9991B3B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5C7289D-A753-4713-BE40-DA69CCBCB066}" type="datetimeFigureOut">
              <a:rPr lang="ru-RU" smtClean="0"/>
              <a:pPr/>
              <a:t>27.03.2014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2E2EE70-6C12-4FCA-ABD8-6B1C5E9549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289D-A753-4713-BE40-DA69CCBCB066}" type="datetimeFigureOut">
              <a:rPr lang="ru-RU" smtClean="0"/>
              <a:pPr/>
              <a:t>27.03.2014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E70-6C12-4FCA-ABD8-6B1C5E9549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289D-A753-4713-BE40-DA69CCBCB066}" type="datetimeFigureOut">
              <a:rPr lang="ru-RU" smtClean="0"/>
              <a:pPr/>
              <a:t>27.03.2014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E70-6C12-4FCA-ABD8-6B1C5E9549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C7289D-A753-4713-BE40-DA69CCBCB066}" type="datetimeFigureOut">
              <a:rPr lang="ru-RU" smtClean="0"/>
              <a:pPr/>
              <a:t>27.03.2014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2E2EE70-6C12-4FCA-ABD8-6B1C5E9549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5C7289D-A753-4713-BE40-DA69CCBCB066}" type="datetimeFigureOut">
              <a:rPr lang="ru-RU" smtClean="0"/>
              <a:pPr/>
              <a:t>27.03.2014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2E2EE70-6C12-4FCA-ABD8-6B1C5E9549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289D-A753-4713-BE40-DA69CCBCB066}" type="datetimeFigureOut">
              <a:rPr lang="ru-RU" smtClean="0"/>
              <a:pPr/>
              <a:t>27.03.2014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E70-6C12-4FCA-ABD8-6B1C5E9549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289D-A753-4713-BE40-DA69CCBCB066}" type="datetimeFigureOut">
              <a:rPr lang="ru-RU" smtClean="0"/>
              <a:pPr/>
              <a:t>27.03.2014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E70-6C12-4FCA-ABD8-6B1C5E9549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C7289D-A753-4713-BE40-DA69CCBCB066}" type="datetimeFigureOut">
              <a:rPr lang="ru-RU" smtClean="0"/>
              <a:pPr/>
              <a:t>27.03.2014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2E2EE70-6C12-4FCA-ABD8-6B1C5E9549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289D-A753-4713-BE40-DA69CCBCB066}" type="datetimeFigureOut">
              <a:rPr lang="ru-RU" smtClean="0"/>
              <a:pPr/>
              <a:t>27.03.2014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E70-6C12-4FCA-ABD8-6B1C5E9549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C7289D-A753-4713-BE40-DA69CCBCB066}" type="datetimeFigureOut">
              <a:rPr lang="ru-RU" smtClean="0"/>
              <a:pPr/>
              <a:t>27.03.2014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2E2EE70-6C12-4FCA-ABD8-6B1C5E9549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C7289D-A753-4713-BE40-DA69CCBCB066}" type="datetimeFigureOut">
              <a:rPr lang="ru-RU" smtClean="0"/>
              <a:pPr/>
              <a:t>27.03.2014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2E2EE70-6C12-4FCA-ABD8-6B1C5E9549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C7289D-A753-4713-BE40-DA69CCBCB066}" type="datetimeFigureOut">
              <a:rPr lang="ru-RU" smtClean="0"/>
              <a:pPr/>
              <a:t>27.03.2014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2E2EE70-6C12-4FCA-ABD8-6B1C5E9549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26.wmf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139952" y="4286256"/>
            <a:ext cx="4608513" cy="2022593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altLang="ru-RU" sz="16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Степанова Людмила Александровна, </a:t>
            </a:r>
          </a:p>
          <a:p>
            <a:pPr algn="l"/>
            <a:r>
              <a:rPr lang="ru-RU" altLang="ru-RU" sz="16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учитель начальных классов, </a:t>
            </a:r>
          </a:p>
          <a:p>
            <a:pPr algn="l"/>
            <a:r>
              <a:rPr lang="ru-RU" altLang="ru-RU" sz="16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муниципальное бюджетное общеобразовательное учреждение </a:t>
            </a:r>
          </a:p>
          <a:p>
            <a:pPr algn="l"/>
            <a:r>
              <a:rPr lang="ru-RU" altLang="ru-RU" sz="16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«Средняя общеобразовательная школа № 2» </a:t>
            </a:r>
          </a:p>
          <a:p>
            <a:endParaRPr lang="ru-RU" altLang="ru-RU" sz="1600" i="1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endParaRPr lang="ru-RU" altLang="ru-RU" sz="1600" i="1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endParaRPr lang="ru-RU" altLang="ru-RU" sz="1600" i="1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r>
              <a:rPr lang="ru-RU" altLang="ru-RU" sz="16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г. </a:t>
            </a:r>
            <a:r>
              <a:rPr lang="ru-RU" altLang="ru-RU" sz="1600" i="1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Югорск</a:t>
            </a:r>
            <a:r>
              <a:rPr lang="ru-RU" altLang="ru-RU" sz="16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  <a:p>
            <a:r>
              <a:rPr lang="ru-RU" altLang="ru-RU" sz="1600" i="1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ХМАО-Югра</a:t>
            </a:r>
            <a:endParaRPr lang="ru-RU" altLang="ru-RU" sz="1600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3077" name="Рисунок 5" descr="D:\Развлечение\Фото\Людмила\DS2_15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850"/>
            <a:ext cx="1960563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2" y="191611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Веселые научные опыты для детей и взрослых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физика и химия</a:t>
            </a: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мастер - класс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1479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Атмосферное давление картинка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7" y="1871663"/>
            <a:ext cx="1990725" cy="3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47664" y="98072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/>
                </a:solidFill>
              </a:rPr>
              <a:t>Укротитель воды или атмосферное давление</a:t>
            </a:r>
            <a:endParaRPr lang="ru-RU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09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AppData\Local\Temp\Rar$DI39.593\триз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88997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AppData\Local\Temp\Rar$DI99.595\триз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97064"/>
            <a:ext cx="1941066" cy="1941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AppData\Local\Temp\Rar$DI75.593\триз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65752"/>
            <a:ext cx="2052545" cy="1966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\AppData\Local\Temp\Rar$DI67.592\триз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547" y="2420888"/>
            <a:ext cx="2157090" cy="21570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1\AppData\Local\Temp\Rar$DI27.593\триз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81880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1\AppData\Local\Temp\Rar$DI46.296\триз2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792" y="260648"/>
            <a:ext cx="2058601" cy="205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1\AppData\Local\Temp\Rar$DI30.296\триз2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85030"/>
            <a:ext cx="2013074" cy="2013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1\AppData\Local\Temp\Rar$DI58.296\триз1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290" y="4748850"/>
            <a:ext cx="1955387" cy="1955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741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428736"/>
            <a:ext cx="8229600" cy="179393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Может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быть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он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вырастет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учёным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быть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может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станет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футболистом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... 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Главное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чтоб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был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он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увлечённым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Чтобы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сердце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было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добрым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чистым…</a:t>
            </a:r>
          </a:p>
        </p:txBody>
      </p:sp>
      <p:pic>
        <p:nvPicPr>
          <p:cNvPr id="18436" name="Picture 3" descr="657a8bc2b97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814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J00991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67818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J00991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718593" y="2718593"/>
            <a:ext cx="60960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16653"/>
    </mc:Choice>
    <mc:Fallback>
      <p:transition advTm="16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ОЭД\мастер-класс\Расширение и сжатие воздуха_картинка 02.gif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939"/>
            <a:ext cx="7704856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776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ОЭД\getImage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3229"/>
            <a:ext cx="7952568" cy="561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22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ОЭД\getImag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3971"/>
            <a:ext cx="8462350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9152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AppData\Local\Temp\FineReader11\media\image8.jpeg"/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6625854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1\AppData\Local\Temp\FineReader11\media\image9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38"/>
          <a:stretch/>
        </p:blipFill>
        <p:spPr bwMode="auto">
          <a:xfrm>
            <a:off x="755576" y="1628800"/>
            <a:ext cx="6697861" cy="1106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5489815"/>
              </p:ext>
            </p:extLst>
          </p:nvPr>
        </p:nvGraphicFramePr>
        <p:xfrm>
          <a:off x="910953" y="2924944"/>
          <a:ext cx="6325343" cy="1232192"/>
        </p:xfrm>
        <a:graphic>
          <a:graphicData uri="http://schemas.openxmlformats.org/drawingml/2006/table">
            <a:tbl>
              <a:tblPr firstRow="1" firstCol="1" bandRow="1"/>
              <a:tblGrid>
                <a:gridCol w="1137135"/>
                <a:gridCol w="4220244"/>
                <a:gridCol w="967964"/>
              </a:tblGrid>
              <a:tr h="226238">
                <a:tc rowSpan="5">
                  <a:txBody>
                    <a:bodyPr/>
                    <a:lstStyle/>
                    <a:p>
                      <a:pPr marL="241300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algun Gothic"/>
                          <a:cs typeface="Times New Roman"/>
                        </a:rPr>
                        <a:t>ВОПРОСЫ</a:t>
                      </a:r>
                      <a:endParaRPr lang="ru-RU" sz="1100" spc="-50" dirty="0">
                        <a:effectLst/>
                        <a:latin typeface="Malgun Gothic"/>
                        <a:cs typeface="Malgun Gothic"/>
                      </a:endParaRPr>
                    </a:p>
                  </a:txBody>
                  <a:tcPr marL="5771" marR="5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7840" indent="-215900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algun Gothic"/>
                          <a:cs typeface="Times New Roman"/>
                        </a:rPr>
                        <a:t>1.</a:t>
                      </a: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algun Gothic"/>
                          <a:cs typeface="Times New Roman"/>
                        </a:rPr>
                        <a:t> КАКОГО ЦВЕТА ВОДА?</a:t>
                      </a:r>
                      <a:endParaRPr lang="ru-RU" sz="1100" spc="-50" dirty="0">
                        <a:effectLst/>
                        <a:latin typeface="Malgun Gothic"/>
                        <a:cs typeface="Malgun Gothic"/>
                      </a:endParaRPr>
                    </a:p>
                  </a:txBody>
                  <a:tcPr marL="5771" marR="5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100" spc="-50" dirty="0">
                          <a:effectLst/>
                          <a:latin typeface="Times New Roman"/>
                          <a:cs typeface="Malgun Gothic"/>
                        </a:rPr>
                        <a:t> </a:t>
                      </a:r>
                      <a:endParaRPr lang="ru-RU" sz="1100" spc="-50" dirty="0">
                        <a:effectLst/>
                        <a:latin typeface="Malgun Gothic"/>
                        <a:cs typeface="Malgun Gothic"/>
                      </a:endParaRPr>
                    </a:p>
                  </a:txBody>
                  <a:tcPr marL="5771" marR="5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60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algun Gothic"/>
                          <a:cs typeface="Times New Roman"/>
                        </a:rPr>
                        <a:t>2. КАКОГО ЦВЕТА МОЛОКО?</a:t>
                      </a:r>
                      <a:endParaRPr lang="ru-RU" sz="1100" spc="-50" dirty="0">
                        <a:effectLst/>
                        <a:latin typeface="Malgun Gothic"/>
                        <a:cs typeface="Malgun Gothic"/>
                      </a:endParaRPr>
                    </a:p>
                  </a:txBody>
                  <a:tcPr marL="5771" marR="5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100" spc="-50" dirty="0">
                          <a:effectLst/>
                          <a:latin typeface="Times New Roman"/>
                          <a:cs typeface="Malgun Gothic"/>
                        </a:rPr>
                        <a:t> </a:t>
                      </a:r>
                      <a:endParaRPr lang="ru-RU" sz="1100" spc="-50" dirty="0">
                        <a:effectLst/>
                        <a:latin typeface="Malgun Gothic"/>
                        <a:cs typeface="Malgun Gothic"/>
                      </a:endParaRPr>
                    </a:p>
                  </a:txBody>
                  <a:tcPr marL="5771" marR="5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60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algun Gothic"/>
                          <a:cs typeface="Times New Roman"/>
                        </a:rPr>
                        <a:t>3. НАЗОВИ ПРОЗРАЧНЫЕ ВЕЩЕСТВА.</a:t>
                      </a:r>
                      <a:endParaRPr lang="ru-RU" sz="1100" spc="-50" dirty="0">
                        <a:effectLst/>
                        <a:latin typeface="Malgun Gothic"/>
                        <a:cs typeface="Malgun Gothic"/>
                      </a:endParaRPr>
                    </a:p>
                  </a:txBody>
                  <a:tcPr marL="5771" marR="5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100" spc="-50" dirty="0">
                          <a:effectLst/>
                          <a:latin typeface="Times New Roman"/>
                          <a:cs typeface="Malgun Gothic"/>
                        </a:rPr>
                        <a:t> </a:t>
                      </a:r>
                      <a:endParaRPr lang="ru-RU" sz="1100" spc="-50" dirty="0">
                        <a:effectLst/>
                        <a:latin typeface="Malgun Gothic"/>
                        <a:cs typeface="Malgun Gothic"/>
                      </a:endParaRPr>
                    </a:p>
                  </a:txBody>
                  <a:tcPr marL="5771" marR="5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60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algun Gothic"/>
                          <a:cs typeface="Times New Roman"/>
                        </a:rPr>
                        <a:t>4. ПОЧЕМУ НА ДНЕ ОКЕАНА ТЕМНО?</a:t>
                      </a:r>
                      <a:endParaRPr lang="ru-RU" sz="1100" spc="-50" dirty="0">
                        <a:effectLst/>
                        <a:latin typeface="Malgun Gothic"/>
                        <a:cs typeface="Malgun Gothic"/>
                      </a:endParaRPr>
                    </a:p>
                  </a:txBody>
                  <a:tcPr marL="5771" marR="5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100" spc="-50" dirty="0">
                          <a:effectLst/>
                          <a:latin typeface="Times New Roman"/>
                          <a:cs typeface="Malgun Gothic"/>
                        </a:rPr>
                        <a:t> </a:t>
                      </a:r>
                      <a:endParaRPr lang="ru-RU" sz="1100" spc="-50" dirty="0">
                        <a:effectLst/>
                        <a:latin typeface="Malgun Gothic"/>
                        <a:cs typeface="Malgun Gothic"/>
                      </a:endParaRPr>
                    </a:p>
                  </a:txBody>
                  <a:tcPr marL="5771" marR="5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60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algun Gothic"/>
                          <a:cs typeface="Times New Roman"/>
                        </a:rPr>
                        <a:t>5. ВСЕГДА ЛИ ВОДА ПРОЗРАЧНАЯ?</a:t>
                      </a:r>
                      <a:endParaRPr lang="ru-RU" sz="1100" spc="-50" dirty="0">
                        <a:effectLst/>
                        <a:latin typeface="Malgun Gothic"/>
                        <a:cs typeface="Malgun Gothic"/>
                      </a:endParaRPr>
                    </a:p>
                  </a:txBody>
                  <a:tcPr marL="5771" marR="5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100" spc="-50" dirty="0">
                          <a:effectLst/>
                          <a:latin typeface="Times New Roman"/>
                          <a:cs typeface="Malgun Gothic"/>
                        </a:rPr>
                        <a:t> </a:t>
                      </a:r>
                      <a:endParaRPr lang="ru-RU" sz="1100" spc="-50" dirty="0">
                        <a:effectLst/>
                        <a:latin typeface="Malgun Gothic"/>
                        <a:cs typeface="Malgun Gothic"/>
                      </a:endParaRPr>
                    </a:p>
                  </a:txBody>
                  <a:tcPr marL="5771" marR="5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88817591"/>
              </p:ext>
            </p:extLst>
          </p:nvPr>
        </p:nvGraphicFramePr>
        <p:xfrm>
          <a:off x="1020252" y="4365104"/>
          <a:ext cx="6216044" cy="1232649"/>
        </p:xfrm>
        <a:graphic>
          <a:graphicData uri="http://schemas.openxmlformats.org/drawingml/2006/table">
            <a:tbl>
              <a:tblPr firstRow="1" firstCol="1" bandRow="1"/>
              <a:tblGrid>
                <a:gridCol w="1100418"/>
                <a:gridCol w="4156166"/>
                <a:gridCol w="959460"/>
              </a:tblGrid>
              <a:tr h="254000">
                <a:tc>
                  <a:txBody>
                    <a:bodyPr/>
                    <a:lstStyle/>
                    <a:p>
                      <a:pPr marL="2540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250" spc="-50" dirty="0">
                        <a:effectLst/>
                        <a:latin typeface="Malgun Gothic"/>
                        <a:cs typeface="Malgun Gothic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entury Schoolbook"/>
                          <a:cs typeface="Century Schoolbook"/>
                        </a:rPr>
                        <a:t>1. ЧЕМ ИЗМЕРИТЬ ТЕМПЕРАТУРУ ВОДЫ?</a:t>
                      </a:r>
                      <a:endParaRPr lang="ru-RU" sz="1200" spc="-50" dirty="0">
                        <a:effectLst/>
                        <a:latin typeface="Malgun Gothic"/>
                        <a:cs typeface="Malgun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ourier New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ourier New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entury Schoolbook"/>
                          <a:cs typeface="Century Schoolbook"/>
                        </a:rPr>
                        <a:t>2. ЧТО ПРОИСХОДИТ С ВОДОЙ ПРИ НАГРЕВАНИИ?</a:t>
                      </a:r>
                      <a:endParaRPr lang="ru-RU" sz="1200" spc="-50" dirty="0">
                        <a:effectLst/>
                        <a:latin typeface="Malgun Gothic"/>
                        <a:cs typeface="Malgun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ourier New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ourier New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entury Schoolbook"/>
                          <a:cs typeface="Century Schoolbook"/>
                        </a:rPr>
                        <a:t>3. ЧТО ПРОИСХОДИТ С НЕЙ ПРИ ОХЛАЖДЕНИИ?</a:t>
                      </a:r>
                      <a:endParaRPr lang="ru-RU" sz="1200" spc="-50" dirty="0">
                        <a:effectLst/>
                        <a:latin typeface="Malgun Gothic"/>
                        <a:cs typeface="Malgun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ourier New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ourier New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entury Schoolbook"/>
                          <a:cs typeface="Century Schoolbook"/>
                        </a:rPr>
                        <a:t>4. КАК РАБОТАЕТ ТЕРМОМЕТР?</a:t>
                      </a:r>
                      <a:endParaRPr lang="ru-RU" sz="1200" spc="-50" dirty="0">
                        <a:effectLst/>
                        <a:latin typeface="Malgun Gothic"/>
                        <a:cs typeface="Malgun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ourier New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8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ourier New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entury Schoolbook"/>
                          <a:cs typeface="Century Schoolbook"/>
                        </a:rPr>
                        <a:t>5. В ЧЕМ ОСОБЕННОСТЬ МЕДИЦИНСКОГО ТЕРМОМЕТРА?</a:t>
                      </a:r>
                      <a:endParaRPr lang="ru-RU" sz="1200" spc="-50" dirty="0">
                        <a:effectLst/>
                        <a:latin typeface="Malgun Gothic"/>
                        <a:cs typeface="Malgun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ourier New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C:\Users\1\AppData\Local\Temp\FineReader11\media\image7.jpe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7" y="5157192"/>
            <a:ext cx="1080120" cy="1152128"/>
          </a:xfrm>
          <a:prstGeom prst="rect">
            <a:avLst/>
          </a:prstGeom>
          <a:noFill/>
        </p:spPr>
      </p:pic>
      <p:pic>
        <p:nvPicPr>
          <p:cNvPr id="9" name="Рисунок 8" descr="C:\Users\1\AppData\Local\Temp\FineReader11\media\image19.jpe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437" y="2420888"/>
            <a:ext cx="864096" cy="1460681"/>
          </a:xfrm>
          <a:prstGeom prst="rect">
            <a:avLst/>
          </a:prstGeom>
          <a:noFill/>
        </p:spPr>
      </p:pic>
      <p:pic>
        <p:nvPicPr>
          <p:cNvPr id="10" name="Рисунок 9" descr="C:\Users\1\AppData\Local\Temp\FineReader11\media\image20.jpe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632">
            <a:off x="7348399" y="4238320"/>
            <a:ext cx="1074172" cy="1167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611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00042"/>
            <a:ext cx="8104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solidFill>
                <a:srgbClr val="C00000"/>
              </a:solidFill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Цель   исследовательской  деятельности: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            </a:t>
            </a:r>
          </a:p>
          <a:p>
            <a:pPr algn="just"/>
            <a:r>
              <a:rPr lang="ru-RU" dirty="0" smtClean="0"/>
              <a:t>            формирование умений  младших  школьников   познавать   </a:t>
            </a:r>
          </a:p>
          <a:p>
            <a:pPr algn="just"/>
            <a:r>
              <a:rPr lang="ru-RU" dirty="0" smtClean="0"/>
              <a:t>            окружающий мир через опыт </a:t>
            </a:r>
            <a:r>
              <a:rPr lang="ru-RU" dirty="0"/>
              <a:t>научно - практической </a:t>
            </a:r>
            <a:r>
              <a:rPr lang="ru-RU" dirty="0" smtClean="0"/>
              <a:t>  </a:t>
            </a:r>
          </a:p>
          <a:p>
            <a:pPr algn="just"/>
            <a:r>
              <a:rPr lang="ru-RU" dirty="0" smtClean="0"/>
              <a:t>            деятельности.</a:t>
            </a:r>
          </a:p>
          <a:p>
            <a:pPr algn="just"/>
            <a:endParaRPr lang="ru-RU" dirty="0"/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Ожидаемые </a:t>
            </a:r>
            <a:r>
              <a:rPr lang="ru-RU" b="1" dirty="0">
                <a:solidFill>
                  <a:srgbClr val="C00000"/>
                </a:solidFill>
              </a:rPr>
              <a:t>результаты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pPr algn="just"/>
            <a:endParaRPr lang="ru-RU" dirty="0">
              <a:solidFill>
                <a:srgbClr val="C00000"/>
              </a:solidFill>
            </a:endParaRPr>
          </a:p>
          <a:p>
            <a:pPr lvl="0" algn="just"/>
            <a:r>
              <a:rPr lang="ru-RU" dirty="0" smtClean="0"/>
              <a:t>    Младшие </a:t>
            </a:r>
            <a:r>
              <a:rPr lang="ru-RU" dirty="0"/>
              <a:t>школьники в процессе исследовательской деятельности </a:t>
            </a:r>
            <a:endParaRPr lang="ru-RU" dirty="0" smtClean="0"/>
          </a:p>
          <a:p>
            <a:pPr lvl="0" algn="just"/>
            <a:r>
              <a:rPr lang="ru-RU" dirty="0" smtClean="0"/>
              <a:t> научатся </a:t>
            </a:r>
          </a:p>
          <a:p>
            <a:pPr lvl="0" algn="just">
              <a:buFontTx/>
              <a:buChar char="-"/>
            </a:pPr>
            <a:r>
              <a:rPr lang="ru-RU" dirty="0" smtClean="0"/>
              <a:t> проводить  простейшие практические  опыты  по изучению свойств   </a:t>
            </a:r>
          </a:p>
          <a:p>
            <a:pPr lvl="0" algn="just"/>
            <a:r>
              <a:rPr lang="ru-RU" dirty="0" smtClean="0"/>
              <a:t>  разных предметов; </a:t>
            </a:r>
          </a:p>
          <a:p>
            <a:pPr lvl="0" algn="just"/>
            <a:r>
              <a:rPr lang="ru-RU" dirty="0" smtClean="0"/>
              <a:t>- использовать различную информацию для обоснования  наблюдений;</a:t>
            </a:r>
            <a:endParaRPr lang="ru-RU" dirty="0"/>
          </a:p>
          <a:p>
            <a:pPr lvl="0" algn="just">
              <a:buFontTx/>
              <a:buChar char="-"/>
            </a:pPr>
            <a:r>
              <a:rPr lang="ru-RU" dirty="0" smtClean="0"/>
              <a:t> познавать   </a:t>
            </a:r>
            <a:r>
              <a:rPr lang="ru-RU" dirty="0"/>
              <a:t>картину </a:t>
            </a:r>
            <a:r>
              <a:rPr lang="ru-RU" dirty="0" smtClean="0"/>
              <a:t>мира  и  делать  простейшие  выводы  с  опорой    </a:t>
            </a:r>
          </a:p>
          <a:p>
            <a:pPr lvl="0" algn="just"/>
            <a:r>
              <a:rPr lang="ru-RU" dirty="0" smtClean="0"/>
              <a:t>  на  науку.</a:t>
            </a:r>
            <a:endParaRPr lang="ru-RU" dirty="0"/>
          </a:p>
          <a:p>
            <a:pPr algn="just"/>
            <a:endParaRPr lang="ru-RU" b="1" dirty="0" smtClean="0"/>
          </a:p>
          <a:p>
            <a:pPr algn="ctr"/>
            <a:r>
              <a:rPr lang="ru-RU" dirty="0" smtClean="0"/>
              <a:t>     </a:t>
            </a:r>
            <a:r>
              <a:rPr lang="ru-RU" dirty="0" smtClean="0">
                <a:solidFill>
                  <a:srgbClr val="C00000"/>
                </a:solidFill>
              </a:rPr>
              <a:t>Главное</a:t>
            </a:r>
            <a:r>
              <a:rPr lang="ru-RU" dirty="0" smtClean="0"/>
              <a:t> </a:t>
            </a:r>
            <a:r>
              <a:rPr lang="ru-RU" dirty="0"/>
              <a:t>– вызвать интерес ребёнка, пробудить желание к познанию необычного и неизученного, вовлечь в атмосферу деятельности, и тогда результат будет обеспечен. </a:t>
            </a:r>
          </a:p>
        </p:txBody>
      </p:sp>
    </p:spTree>
    <p:extLst>
      <p:ext uri="{BB962C8B-B14F-4D97-AF65-F5344CB8AC3E}">
        <p14:creationId xmlns="" xmlns:p14="http://schemas.microsoft.com/office/powerpoint/2010/main" val="6425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99721" y="1772816"/>
            <a:ext cx="53740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исследовательской деятельности мы должны нацеливаться не на результат, а на процесс деятельности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Главное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– вызвать интерес ребёнка, пробудить желание к познанию необычного и неизученного, вовлечь в атмосферу деятельности, и тогда результат будет обеспечен. </a:t>
            </a:r>
          </a:p>
          <a:p>
            <a:pPr algn="ctr"/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1030" name="Picture 6" descr="http://www.lookatphotos.ru/images/photos/lookatphotos.ru_0/0/0/lookatphotos.ru_9_view_E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32" y="980728"/>
            <a:ext cx="2972214" cy="4532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69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20688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Глоссарий</a:t>
            </a:r>
          </a:p>
          <a:p>
            <a:pPr algn="just"/>
            <a:endParaRPr lang="ru-RU" sz="20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20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Химия – </a:t>
            </a:r>
            <a:r>
              <a:rPr lang="ru-RU" sz="2000" dirty="0" smtClean="0"/>
              <a:t>наука о веществах, их </a:t>
            </a:r>
            <a:r>
              <a:rPr lang="ru-RU" sz="2000" dirty="0"/>
              <a:t>свойствах, строении и </a:t>
            </a:r>
            <a:r>
              <a:rPr lang="ru-RU" sz="2000" dirty="0" smtClean="0"/>
              <a:t>превращениях.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>
                <a:solidFill>
                  <a:srgbClr val="C00000"/>
                </a:solidFill>
                <a:latin typeface="Bookman Old Style" panose="02050604050505020204" pitchFamily="18" charset="0"/>
              </a:rPr>
              <a:t>Физика</a:t>
            </a:r>
            <a:r>
              <a:rPr lang="ru-RU" sz="2000" dirty="0"/>
              <a:t> — это наука о </a:t>
            </a:r>
            <a:r>
              <a:rPr lang="ru-RU" sz="2000" dirty="0" smtClean="0"/>
              <a:t>материи</a:t>
            </a:r>
            <a:r>
              <a:rPr lang="ru-RU" sz="2000" dirty="0"/>
              <a:t> (в виде </a:t>
            </a:r>
            <a:r>
              <a:rPr lang="ru-RU" sz="2000" dirty="0" smtClean="0"/>
              <a:t>вещества</a:t>
            </a:r>
            <a:r>
              <a:rPr lang="ru-RU" sz="2000" dirty="0"/>
              <a:t> и </a:t>
            </a:r>
            <a:r>
              <a:rPr lang="ru-RU" sz="2000" dirty="0" smtClean="0"/>
              <a:t>полей) </a:t>
            </a:r>
            <a:r>
              <a:rPr lang="ru-RU" sz="2000" dirty="0"/>
              <a:t>и </a:t>
            </a:r>
            <a:r>
              <a:rPr lang="ru-RU" sz="2000" dirty="0" smtClean="0"/>
              <a:t>о наиболее общей форме </a:t>
            </a:r>
            <a:r>
              <a:rPr lang="ru-RU" sz="2000" dirty="0"/>
              <a:t>её движения, </a:t>
            </a:r>
            <a:r>
              <a:rPr lang="ru-RU" sz="2000" dirty="0" smtClean="0"/>
              <a:t>а также</a:t>
            </a:r>
            <a:r>
              <a:rPr lang="ru-RU" sz="2000" dirty="0"/>
              <a:t> </a:t>
            </a:r>
            <a:r>
              <a:rPr lang="ru-RU" sz="2000" dirty="0" smtClean="0"/>
              <a:t>взаимодействия</a:t>
            </a:r>
            <a:r>
              <a:rPr lang="ru-RU" sz="2000" dirty="0"/>
              <a:t> природы, </a:t>
            </a:r>
            <a:r>
              <a:rPr lang="ru-RU" sz="2000" dirty="0" smtClean="0"/>
              <a:t>управляющее </a:t>
            </a:r>
            <a:r>
              <a:rPr lang="ru-RU" sz="2000" dirty="0"/>
              <a:t>движением материи.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3078" name="Picture 6" descr="http://im6-tub-ru.yandex.net/i?id=174460781-26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37329"/>
            <a:ext cx="228600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6-tub-ru.yandex.net/i?id=341828167-20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37329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59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pekulyant-ru.ru/service/service_other/foto/159525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8680"/>
            <a:ext cx="5759624" cy="57776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784" y="2420888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Я - не волшебник, </a:t>
            </a:r>
          </a:p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           я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            </a:t>
            </a:r>
          </a:p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              только </a:t>
            </a:r>
          </a:p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                       </a:t>
            </a:r>
          </a:p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                       учусь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780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276872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ХИМИФИЗИЯ</a:t>
            </a:r>
            <a:endParaRPr lang="ru-RU" sz="7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279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1.liveinternet.ru/images/attach/c/7/96/686/96686153_large_karti__2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8748">
            <a:off x="6769945" y="4419371"/>
            <a:ext cx="1845484" cy="2341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596" y="1357298"/>
            <a:ext cx="828677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</a:t>
            </a:r>
            <a:r>
              <a:rPr lang="ru-RU" sz="2400" dirty="0"/>
              <a:t>Внимательно слушать инструкции учителя!</a:t>
            </a:r>
          </a:p>
          <a:p>
            <a:r>
              <a:rPr lang="ru-RU" sz="2400" dirty="0"/>
              <a:t>2. Стеклянной, пластмассовой посудой  и приборами надо пользоваться осторожно. </a:t>
            </a:r>
          </a:p>
          <a:p>
            <a:r>
              <a:rPr lang="ru-RU" sz="2400" dirty="0"/>
              <a:t>3.  Никогда не ставить их на край парты. </a:t>
            </a:r>
          </a:p>
          <a:p>
            <a:r>
              <a:rPr lang="ru-RU" sz="2400" dirty="0"/>
              <a:t>4. Перемешивать жидкость палочкой осторожно, не задевая стенок стакана.</a:t>
            </a:r>
            <a:r>
              <a:rPr lang="ru-RU" sz="2400" b="1" dirty="0"/>
              <a:t> </a:t>
            </a:r>
            <a:endParaRPr lang="ru-RU" sz="2400" dirty="0"/>
          </a:p>
          <a:p>
            <a:r>
              <a:rPr lang="ru-RU" sz="2400" dirty="0"/>
              <a:t>5. По окончании работы </a:t>
            </a:r>
            <a:r>
              <a:rPr lang="ru-RU" sz="2400" dirty="0" smtClean="0"/>
              <a:t>всё </a:t>
            </a:r>
            <a:r>
              <a:rPr lang="ru-RU" sz="2400" dirty="0"/>
              <a:t>оборудование необходимо размещать на отведенных ему местах, а рабочее место привести в порядок.</a:t>
            </a:r>
          </a:p>
          <a:p>
            <a:r>
              <a:rPr lang="ru-RU" sz="2400" dirty="0">
                <a:solidFill>
                  <a:srgbClr val="C00000"/>
                </a:solidFill>
              </a:rPr>
              <a:t>6. Опыты проделывать ТОЛЬКО </a:t>
            </a:r>
            <a:r>
              <a:rPr lang="ru-RU" sz="2400" dirty="0" smtClean="0">
                <a:solidFill>
                  <a:srgbClr val="C00000"/>
                </a:solidFill>
              </a:rPr>
              <a:t>ВМЕСТЕ </a:t>
            </a:r>
          </a:p>
          <a:p>
            <a:pPr algn="ctr"/>
            <a:r>
              <a:rPr lang="ru-RU" sz="2400" smtClean="0">
                <a:solidFill>
                  <a:srgbClr val="C00000"/>
                </a:solidFill>
              </a:rPr>
              <a:t>СО </a:t>
            </a:r>
            <a:r>
              <a:rPr lang="ru-RU" sz="2400" dirty="0">
                <a:solidFill>
                  <a:srgbClr val="C00000"/>
                </a:solidFill>
              </a:rPr>
              <a:t>ВЗРОСЛЫМИ!!!</a:t>
            </a:r>
          </a:p>
          <a:p>
            <a:endParaRPr lang="ru-RU" b="1" dirty="0"/>
          </a:p>
        </p:txBody>
      </p:sp>
      <p:pic>
        <p:nvPicPr>
          <p:cNvPr id="4" name="Picture 10" descr="http://im1-tub-ru.yandex.net/i?id=124107836-61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0"/>
            <a:ext cx="13906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29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рик в банке рисунок 1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1600835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Шарик в банке рисунок 3.pn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16825"/>
            <a:ext cx="1476375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Шарик в банке рисунок 4.pn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45450"/>
            <a:ext cx="144780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9356" y="40466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/>
                </a:solidFill>
              </a:rPr>
              <a:t>Как шарик проникает в 3л банку или </a:t>
            </a:r>
            <a:r>
              <a:rPr lang="ru-RU" b="1" dirty="0" smtClean="0">
                <a:solidFill>
                  <a:schemeClr val="accent3"/>
                </a:solidFill>
              </a:rPr>
              <a:t>званый обед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6" name="Рисунок 5" descr="http://img.labirint.ru/images/comments_pic/1333/9_5118d12cc0966dae57f6c72b94cf4a16_1376848882.jpg"/>
          <p:cNvPicPr/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780" t="38905" r="10292" b="12769"/>
          <a:stretch/>
        </p:blipFill>
        <p:spPr bwMode="auto">
          <a:xfrm>
            <a:off x="5766302" y="4301277"/>
            <a:ext cx="2010265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://img.labirint.ru/images/comments_pic/1333/5_f0840a713f191cc3d59c610d8441c9f2_1376848845.jpg"/>
          <p:cNvPicPr>
            <a:picLocks noChangeAspect="1" noChangeArrowheads="1"/>
          </p:cNvPicPr>
          <p:nvPr/>
        </p:nvPicPr>
        <p:blipFill rotWithShape="1">
          <a:blip r:embed="rId6">
            <a:lum bright="-20000"/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09" t="49651" r="60875" b="12812"/>
          <a:stretch/>
        </p:blipFill>
        <p:spPr bwMode="auto">
          <a:xfrm>
            <a:off x="1403648" y="4077072"/>
            <a:ext cx="3158448" cy="217660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479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рик, хлопья и статическое электричество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4607197" cy="26119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67744" y="90872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3"/>
                </a:solidFill>
              </a:rPr>
              <a:t>Золушка или волшебный шарик</a:t>
            </a:r>
          </a:p>
          <a:p>
            <a:endParaRPr lang="ru-RU" dirty="0"/>
          </a:p>
        </p:txBody>
      </p:sp>
      <p:pic>
        <p:nvPicPr>
          <p:cNvPr id="4" name="Рисунок 3" descr="http://www.xxlbook.ru/imgh1535257.png"/>
          <p:cNvPicPr/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782" t="51757" r="1" b="10064"/>
          <a:stretch/>
        </p:blipFill>
        <p:spPr bwMode="auto">
          <a:xfrm>
            <a:off x="395536" y="4653136"/>
            <a:ext cx="2376264" cy="184442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32138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906</TotalTime>
  <Words>370</Words>
  <Application>Microsoft Office PowerPoint</Application>
  <PresentationFormat>Экран (4:3)</PresentationFormat>
  <Paragraphs>85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Может быть, он вырастет учёным,  А быть может, станет футболистом...  Главное, чтоб был он увлечённым,  Чтобы сердце было добрым, чистым…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</cp:lastModifiedBy>
  <cp:revision>74</cp:revision>
  <dcterms:created xsi:type="dcterms:W3CDTF">2014-03-16T16:41:28Z</dcterms:created>
  <dcterms:modified xsi:type="dcterms:W3CDTF">2014-03-27T03:08:09Z</dcterms:modified>
</cp:coreProperties>
</file>