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76" r:id="rId9"/>
    <p:sldId id="277" r:id="rId10"/>
    <p:sldId id="274" r:id="rId11"/>
    <p:sldId id="275" r:id="rId12"/>
    <p:sldId id="270" r:id="rId13"/>
    <p:sldId id="271" r:id="rId14"/>
    <p:sldId id="272" r:id="rId15"/>
    <p:sldId id="26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10.03.2009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«Использование игровых технологий на уроке с целью повышения активности учащихся»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929066"/>
            <a:ext cx="3328982" cy="1723472"/>
          </a:xfrm>
        </p:spPr>
        <p:txBody>
          <a:bodyPr/>
          <a:lstStyle/>
          <a:p>
            <a:r>
              <a:rPr lang="ru-RU" dirty="0" err="1" smtClean="0"/>
              <a:t>Шебалкова</a:t>
            </a:r>
            <a:r>
              <a:rPr lang="ru-RU" dirty="0" smtClean="0"/>
              <a:t> </a:t>
            </a:r>
          </a:p>
          <a:p>
            <a:r>
              <a:rPr lang="ru-RU" dirty="0" smtClean="0"/>
              <a:t>Наталья Юрьевна</a:t>
            </a:r>
          </a:p>
          <a:p>
            <a:r>
              <a:rPr lang="ru-RU" dirty="0" smtClean="0"/>
              <a:t>МОУ-СОШ  №2 </a:t>
            </a:r>
          </a:p>
          <a:p>
            <a:r>
              <a:rPr lang="ru-RU" dirty="0" smtClean="0"/>
              <a:t>г. Аркадак</a:t>
            </a:r>
            <a:endParaRPr lang="ru-RU" dirty="0"/>
          </a:p>
        </p:txBody>
      </p:sp>
      <p:pic>
        <p:nvPicPr>
          <p:cNvPr id="4" name="Рисунок 3" descr="0003613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7687" y="3714752"/>
            <a:ext cx="4786314" cy="31432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«Точки»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Зрительный диктант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4" name="Блок-схема: узел 3"/>
          <p:cNvSpPr/>
          <p:nvPr/>
        </p:nvSpPr>
        <p:spPr>
          <a:xfrm>
            <a:off x="3071802" y="3714752"/>
            <a:ext cx="457200" cy="457200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узел 4"/>
          <p:cNvSpPr/>
          <p:nvPr/>
        </p:nvSpPr>
        <p:spPr>
          <a:xfrm>
            <a:off x="3071802" y="3214686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узел 5"/>
          <p:cNvSpPr/>
          <p:nvPr/>
        </p:nvSpPr>
        <p:spPr>
          <a:xfrm>
            <a:off x="3071802" y="4214818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узел 6"/>
          <p:cNvSpPr/>
          <p:nvPr/>
        </p:nvSpPr>
        <p:spPr>
          <a:xfrm>
            <a:off x="2571736" y="3714752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узел 7"/>
          <p:cNvSpPr/>
          <p:nvPr/>
        </p:nvSpPr>
        <p:spPr>
          <a:xfrm>
            <a:off x="3571868" y="3714752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узел 10"/>
          <p:cNvSpPr/>
          <p:nvPr/>
        </p:nvSpPr>
        <p:spPr>
          <a:xfrm>
            <a:off x="3714744" y="4357694"/>
            <a:ext cx="457200" cy="457200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узел 11"/>
          <p:cNvSpPr/>
          <p:nvPr/>
        </p:nvSpPr>
        <p:spPr>
          <a:xfrm>
            <a:off x="4143372" y="4857760"/>
            <a:ext cx="457200" cy="457200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узел 12"/>
          <p:cNvSpPr/>
          <p:nvPr/>
        </p:nvSpPr>
        <p:spPr>
          <a:xfrm>
            <a:off x="4500562" y="5500702"/>
            <a:ext cx="457200" cy="457200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Блок-схема: узел 3"/>
          <p:cNvSpPr/>
          <p:nvPr/>
        </p:nvSpPr>
        <p:spPr>
          <a:xfrm>
            <a:off x="4214810" y="4071942"/>
            <a:ext cx="457200" cy="457200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узел 4"/>
          <p:cNvSpPr/>
          <p:nvPr/>
        </p:nvSpPr>
        <p:spPr>
          <a:xfrm>
            <a:off x="4714876" y="4500570"/>
            <a:ext cx="457200" cy="457200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узел 5"/>
          <p:cNvSpPr/>
          <p:nvPr/>
        </p:nvSpPr>
        <p:spPr>
          <a:xfrm>
            <a:off x="3929058" y="4572008"/>
            <a:ext cx="457200" cy="457200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узел 6"/>
          <p:cNvSpPr/>
          <p:nvPr/>
        </p:nvSpPr>
        <p:spPr>
          <a:xfrm>
            <a:off x="3643306" y="3643314"/>
            <a:ext cx="457200" cy="457200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узел 7"/>
          <p:cNvSpPr/>
          <p:nvPr/>
        </p:nvSpPr>
        <p:spPr>
          <a:xfrm>
            <a:off x="3143240" y="3214686"/>
            <a:ext cx="457200" cy="457200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узел 8"/>
          <p:cNvSpPr/>
          <p:nvPr/>
        </p:nvSpPr>
        <p:spPr>
          <a:xfrm>
            <a:off x="4500562" y="2857496"/>
            <a:ext cx="457200" cy="457200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узел 9"/>
          <p:cNvSpPr/>
          <p:nvPr/>
        </p:nvSpPr>
        <p:spPr>
          <a:xfrm>
            <a:off x="4357686" y="3429000"/>
            <a:ext cx="457200" cy="457200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узел 10"/>
          <p:cNvSpPr/>
          <p:nvPr/>
        </p:nvSpPr>
        <p:spPr>
          <a:xfrm>
            <a:off x="5715008" y="3714752"/>
            <a:ext cx="457200" cy="457200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узел 11"/>
          <p:cNvSpPr/>
          <p:nvPr/>
        </p:nvSpPr>
        <p:spPr>
          <a:xfrm>
            <a:off x="5000628" y="3857628"/>
            <a:ext cx="457200" cy="457200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узел 12"/>
          <p:cNvSpPr/>
          <p:nvPr/>
        </p:nvSpPr>
        <p:spPr>
          <a:xfrm>
            <a:off x="3571868" y="5072074"/>
            <a:ext cx="457200" cy="457200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узел 13"/>
          <p:cNvSpPr/>
          <p:nvPr/>
        </p:nvSpPr>
        <p:spPr>
          <a:xfrm>
            <a:off x="2714612" y="4286256"/>
            <a:ext cx="457200" cy="457200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Блок-схема: узел 14"/>
          <p:cNvSpPr/>
          <p:nvPr/>
        </p:nvSpPr>
        <p:spPr>
          <a:xfrm>
            <a:off x="3357554" y="4214818"/>
            <a:ext cx="457200" cy="457200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Блок-схема: узел 15"/>
          <p:cNvSpPr/>
          <p:nvPr/>
        </p:nvSpPr>
        <p:spPr>
          <a:xfrm>
            <a:off x="5143504" y="5072074"/>
            <a:ext cx="457200" cy="457200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Блок-схема: узел 3"/>
          <p:cNvSpPr/>
          <p:nvPr/>
        </p:nvSpPr>
        <p:spPr>
          <a:xfrm>
            <a:off x="4786314" y="2857496"/>
            <a:ext cx="457200" cy="457200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узел 4"/>
          <p:cNvSpPr/>
          <p:nvPr/>
        </p:nvSpPr>
        <p:spPr>
          <a:xfrm>
            <a:off x="4286248" y="5500702"/>
            <a:ext cx="457200" cy="457200"/>
          </a:xfrm>
          <a:prstGeom prst="flowChartConnecto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узел 5"/>
          <p:cNvSpPr/>
          <p:nvPr/>
        </p:nvSpPr>
        <p:spPr>
          <a:xfrm>
            <a:off x="3929058" y="3929066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узел 6"/>
          <p:cNvSpPr/>
          <p:nvPr/>
        </p:nvSpPr>
        <p:spPr>
          <a:xfrm>
            <a:off x="3929058" y="3214686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узел 7"/>
          <p:cNvSpPr/>
          <p:nvPr/>
        </p:nvSpPr>
        <p:spPr>
          <a:xfrm>
            <a:off x="2357422" y="4786322"/>
            <a:ext cx="457200" cy="457200"/>
          </a:xfrm>
          <a:prstGeom prst="flowChartConnecto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узел 8"/>
          <p:cNvSpPr/>
          <p:nvPr/>
        </p:nvSpPr>
        <p:spPr>
          <a:xfrm>
            <a:off x="2714612" y="5500702"/>
            <a:ext cx="457200" cy="457200"/>
          </a:xfrm>
          <a:prstGeom prst="flowChartConnecto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узел 9"/>
          <p:cNvSpPr/>
          <p:nvPr/>
        </p:nvSpPr>
        <p:spPr>
          <a:xfrm>
            <a:off x="3500430" y="5500702"/>
            <a:ext cx="457200" cy="457200"/>
          </a:xfrm>
          <a:prstGeom prst="flowChartConnecto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узел 10"/>
          <p:cNvSpPr/>
          <p:nvPr/>
        </p:nvSpPr>
        <p:spPr>
          <a:xfrm>
            <a:off x="5429256" y="4643446"/>
            <a:ext cx="457200" cy="457200"/>
          </a:xfrm>
          <a:prstGeom prst="flowChartConnecto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узел 11"/>
          <p:cNvSpPr/>
          <p:nvPr/>
        </p:nvSpPr>
        <p:spPr>
          <a:xfrm>
            <a:off x="3929058" y="4714884"/>
            <a:ext cx="457200" cy="457200"/>
          </a:xfrm>
          <a:prstGeom prst="flowChartConnecto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узел 12"/>
          <p:cNvSpPr/>
          <p:nvPr/>
        </p:nvSpPr>
        <p:spPr>
          <a:xfrm>
            <a:off x="4714876" y="4714884"/>
            <a:ext cx="457200" cy="457200"/>
          </a:xfrm>
          <a:prstGeom prst="flowChartConnecto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узел 13"/>
          <p:cNvSpPr/>
          <p:nvPr/>
        </p:nvSpPr>
        <p:spPr>
          <a:xfrm>
            <a:off x="5072066" y="5429264"/>
            <a:ext cx="457200" cy="457200"/>
          </a:xfrm>
          <a:prstGeom prst="flowChartConnecto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Блок-схема: узел 14"/>
          <p:cNvSpPr/>
          <p:nvPr/>
        </p:nvSpPr>
        <p:spPr>
          <a:xfrm>
            <a:off x="3143240" y="4786322"/>
            <a:ext cx="457200" cy="457200"/>
          </a:xfrm>
          <a:prstGeom prst="flowChartConnector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Блок-схема: узел 15"/>
          <p:cNvSpPr/>
          <p:nvPr/>
        </p:nvSpPr>
        <p:spPr>
          <a:xfrm>
            <a:off x="3929058" y="2428868"/>
            <a:ext cx="457200" cy="457200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Блок-схема: узел 16"/>
          <p:cNvSpPr/>
          <p:nvPr/>
        </p:nvSpPr>
        <p:spPr>
          <a:xfrm>
            <a:off x="5357818" y="3714752"/>
            <a:ext cx="457200" cy="457200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557442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« Плох тот воспитатель, который не помнит своего детства»</a:t>
            </a:r>
          </a:p>
          <a:p>
            <a:pPr>
              <a:buNone/>
            </a:pPr>
            <a:r>
              <a:rPr lang="ru-RU" dirty="0" smtClean="0"/>
              <a:t>                                             </a:t>
            </a:r>
            <a:r>
              <a:rPr lang="ru-RU" dirty="0" err="1" smtClean="0"/>
              <a:t>М.Эйнер-Эшенбах</a:t>
            </a:r>
            <a:endParaRPr lang="ru-RU" dirty="0"/>
          </a:p>
        </p:txBody>
      </p:sp>
      <p:pic>
        <p:nvPicPr>
          <p:cNvPr id="6" name="Рисунок 5" descr="0003616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2571744"/>
            <a:ext cx="3571900" cy="3374726"/>
          </a:xfrm>
          <a:prstGeom prst="rect">
            <a:avLst/>
          </a:prstGeo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860180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>
              <a:buNone/>
            </a:pPr>
            <a:r>
              <a:rPr lang="ru-RU" sz="5400" dirty="0" smtClean="0"/>
              <a:t>« Вы никогда не вырастите мудреца, если будете убивать в ребёнке шалуна» </a:t>
            </a:r>
          </a:p>
          <a:p>
            <a:endParaRPr lang="ru-RU" dirty="0" smtClean="0"/>
          </a:p>
          <a:p>
            <a:pPr>
              <a:buNone/>
            </a:pPr>
            <a:r>
              <a:rPr lang="ru-RU" sz="2800" dirty="0" smtClean="0"/>
              <a:t>                                                             Л.Н.Толстой.                                   </a:t>
            </a:r>
            <a:endParaRPr lang="ru-RU" sz="28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250033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r>
              <a:rPr lang="ru-RU" dirty="0" smtClean="0"/>
              <a:t>Игра-это вид  деятельности в условиях ситуаций, направленных на воссоздание и усвоение общественного опыта, в котором складывается и совершенствуется самоуправление поведением.</a:t>
            </a:r>
            <a:endParaRPr lang="ru-RU" dirty="0"/>
          </a:p>
        </p:txBody>
      </p:sp>
      <p:pic>
        <p:nvPicPr>
          <p:cNvPr id="5" name="Рисунок 4" descr="AG00315_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5140" y="4000504"/>
            <a:ext cx="1038225" cy="1171575"/>
          </a:xfrm>
          <a:prstGeom prst="rect">
            <a:avLst/>
          </a:prstGeom>
        </p:spPr>
      </p:pic>
      <p:pic>
        <p:nvPicPr>
          <p:cNvPr id="6" name="Рисунок 5" descr="AG00317_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1802" y="4429132"/>
            <a:ext cx="1038225" cy="1333500"/>
          </a:xfrm>
          <a:prstGeom prst="rect">
            <a:avLst/>
          </a:prstGeom>
        </p:spPr>
      </p:pic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Функции игровой деятельности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Развлекательная</a:t>
            </a:r>
          </a:p>
          <a:p>
            <a:r>
              <a:rPr lang="ru-RU" dirty="0" smtClean="0"/>
              <a:t>Коммуникативная</a:t>
            </a:r>
          </a:p>
          <a:p>
            <a:r>
              <a:rPr lang="ru-RU" dirty="0" smtClean="0"/>
              <a:t>Самореализации</a:t>
            </a:r>
          </a:p>
          <a:p>
            <a:r>
              <a:rPr lang="ru-RU" dirty="0" err="1" smtClean="0"/>
              <a:t>Игротерапевтическая</a:t>
            </a:r>
            <a:endParaRPr lang="ru-RU" dirty="0" smtClean="0"/>
          </a:p>
          <a:p>
            <a:r>
              <a:rPr lang="ru-RU" dirty="0" smtClean="0"/>
              <a:t>Диагностическая</a:t>
            </a:r>
          </a:p>
          <a:p>
            <a:r>
              <a:rPr lang="ru-RU" dirty="0" smtClean="0"/>
              <a:t>Коррекции</a:t>
            </a:r>
          </a:p>
          <a:p>
            <a:r>
              <a:rPr lang="ru-RU" dirty="0" smtClean="0"/>
              <a:t>Межнациональной коммуникации</a:t>
            </a:r>
          </a:p>
          <a:p>
            <a:r>
              <a:rPr lang="ru-RU" dirty="0" smtClean="0"/>
              <a:t>Социализации</a:t>
            </a:r>
            <a:endParaRPr lang="ru-RU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Педагогическая игра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285992"/>
            <a:ext cx="8229600" cy="4325112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Обладает существенным </a:t>
            </a:r>
            <a:r>
              <a:rPr lang="ru-RU" dirty="0" err="1" smtClean="0"/>
              <a:t>признаком-чётко</a:t>
            </a:r>
            <a:r>
              <a:rPr lang="ru-RU" dirty="0" smtClean="0"/>
              <a:t> поставленной целью обучения и соответствующим ей педагогическим результатом, которые могут быть обоснованы, выделены в явном виде и характеризуются учебно-познавательной направленностью.</a:t>
            </a:r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Спектр целевых ориентации игровых технологий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Дидактические </a:t>
            </a:r>
          </a:p>
          <a:p>
            <a:r>
              <a:rPr lang="ru-RU" dirty="0" smtClean="0"/>
              <a:t>Воспитывающие</a:t>
            </a:r>
          </a:p>
          <a:p>
            <a:r>
              <a:rPr lang="ru-RU" dirty="0" smtClean="0"/>
              <a:t> Развивающие</a:t>
            </a:r>
          </a:p>
          <a:p>
            <a:r>
              <a:rPr lang="ru-RU" dirty="0" smtClean="0"/>
              <a:t>Социализирующие</a:t>
            </a:r>
            <a:endParaRPr lang="ru-RU" dirty="0"/>
          </a:p>
        </p:txBody>
      </p:sp>
      <p:pic>
        <p:nvPicPr>
          <p:cNvPr id="7" name="Рисунок 6" descr="0003610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10" y="1714488"/>
            <a:ext cx="4786314" cy="3639574"/>
          </a:xfrm>
          <a:prstGeom prst="rect">
            <a:avLst/>
          </a:prstGeom>
        </p:spPr>
      </p:pic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«Мозаика»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84063"/>
            <a:ext cx="45719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>
            <a:off x="858018" y="1785132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142976" y="1142984"/>
            <a:ext cx="64294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5400000">
            <a:off x="2072464" y="1785132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Волна 14"/>
          <p:cNvSpPr/>
          <p:nvPr/>
        </p:nvSpPr>
        <p:spPr>
          <a:xfrm>
            <a:off x="2285984" y="1000108"/>
            <a:ext cx="714380" cy="642942"/>
          </a:xfrm>
          <a:prstGeom prst="wave">
            <a:avLst>
              <a:gd name="adj1" fmla="val 12500"/>
              <a:gd name="adj2" fmla="val 5608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5400000">
            <a:off x="3072596" y="1570818"/>
            <a:ext cx="85725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Равнобедренный треугольник 17"/>
          <p:cNvSpPr/>
          <p:nvPr/>
        </p:nvSpPr>
        <p:spPr>
          <a:xfrm rot="5400000">
            <a:off x="3536149" y="964389"/>
            <a:ext cx="571504" cy="642942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rot="5400000">
            <a:off x="786580" y="2928140"/>
            <a:ext cx="7143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Волна 20"/>
          <p:cNvSpPr/>
          <p:nvPr/>
        </p:nvSpPr>
        <p:spPr>
          <a:xfrm>
            <a:off x="1142976" y="2285992"/>
            <a:ext cx="571504" cy="642942"/>
          </a:xfrm>
          <a:prstGeom prst="wav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rot="5400000">
            <a:off x="1822431" y="2820983"/>
            <a:ext cx="9279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Равнобедренный треугольник 23"/>
          <p:cNvSpPr/>
          <p:nvPr/>
        </p:nvSpPr>
        <p:spPr>
          <a:xfrm rot="5400000">
            <a:off x="2291417" y="2209121"/>
            <a:ext cx="701800" cy="712666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rot="5400000">
            <a:off x="3108315" y="2820983"/>
            <a:ext cx="7858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3500430" y="2357430"/>
            <a:ext cx="64294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 rot="5400000">
            <a:off x="1965307" y="4035429"/>
            <a:ext cx="6429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Блок-схема: процесс 32"/>
          <p:cNvSpPr/>
          <p:nvPr/>
        </p:nvSpPr>
        <p:spPr>
          <a:xfrm>
            <a:off x="2285984" y="3571876"/>
            <a:ext cx="642942" cy="42862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Равнобедренный треугольник 33"/>
          <p:cNvSpPr/>
          <p:nvPr/>
        </p:nvSpPr>
        <p:spPr>
          <a:xfrm rot="5400000">
            <a:off x="1105543" y="3537871"/>
            <a:ext cx="644656" cy="569790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 rot="5400000">
            <a:off x="679423" y="3963991"/>
            <a:ext cx="9279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Управляющая кнопка: справка 37">
            <a:hlinkClick r:id="" action="ppaction://noaction" highlightClick="1"/>
          </p:cNvPr>
          <p:cNvSpPr/>
          <p:nvPr/>
        </p:nvSpPr>
        <p:spPr>
          <a:xfrm>
            <a:off x="3214678" y="3500438"/>
            <a:ext cx="928694" cy="1000132"/>
          </a:xfrm>
          <a:prstGeom prst="actionButtonHelp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0" name="Прямая соединительная линия 39"/>
          <p:cNvCxnSpPr>
            <a:endCxn id="3" idx="2"/>
          </p:cNvCxnSpPr>
          <p:nvPr/>
        </p:nvCxnSpPr>
        <p:spPr>
          <a:xfrm rot="16200000" flipH="1">
            <a:off x="1720463" y="3892191"/>
            <a:ext cx="5931618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Блок-схема: узел 41"/>
          <p:cNvSpPr/>
          <p:nvPr/>
        </p:nvSpPr>
        <p:spPr>
          <a:xfrm>
            <a:off x="5000628" y="1428736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4" name="Прямая соединительная линия 43"/>
          <p:cNvCxnSpPr>
            <a:stCxn id="42" idx="4"/>
          </p:cNvCxnSpPr>
          <p:nvPr/>
        </p:nvCxnSpPr>
        <p:spPr>
          <a:xfrm rot="5400000">
            <a:off x="5164933" y="1935945"/>
            <a:ext cx="114304" cy="142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5214942" y="2000240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Равнобедренный треугольник 46"/>
          <p:cNvSpPr/>
          <p:nvPr/>
        </p:nvSpPr>
        <p:spPr>
          <a:xfrm flipV="1">
            <a:off x="5072066" y="1214422"/>
            <a:ext cx="285752" cy="21431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авнобедренный треугольник 47"/>
          <p:cNvSpPr/>
          <p:nvPr/>
        </p:nvSpPr>
        <p:spPr>
          <a:xfrm>
            <a:off x="5072066" y="1142984"/>
            <a:ext cx="142876" cy="714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Равнобедренный треугольник 50"/>
          <p:cNvSpPr/>
          <p:nvPr/>
        </p:nvSpPr>
        <p:spPr>
          <a:xfrm>
            <a:off x="5214942" y="1142984"/>
            <a:ext cx="142876" cy="714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3" name="Прямая соединительная линия 52"/>
          <p:cNvCxnSpPr>
            <a:stCxn id="47" idx="5"/>
          </p:cNvCxnSpPr>
          <p:nvPr/>
        </p:nvCxnSpPr>
        <p:spPr>
          <a:xfrm>
            <a:off x="5286380" y="1321579"/>
            <a:ext cx="71438" cy="35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rot="10800000" flipV="1">
            <a:off x="5072066" y="1285860"/>
            <a:ext cx="7302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Содержимое 59"/>
          <p:cNvSpPr>
            <a:spLocks noGrp="1"/>
          </p:cNvSpPr>
          <p:nvPr>
            <p:ph idx="1"/>
          </p:nvPr>
        </p:nvSpPr>
        <p:spPr>
          <a:xfrm flipV="1">
            <a:off x="214282" y="6574536"/>
            <a:ext cx="8786874" cy="6917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5857884" y="1428736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Блок-схема: узел 36"/>
          <p:cNvSpPr/>
          <p:nvPr/>
        </p:nvSpPr>
        <p:spPr>
          <a:xfrm>
            <a:off x="5929322" y="1142984"/>
            <a:ext cx="285752" cy="28575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1" name="Прямая соединительная линия 40"/>
          <p:cNvCxnSpPr>
            <a:stCxn id="35" idx="2"/>
          </p:cNvCxnSpPr>
          <p:nvPr/>
        </p:nvCxnSpPr>
        <p:spPr>
          <a:xfrm rot="5400000">
            <a:off x="6000760" y="1928802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5857884" y="2000240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Равнобедренный треугольник 48"/>
          <p:cNvSpPr/>
          <p:nvPr/>
        </p:nvSpPr>
        <p:spPr>
          <a:xfrm>
            <a:off x="6000760" y="1071546"/>
            <a:ext cx="71438" cy="714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6072198" y="1071546"/>
            <a:ext cx="71438" cy="714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4" name="Прямая соединительная линия 53"/>
          <p:cNvCxnSpPr>
            <a:stCxn id="37" idx="6"/>
          </p:cNvCxnSpPr>
          <p:nvPr/>
        </p:nvCxnSpPr>
        <p:spPr>
          <a:xfrm>
            <a:off x="6215074" y="1285860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stCxn id="37" idx="6"/>
          </p:cNvCxnSpPr>
          <p:nvPr/>
        </p:nvCxnSpPr>
        <p:spPr>
          <a:xfrm>
            <a:off x="6215074" y="1285860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>
            <a:endCxn id="37" idx="2"/>
          </p:cNvCxnSpPr>
          <p:nvPr/>
        </p:nvCxnSpPr>
        <p:spPr>
          <a:xfrm>
            <a:off x="5786446" y="1285860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>
            <a:stCxn id="37" idx="2"/>
          </p:cNvCxnSpPr>
          <p:nvPr/>
        </p:nvCxnSpPr>
        <p:spPr>
          <a:xfrm rot="10800000" flipV="1">
            <a:off x="5786446" y="1285860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Равнобедренный треугольник 63"/>
          <p:cNvSpPr/>
          <p:nvPr/>
        </p:nvSpPr>
        <p:spPr>
          <a:xfrm>
            <a:off x="6643702" y="1428736"/>
            <a:ext cx="714380" cy="50006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8" name="Скругленная соединительная линия 67"/>
          <p:cNvCxnSpPr/>
          <p:nvPr/>
        </p:nvCxnSpPr>
        <p:spPr>
          <a:xfrm flipV="1">
            <a:off x="6786578" y="1928802"/>
            <a:ext cx="284164" cy="142876"/>
          </a:xfrm>
          <a:prstGeom prst="curved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Прямоугольник 71"/>
          <p:cNvSpPr/>
          <p:nvPr/>
        </p:nvSpPr>
        <p:spPr>
          <a:xfrm>
            <a:off x="6858015" y="1214422"/>
            <a:ext cx="252085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Равнобедренный треугольник 72"/>
          <p:cNvSpPr/>
          <p:nvPr/>
        </p:nvSpPr>
        <p:spPr>
          <a:xfrm>
            <a:off x="6858016" y="1142984"/>
            <a:ext cx="71438" cy="714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Равнобедренный треугольник 73"/>
          <p:cNvSpPr/>
          <p:nvPr/>
        </p:nvSpPr>
        <p:spPr>
          <a:xfrm>
            <a:off x="7000892" y="1142984"/>
            <a:ext cx="71438" cy="714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6" name="Прямая соединительная линия 75"/>
          <p:cNvCxnSpPr>
            <a:stCxn id="72" idx="3"/>
          </p:cNvCxnSpPr>
          <p:nvPr/>
        </p:nvCxnSpPr>
        <p:spPr>
          <a:xfrm flipV="1">
            <a:off x="7110100" y="1285860"/>
            <a:ext cx="105106" cy="35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>
            <a:stCxn id="72" idx="3"/>
          </p:cNvCxnSpPr>
          <p:nvPr/>
        </p:nvCxnSpPr>
        <p:spPr>
          <a:xfrm>
            <a:off x="7110100" y="1321579"/>
            <a:ext cx="176544" cy="1071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>
            <a:stCxn id="72" idx="1"/>
          </p:cNvCxnSpPr>
          <p:nvPr/>
        </p:nvCxnSpPr>
        <p:spPr>
          <a:xfrm rot="10800000">
            <a:off x="6715141" y="1214423"/>
            <a:ext cx="142875" cy="1071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>
            <a:stCxn id="72" idx="1"/>
          </p:cNvCxnSpPr>
          <p:nvPr/>
        </p:nvCxnSpPr>
        <p:spPr>
          <a:xfrm rot="10800000" flipV="1">
            <a:off x="6715141" y="1321578"/>
            <a:ext cx="142875" cy="35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Прямоугольник 82"/>
          <p:cNvSpPr/>
          <p:nvPr/>
        </p:nvSpPr>
        <p:spPr>
          <a:xfrm>
            <a:off x="5000628" y="2500306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Блок-схема: узел 83"/>
          <p:cNvSpPr/>
          <p:nvPr/>
        </p:nvSpPr>
        <p:spPr>
          <a:xfrm>
            <a:off x="5072066" y="2214554"/>
            <a:ext cx="285752" cy="28575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5" name="Прямая соединительная линия 84"/>
          <p:cNvCxnSpPr>
            <a:stCxn id="83" idx="2"/>
          </p:cNvCxnSpPr>
          <p:nvPr/>
        </p:nvCxnSpPr>
        <p:spPr>
          <a:xfrm rot="5400000">
            <a:off x="5143504" y="3000372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>
            <a:off x="5000628" y="3071810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Равнобедренный треугольник 86"/>
          <p:cNvSpPr/>
          <p:nvPr/>
        </p:nvSpPr>
        <p:spPr>
          <a:xfrm>
            <a:off x="5143504" y="2143116"/>
            <a:ext cx="71438" cy="714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Равнобедренный треугольник 87"/>
          <p:cNvSpPr/>
          <p:nvPr/>
        </p:nvSpPr>
        <p:spPr>
          <a:xfrm>
            <a:off x="5214942" y="2143116"/>
            <a:ext cx="71438" cy="714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9" name="Прямая соединительная линия 88"/>
          <p:cNvCxnSpPr>
            <a:stCxn id="84" idx="6"/>
          </p:cNvCxnSpPr>
          <p:nvPr/>
        </p:nvCxnSpPr>
        <p:spPr>
          <a:xfrm>
            <a:off x="5357818" y="2357430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>
            <a:stCxn id="84" idx="6"/>
          </p:cNvCxnSpPr>
          <p:nvPr/>
        </p:nvCxnSpPr>
        <p:spPr>
          <a:xfrm>
            <a:off x="5357818" y="2357430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>
            <a:endCxn id="84" idx="2"/>
          </p:cNvCxnSpPr>
          <p:nvPr/>
        </p:nvCxnSpPr>
        <p:spPr>
          <a:xfrm>
            <a:off x="4929190" y="2357430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>
            <a:stCxn id="84" idx="2"/>
          </p:cNvCxnSpPr>
          <p:nvPr/>
        </p:nvCxnSpPr>
        <p:spPr>
          <a:xfrm rot="10800000" flipV="1">
            <a:off x="4929190" y="2357430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Равнобедренный треугольник 92"/>
          <p:cNvSpPr/>
          <p:nvPr/>
        </p:nvSpPr>
        <p:spPr>
          <a:xfrm>
            <a:off x="5715008" y="2428868"/>
            <a:ext cx="714380" cy="50006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4" name="Скругленная соединительная линия 93"/>
          <p:cNvCxnSpPr/>
          <p:nvPr/>
        </p:nvCxnSpPr>
        <p:spPr>
          <a:xfrm flipV="1">
            <a:off x="5857884" y="2928934"/>
            <a:ext cx="284164" cy="142876"/>
          </a:xfrm>
          <a:prstGeom prst="curved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Прямоугольник 94"/>
          <p:cNvSpPr/>
          <p:nvPr/>
        </p:nvSpPr>
        <p:spPr>
          <a:xfrm>
            <a:off x="5929321" y="2214554"/>
            <a:ext cx="252085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Равнобедренный треугольник 95"/>
          <p:cNvSpPr/>
          <p:nvPr/>
        </p:nvSpPr>
        <p:spPr>
          <a:xfrm>
            <a:off x="5929322" y="2143116"/>
            <a:ext cx="71438" cy="714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Равнобедренный треугольник 96"/>
          <p:cNvSpPr/>
          <p:nvPr/>
        </p:nvSpPr>
        <p:spPr>
          <a:xfrm>
            <a:off x="6072198" y="2143116"/>
            <a:ext cx="71438" cy="714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8" name="Прямая соединительная линия 97"/>
          <p:cNvCxnSpPr>
            <a:stCxn id="95" idx="3"/>
          </p:cNvCxnSpPr>
          <p:nvPr/>
        </p:nvCxnSpPr>
        <p:spPr>
          <a:xfrm flipV="1">
            <a:off x="6181406" y="2285992"/>
            <a:ext cx="105106" cy="35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>
            <a:stCxn id="95" idx="3"/>
          </p:cNvCxnSpPr>
          <p:nvPr/>
        </p:nvCxnSpPr>
        <p:spPr>
          <a:xfrm>
            <a:off x="6181406" y="2321711"/>
            <a:ext cx="176544" cy="1071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>
            <a:stCxn id="95" idx="1"/>
          </p:cNvCxnSpPr>
          <p:nvPr/>
        </p:nvCxnSpPr>
        <p:spPr>
          <a:xfrm rot="10800000">
            <a:off x="5786447" y="2214555"/>
            <a:ext cx="142875" cy="1071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>
            <a:stCxn id="95" idx="1"/>
          </p:cNvCxnSpPr>
          <p:nvPr/>
        </p:nvCxnSpPr>
        <p:spPr>
          <a:xfrm rot="10800000" flipV="1">
            <a:off x="5786447" y="2321710"/>
            <a:ext cx="142875" cy="35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Равнобедренный треугольник 109"/>
          <p:cNvSpPr/>
          <p:nvPr/>
        </p:nvSpPr>
        <p:spPr>
          <a:xfrm>
            <a:off x="4857752" y="3643314"/>
            <a:ext cx="714380" cy="50006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1" name="Скругленная соединительная линия 110"/>
          <p:cNvCxnSpPr/>
          <p:nvPr/>
        </p:nvCxnSpPr>
        <p:spPr>
          <a:xfrm flipV="1">
            <a:off x="5000628" y="4143380"/>
            <a:ext cx="284164" cy="142876"/>
          </a:xfrm>
          <a:prstGeom prst="curved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Прямоугольник 111"/>
          <p:cNvSpPr/>
          <p:nvPr/>
        </p:nvSpPr>
        <p:spPr>
          <a:xfrm>
            <a:off x="5072066" y="3429000"/>
            <a:ext cx="252085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Равнобедренный треугольник 112"/>
          <p:cNvSpPr/>
          <p:nvPr/>
        </p:nvSpPr>
        <p:spPr>
          <a:xfrm>
            <a:off x="5072066" y="3357562"/>
            <a:ext cx="71438" cy="714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Равнобедренный треугольник 113"/>
          <p:cNvSpPr/>
          <p:nvPr/>
        </p:nvSpPr>
        <p:spPr>
          <a:xfrm>
            <a:off x="5214942" y="3357562"/>
            <a:ext cx="71438" cy="714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5" name="Прямая соединительная линия 114"/>
          <p:cNvCxnSpPr>
            <a:stCxn id="112" idx="3"/>
          </p:cNvCxnSpPr>
          <p:nvPr/>
        </p:nvCxnSpPr>
        <p:spPr>
          <a:xfrm flipV="1">
            <a:off x="5324151" y="3500438"/>
            <a:ext cx="105106" cy="35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/>
          <p:cNvCxnSpPr>
            <a:stCxn id="112" idx="3"/>
          </p:cNvCxnSpPr>
          <p:nvPr/>
        </p:nvCxnSpPr>
        <p:spPr>
          <a:xfrm>
            <a:off x="5324151" y="3536157"/>
            <a:ext cx="176544" cy="1071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/>
          <p:cNvCxnSpPr>
            <a:stCxn id="112" idx="1"/>
          </p:cNvCxnSpPr>
          <p:nvPr/>
        </p:nvCxnSpPr>
        <p:spPr>
          <a:xfrm rot="10800000">
            <a:off x="4929192" y="3429001"/>
            <a:ext cx="142875" cy="1071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единительная линия 117"/>
          <p:cNvCxnSpPr>
            <a:stCxn id="112" idx="1"/>
          </p:cNvCxnSpPr>
          <p:nvPr/>
        </p:nvCxnSpPr>
        <p:spPr>
          <a:xfrm rot="10800000" flipV="1">
            <a:off x="4929192" y="3536156"/>
            <a:ext cx="142875" cy="35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Блок-схема: узел 130"/>
          <p:cNvSpPr/>
          <p:nvPr/>
        </p:nvSpPr>
        <p:spPr>
          <a:xfrm>
            <a:off x="6786578" y="2500306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2" name="Прямая соединительная линия 131"/>
          <p:cNvCxnSpPr>
            <a:stCxn id="131" idx="4"/>
          </p:cNvCxnSpPr>
          <p:nvPr/>
        </p:nvCxnSpPr>
        <p:spPr>
          <a:xfrm rot="5400000">
            <a:off x="6950883" y="3007515"/>
            <a:ext cx="114304" cy="142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Прямая соединительная линия 132"/>
          <p:cNvCxnSpPr/>
          <p:nvPr/>
        </p:nvCxnSpPr>
        <p:spPr>
          <a:xfrm>
            <a:off x="7000892" y="3071810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Равнобедренный треугольник 133"/>
          <p:cNvSpPr/>
          <p:nvPr/>
        </p:nvSpPr>
        <p:spPr>
          <a:xfrm flipV="1">
            <a:off x="6858016" y="2285992"/>
            <a:ext cx="285752" cy="21431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5" name="Равнобедренный треугольник 134"/>
          <p:cNvSpPr/>
          <p:nvPr/>
        </p:nvSpPr>
        <p:spPr>
          <a:xfrm>
            <a:off x="6858016" y="2214554"/>
            <a:ext cx="142876" cy="714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6" name="Равнобедренный треугольник 135"/>
          <p:cNvSpPr/>
          <p:nvPr/>
        </p:nvSpPr>
        <p:spPr>
          <a:xfrm>
            <a:off x="7000892" y="2214554"/>
            <a:ext cx="142876" cy="714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7" name="Прямая соединительная линия 136"/>
          <p:cNvCxnSpPr>
            <a:stCxn id="134" idx="5"/>
          </p:cNvCxnSpPr>
          <p:nvPr/>
        </p:nvCxnSpPr>
        <p:spPr>
          <a:xfrm>
            <a:off x="7072330" y="2393149"/>
            <a:ext cx="71438" cy="35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Прямая соединительная линия 137"/>
          <p:cNvCxnSpPr/>
          <p:nvPr/>
        </p:nvCxnSpPr>
        <p:spPr>
          <a:xfrm rot="10800000" flipV="1">
            <a:off x="6858016" y="2357430"/>
            <a:ext cx="7302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Блок-схема: узел 138"/>
          <p:cNvSpPr/>
          <p:nvPr/>
        </p:nvSpPr>
        <p:spPr>
          <a:xfrm>
            <a:off x="5857884" y="3571876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0" name="Прямая соединительная линия 139"/>
          <p:cNvCxnSpPr>
            <a:stCxn id="139" idx="4"/>
          </p:cNvCxnSpPr>
          <p:nvPr/>
        </p:nvCxnSpPr>
        <p:spPr>
          <a:xfrm rot="5400000">
            <a:off x="6022189" y="4079085"/>
            <a:ext cx="114304" cy="142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Прямая соединительная линия 140"/>
          <p:cNvCxnSpPr/>
          <p:nvPr/>
        </p:nvCxnSpPr>
        <p:spPr>
          <a:xfrm>
            <a:off x="6072198" y="4143380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Равнобедренный треугольник 141"/>
          <p:cNvSpPr/>
          <p:nvPr/>
        </p:nvSpPr>
        <p:spPr>
          <a:xfrm flipV="1">
            <a:off x="5929322" y="3357562"/>
            <a:ext cx="285752" cy="21431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" name="Равнобедренный треугольник 142"/>
          <p:cNvSpPr/>
          <p:nvPr/>
        </p:nvSpPr>
        <p:spPr>
          <a:xfrm>
            <a:off x="5929322" y="3286124"/>
            <a:ext cx="142876" cy="714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4" name="Равнобедренный треугольник 143"/>
          <p:cNvSpPr/>
          <p:nvPr/>
        </p:nvSpPr>
        <p:spPr>
          <a:xfrm>
            <a:off x="6072198" y="3286124"/>
            <a:ext cx="142876" cy="7143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5" name="Прямая соединительная линия 144"/>
          <p:cNvCxnSpPr>
            <a:stCxn id="142" idx="5"/>
          </p:cNvCxnSpPr>
          <p:nvPr/>
        </p:nvCxnSpPr>
        <p:spPr>
          <a:xfrm>
            <a:off x="6143636" y="3464719"/>
            <a:ext cx="71438" cy="35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Прямая соединительная линия 145"/>
          <p:cNvCxnSpPr/>
          <p:nvPr/>
        </p:nvCxnSpPr>
        <p:spPr>
          <a:xfrm rot="10800000" flipV="1">
            <a:off x="5929322" y="3429000"/>
            <a:ext cx="7302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Управляющая кнопка: справка 146">
            <a:hlinkClick r:id="" action="ppaction://noaction" highlightClick="1"/>
          </p:cNvPr>
          <p:cNvSpPr/>
          <p:nvPr/>
        </p:nvSpPr>
        <p:spPr>
          <a:xfrm>
            <a:off x="6643702" y="3357562"/>
            <a:ext cx="928694" cy="1000132"/>
          </a:xfrm>
          <a:prstGeom prst="actionButtonHelp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58204" cy="586018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>
            <a:normAutofit/>
            <a:scene3d>
              <a:camera prst="orthographicFront">
                <a:rot lat="0" lon="21299999" rev="0"/>
              </a:camera>
              <a:lightRig rig="threePt" dir="t"/>
            </a:scene3d>
          </a:bodyPr>
          <a:lstStyle/>
          <a:p>
            <a:pPr>
              <a:buNone/>
            </a:pPr>
            <a:r>
              <a:rPr lang="ru-RU" sz="8800" dirty="0" smtClean="0"/>
              <a:t>4     5        3     2                 А       1      у</a:t>
            </a:r>
            <a:endParaRPr lang="ru-RU" sz="7200" dirty="0" smtClean="0"/>
          </a:p>
        </p:txBody>
      </p:sp>
      <p:sp>
        <p:nvSpPr>
          <p:cNvPr id="4" name="Овал 3"/>
          <p:cNvSpPr/>
          <p:nvPr/>
        </p:nvSpPr>
        <p:spPr>
          <a:xfrm>
            <a:off x="2214546" y="4643446"/>
            <a:ext cx="914400" cy="164307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714744" y="3571876"/>
            <a:ext cx="642942" cy="78581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786446" y="3571876"/>
            <a:ext cx="2000264" cy="9144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71472" y="3571876"/>
            <a:ext cx="1857388" cy="57150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процесс 7"/>
          <p:cNvSpPr/>
          <p:nvPr/>
        </p:nvSpPr>
        <p:spPr>
          <a:xfrm>
            <a:off x="4786314" y="4929198"/>
            <a:ext cx="914400" cy="857256"/>
          </a:xfrm>
          <a:prstGeom prst="flowChart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500034" y="3143248"/>
            <a:ext cx="8215370" cy="71438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131</TotalTime>
  <Words>143</Words>
  <PresentationFormat>Экран (4:3)</PresentationFormat>
  <Paragraphs>31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Городская</vt:lpstr>
      <vt:lpstr>«Использование игровых технологий на уроке с целью повышения активности учащихся»</vt:lpstr>
      <vt:lpstr>Слайд 2</vt:lpstr>
      <vt:lpstr>Слайд 3</vt:lpstr>
      <vt:lpstr>Функции игровой деятельности</vt:lpstr>
      <vt:lpstr>         Педагогическая игра</vt:lpstr>
      <vt:lpstr>Спектр целевых ориентации игровых технологий</vt:lpstr>
      <vt:lpstr>                  «Мозаика»</vt:lpstr>
      <vt:lpstr>Слайд 8</vt:lpstr>
      <vt:lpstr>Слайд 9</vt:lpstr>
      <vt:lpstr>                      «Точки»</vt:lpstr>
      <vt:lpstr>             Зрительный диктант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«Использование игровых технологий на уроке с целью повышения активности учащихся»</dc:title>
  <cp:lastModifiedBy>User</cp:lastModifiedBy>
  <cp:revision>20</cp:revision>
  <dcterms:modified xsi:type="dcterms:W3CDTF">2009-03-10T17:34:53Z</dcterms:modified>
</cp:coreProperties>
</file>