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2"/>
  </p:handoutMasterIdLst>
  <p:sldIdLst>
    <p:sldId id="256" r:id="rId2"/>
    <p:sldId id="257" r:id="rId3"/>
    <p:sldId id="258" r:id="rId4"/>
    <p:sldId id="259" r:id="rId5"/>
    <p:sldId id="261" r:id="rId6"/>
    <p:sldId id="270" r:id="rId7"/>
    <p:sldId id="263" r:id="rId8"/>
    <p:sldId id="273" r:id="rId9"/>
    <p:sldId id="276" r:id="rId10"/>
    <p:sldId id="277"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C0F37DA-7AEC-4635-85A0-A32887EE1B0B}" type="datetimeFigureOut">
              <a:rPr lang="ru-RU" smtClean="0"/>
              <a:pPr/>
              <a:t>24.05.2014</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36EF7BD-1C6E-4417-8621-DD66E2B88E7E}"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B5B81C3C-734F-4EBD-BA61-E41C68D606DA}" type="datetimeFigureOut">
              <a:rPr lang="en-US" smtClean="0"/>
              <a:pPr/>
              <a:t>5/24/2014</a:t>
            </a:fld>
            <a:endParaRPr lang="en-US"/>
          </a:p>
        </p:txBody>
      </p:sp>
      <p:sp>
        <p:nvSpPr>
          <p:cNvPr id="17" name="Нижний колонтитул 16"/>
          <p:cNvSpPr>
            <a:spLocks noGrp="1"/>
          </p:cNvSpPr>
          <p:nvPr>
            <p:ph type="ftr" sz="quarter" idx="11"/>
          </p:nvPr>
        </p:nvSpPr>
        <p:spPr>
          <a:xfrm>
            <a:off x="2898648" y="6355080"/>
            <a:ext cx="3474720" cy="365760"/>
          </a:xfrm>
        </p:spPr>
        <p:txBody>
          <a:bodyPr/>
          <a:lstStyle/>
          <a:p>
            <a:endParaRPr lang="en-US"/>
          </a:p>
        </p:txBody>
      </p:sp>
      <p:sp>
        <p:nvSpPr>
          <p:cNvPr id="29" name="Номер слайда 28"/>
          <p:cNvSpPr>
            <a:spLocks noGrp="1"/>
          </p:cNvSpPr>
          <p:nvPr>
            <p:ph type="sldNum" sz="quarter" idx="12"/>
          </p:nvPr>
        </p:nvSpPr>
        <p:spPr>
          <a:xfrm>
            <a:off x="1216152" y="6355080"/>
            <a:ext cx="1219200" cy="365760"/>
          </a:xfrm>
        </p:spPr>
        <p:txBody>
          <a:bodyPr/>
          <a:lstStyle/>
          <a:p>
            <a:fld id="{E0E4AE27-7462-4FB0-9F00-4A1A266228C2}" type="slidenum">
              <a:rPr lang="en-US" smtClean="0"/>
              <a:pPr/>
              <a:t>‹#›</a:t>
            </a:fld>
            <a:endParaRPr lang="en-US"/>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B81C3C-734F-4EBD-BA61-E41C68D606DA}" type="datetimeFigureOut">
              <a:rPr lang="en-US" smtClean="0"/>
              <a:pPr/>
              <a:t>5/24/2014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0E4AE27-7462-4FB0-9F00-4A1A266228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B81C3C-734F-4EBD-BA61-E41C68D606DA}" type="datetimeFigureOut">
              <a:rPr lang="en-US" smtClean="0"/>
              <a:pPr/>
              <a:t>5/24/2014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0E4AE27-7462-4FB0-9F00-4A1A266228C2}" type="slidenum">
              <a:rPr lang="en-US" smtClean="0"/>
              <a:pPr/>
              <a:t>‹#›</a:t>
            </a:fld>
            <a:endParaRPr lang="en-US"/>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5B81C3C-734F-4EBD-BA61-E41C68D606DA}" type="datetimeFigureOut">
              <a:rPr lang="en-US" smtClean="0"/>
              <a:pPr/>
              <a:t>5/24/2014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0E4AE27-7462-4FB0-9F00-4A1A266228C2}" type="slidenum">
              <a:rPr lang="en-US" smtClean="0"/>
              <a:pPr/>
              <a:t>‹#›</a:t>
            </a:fld>
            <a:endParaRPr lang="en-US"/>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B5B81C3C-734F-4EBD-BA61-E41C68D606DA}" type="datetimeFigureOut">
              <a:rPr lang="en-US" smtClean="0"/>
              <a:pPr/>
              <a:t>5/24/2014</a:t>
            </a:fld>
            <a:endParaRPr lang="en-US"/>
          </a:p>
        </p:txBody>
      </p:sp>
      <p:sp>
        <p:nvSpPr>
          <p:cNvPr id="5" name="Нижний колонтитул 4"/>
          <p:cNvSpPr>
            <a:spLocks noGrp="1"/>
          </p:cNvSpPr>
          <p:nvPr>
            <p:ph type="ftr" sz="quarter" idx="11"/>
          </p:nvPr>
        </p:nvSpPr>
        <p:spPr>
          <a:xfrm>
            <a:off x="2898648" y="6355080"/>
            <a:ext cx="3474720" cy="365760"/>
          </a:xfrm>
        </p:spPr>
        <p:txBody>
          <a:bodyPr/>
          <a:lstStyle/>
          <a:p>
            <a:endParaRPr lang="en-US"/>
          </a:p>
        </p:txBody>
      </p:sp>
      <p:sp>
        <p:nvSpPr>
          <p:cNvPr id="6" name="Номер слайда 5"/>
          <p:cNvSpPr>
            <a:spLocks noGrp="1"/>
          </p:cNvSpPr>
          <p:nvPr>
            <p:ph type="sldNum" sz="quarter" idx="12"/>
          </p:nvPr>
        </p:nvSpPr>
        <p:spPr>
          <a:xfrm>
            <a:off x="1069848" y="6355080"/>
            <a:ext cx="1520952" cy="365760"/>
          </a:xfrm>
        </p:spPr>
        <p:txBody>
          <a:bodyPr/>
          <a:lstStyle/>
          <a:p>
            <a:fld id="{E0E4AE27-7462-4FB0-9F00-4A1A266228C2}" type="slidenum">
              <a:rPr lang="en-US" smtClean="0"/>
              <a:pPr/>
              <a:t>‹#›</a:t>
            </a:fld>
            <a:endParaRPr lang="en-US"/>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5B81C3C-734F-4EBD-BA61-E41C68D606DA}" type="datetimeFigureOut">
              <a:rPr lang="en-US" smtClean="0"/>
              <a:pPr/>
              <a:t>5/24/2014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0E4AE27-7462-4FB0-9F00-4A1A266228C2}" type="slidenum">
              <a:rPr lang="en-US" smtClean="0"/>
              <a:pPr/>
              <a:t>‹#›</a:t>
            </a:fld>
            <a:endParaRPr lang="en-US"/>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5B81C3C-734F-4EBD-BA61-E41C68D606DA}" type="datetimeFigureOut">
              <a:rPr lang="en-US" smtClean="0"/>
              <a:pPr/>
              <a:t>5/24/2014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E0E4AE27-7462-4FB0-9F00-4A1A266228C2}" type="slidenum">
              <a:rPr lang="en-US" smtClean="0"/>
              <a:pPr/>
              <a:t>‹#›</a:t>
            </a:fld>
            <a:endParaRPr lang="en-US"/>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5B81C3C-734F-4EBD-BA61-E41C68D606DA}" type="datetimeFigureOut">
              <a:rPr lang="en-US" smtClean="0"/>
              <a:pPr/>
              <a:t>5/24/2014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E0E4AE27-7462-4FB0-9F00-4A1A266228C2}" type="slidenum">
              <a:rPr lang="en-US" smtClean="0"/>
              <a:pPr/>
              <a:t>‹#›</a:t>
            </a:fld>
            <a:endParaRPr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5B81C3C-734F-4EBD-BA61-E41C68D606DA}" type="datetimeFigureOut">
              <a:rPr lang="en-US" smtClean="0"/>
              <a:pPr/>
              <a:t>5/24/2014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E0E4AE27-7462-4FB0-9F00-4A1A266228C2}" type="slidenum">
              <a:rPr lang="en-US" smtClean="0"/>
              <a:pPr/>
              <a:t>‹#›</a:t>
            </a:fld>
            <a:endParaRPr lang="en-US"/>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5B81C3C-734F-4EBD-BA61-E41C68D606DA}" type="datetimeFigureOut">
              <a:rPr lang="en-US" smtClean="0"/>
              <a:pPr/>
              <a:t>5/24/2014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0E4AE27-7462-4FB0-9F00-4A1A266228C2}" type="slidenum">
              <a:rPr lang="en-US" smtClean="0"/>
              <a:pPr/>
              <a:t>‹#›</a:t>
            </a:fld>
            <a:endParaRPr lang="en-US"/>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5B81C3C-734F-4EBD-BA61-E41C68D606DA}" type="datetimeFigureOut">
              <a:rPr lang="en-US" smtClean="0"/>
              <a:pPr/>
              <a:t>5/24/2014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0E4AE27-7462-4FB0-9F00-4A1A266228C2}" type="slidenum">
              <a:rPr lang="en-US" smtClean="0"/>
              <a:pPr/>
              <a:t>‹#›</a:t>
            </a:fld>
            <a:endParaRPr lang="en-US"/>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5B81C3C-734F-4EBD-BA61-E41C68D606DA}" type="datetimeFigureOut">
              <a:rPr lang="en-US" smtClean="0"/>
              <a:pPr/>
              <a:t>5/24/2014</a:t>
            </a:fld>
            <a:endParaRPr lang="en-US"/>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0E4AE27-7462-4FB0-9F00-4A1A266228C2}" type="slidenum">
              <a:rPr lang="en-US" smtClean="0"/>
              <a:pPr/>
              <a:t>‹#›</a:t>
            </a:fld>
            <a:endParaRPr lang="en-US"/>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3714752"/>
            <a:ext cx="6853262" cy="1162048"/>
          </a:xfrm>
        </p:spPr>
        <p:txBody>
          <a:bodyPr>
            <a:noAutofit/>
          </a:bodyPr>
          <a:lstStyle/>
          <a:p>
            <a:pPr algn="ctr"/>
            <a:r>
              <a:rPr lang="ru-RU" sz="2400" dirty="0" smtClean="0"/>
              <a:t>Инновационное проектирование по развитию представлений об окружающем мире</a:t>
            </a:r>
            <a:endParaRPr lang="en-US" sz="2400" dirty="0"/>
          </a:p>
        </p:txBody>
      </p:sp>
      <p:sp>
        <p:nvSpPr>
          <p:cNvPr id="3" name="Подзаголовок 2"/>
          <p:cNvSpPr>
            <a:spLocks noGrp="1"/>
          </p:cNvSpPr>
          <p:nvPr>
            <p:ph type="subTitle" idx="1"/>
          </p:nvPr>
        </p:nvSpPr>
        <p:spPr/>
        <p:txBody>
          <a:bodyPr/>
          <a:lstStyle/>
          <a:p>
            <a:pPr algn="ctr"/>
            <a:r>
              <a:rPr lang="ru-RU" dirty="0" smtClean="0">
                <a:solidFill>
                  <a:schemeClr val="tx1"/>
                </a:solidFill>
              </a:rPr>
              <a:t>Воспитатель классов «Особый ребенок» Старченко Е.В.</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Проекты новых проектов</a:t>
            </a:r>
            <a:endParaRPr lang="ru-RU" dirty="0"/>
          </a:p>
        </p:txBody>
      </p:sp>
      <p:sp>
        <p:nvSpPr>
          <p:cNvPr id="3" name="Содержимое 2"/>
          <p:cNvSpPr>
            <a:spLocks noGrp="1"/>
          </p:cNvSpPr>
          <p:nvPr>
            <p:ph sz="quarter" idx="1"/>
          </p:nvPr>
        </p:nvSpPr>
        <p:spPr/>
        <p:txBody>
          <a:bodyPr/>
          <a:lstStyle/>
          <a:p>
            <a:r>
              <a:rPr lang="ru-RU" dirty="0" smtClean="0"/>
              <a:t> Подводя итог, хотелось бы привести высказывание Ричарда Баха: «Никто не сможет решить проблемы человека, проблема которого в том, что он не хочет, чтобы его проблемы решились».</a:t>
            </a:r>
          </a:p>
          <a:p>
            <a:r>
              <a:rPr lang="ru-RU" dirty="0" smtClean="0"/>
              <a:t>Самовыражение – это прекрасно и для учеников и для педагогов.</a:t>
            </a:r>
          </a:p>
          <a:p>
            <a:r>
              <a:rPr lang="ru-RU" dirty="0" smtClean="0"/>
              <a:t> Дерзайте, творите, играйте, рисуйте, конструируйте, мечтайте вместе.</a:t>
            </a:r>
          </a:p>
          <a:p>
            <a:r>
              <a:rPr lang="ru-RU" dirty="0" smtClean="0"/>
              <a:t>Проект – это мечта, воплощенная в ограниченных условиях пространства и времени. </a:t>
            </a:r>
            <a:endParaRPr lang="en-US"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Зачем нам проектирование</a:t>
            </a:r>
            <a:endParaRPr lang="en-US" dirty="0"/>
          </a:p>
        </p:txBody>
      </p:sp>
      <p:sp>
        <p:nvSpPr>
          <p:cNvPr id="3" name="Содержимое 2"/>
          <p:cNvSpPr>
            <a:spLocks noGrp="1"/>
          </p:cNvSpPr>
          <p:nvPr>
            <p:ph sz="quarter" idx="1"/>
          </p:nvPr>
        </p:nvSpPr>
        <p:spPr/>
        <p:txBody>
          <a:bodyPr>
            <a:normAutofit/>
          </a:bodyPr>
          <a:lstStyle/>
          <a:p>
            <a:r>
              <a:rPr lang="ru-RU" b="1" dirty="0" smtClean="0"/>
              <a:t>«Русский человек обыкновенно преодолевает затруднения не путём дальновидного расчёта</a:t>
            </a:r>
            <a:br>
              <a:rPr lang="ru-RU" b="1" dirty="0" smtClean="0"/>
            </a:br>
            <a:r>
              <a:rPr lang="ru-RU" b="1" dirty="0" smtClean="0"/>
              <a:t>и по заранее выработанному плану, а посредством импровизации в последнюю минуту».</a:t>
            </a:r>
            <a:r>
              <a:rPr lang="ru-RU" dirty="0" smtClean="0"/>
              <a:t/>
            </a:r>
            <a:br>
              <a:rPr lang="ru-RU" dirty="0" smtClean="0"/>
            </a:br>
            <a:r>
              <a:rPr lang="ru-RU" i="1" dirty="0" smtClean="0"/>
              <a:t>И.А. Ильин. «Сущность и своеобразие русской культуры»</a:t>
            </a:r>
            <a:endParaRPr lang="en-US" dirty="0" smtClean="0"/>
          </a:p>
          <a:p>
            <a:pPr algn="just"/>
            <a:r>
              <a:rPr lang="ru-RU" dirty="0" smtClean="0"/>
              <a:t>Между тем на государственном уровне, в том числе и в требованиях к системе образования, все большую актуальность приобретает необходимость развития технологий проектирования.</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Что такое проектирование</a:t>
            </a:r>
            <a:endParaRPr lang="en-US" dirty="0"/>
          </a:p>
        </p:txBody>
      </p:sp>
      <p:sp>
        <p:nvSpPr>
          <p:cNvPr id="3" name="Содержимое 2"/>
          <p:cNvSpPr>
            <a:spLocks noGrp="1"/>
          </p:cNvSpPr>
          <p:nvPr>
            <p:ph sz="quarter" idx="1"/>
          </p:nvPr>
        </p:nvSpPr>
        <p:spPr/>
        <p:txBody>
          <a:bodyPr/>
          <a:lstStyle/>
          <a:p>
            <a:pPr algn="just"/>
            <a:r>
              <a:rPr lang="ru-RU" dirty="0" smtClean="0"/>
              <a:t>Любая активность человека или социальных групп, которая основывается на последовательном планировании своих действий с предвидением определённых желаемых результатов, может в той или иной мере считаться </a:t>
            </a:r>
            <a:r>
              <a:rPr lang="ru-RU" dirty="0" smtClean="0">
                <a:solidFill>
                  <a:schemeClr val="accent2"/>
                </a:solidFill>
              </a:rPr>
              <a:t>проектированием</a:t>
            </a:r>
            <a:r>
              <a:rPr lang="ru-RU" dirty="0" smtClean="0"/>
              <a:t>.</a:t>
            </a:r>
          </a:p>
          <a:p>
            <a:pPr algn="just"/>
            <a:r>
              <a:rPr lang="ru-RU" dirty="0" smtClean="0">
                <a:solidFill>
                  <a:schemeClr val="accent2"/>
                </a:solidFill>
              </a:rPr>
              <a:t>Проектирование</a:t>
            </a:r>
            <a:r>
              <a:rPr lang="ru-RU" dirty="0" smtClean="0"/>
              <a:t> – это комплексная деятельность, участники которой автоматически: без специально провозглашаемой дидактической задачи со стороны организаторов осваивают новые понятия и представления о различных сферах жизни.</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Ключевые свойства проекта</a:t>
            </a:r>
            <a:endParaRPr lang="en-US" dirty="0"/>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Сравнение разных форм деятельности в образовательном процессе позволяет назвать ключевые свойства проекта:</a:t>
            </a:r>
          </a:p>
          <a:p>
            <a:pPr algn="just"/>
            <a:r>
              <a:rPr lang="ru-RU" dirty="0" smtClean="0"/>
              <a:t> продуманность и организованность, </a:t>
            </a:r>
          </a:p>
          <a:p>
            <a:pPr algn="just"/>
            <a:r>
              <a:rPr lang="ru-RU" dirty="0" smtClean="0"/>
              <a:t>последовательность шагов и логичность, </a:t>
            </a:r>
          </a:p>
          <a:p>
            <a:pPr algn="just"/>
            <a:r>
              <a:rPr lang="ru-RU" dirty="0" smtClean="0"/>
              <a:t>наличие конечного результата (определённого продукта), </a:t>
            </a:r>
          </a:p>
          <a:p>
            <a:pPr algn="just"/>
            <a:r>
              <a:rPr lang="ru-RU" dirty="0" smtClean="0"/>
              <a:t>решение определённой проблемы и изменение ситуации через проектирование, </a:t>
            </a:r>
          </a:p>
          <a:p>
            <a:pPr algn="just"/>
            <a:r>
              <a:rPr lang="ru-RU" dirty="0" smtClean="0"/>
              <a:t>оригинальность воплощения и уникальность действий в данных обстоятельствах (проект не может быть сделан по шаблону), </a:t>
            </a:r>
          </a:p>
          <a:p>
            <a:pPr algn="just"/>
            <a:r>
              <a:rPr lang="ru-RU" dirty="0" smtClean="0"/>
              <a:t>ограниченность во времени, </a:t>
            </a:r>
          </a:p>
          <a:p>
            <a:pPr algn="just"/>
            <a:r>
              <a:rPr lang="ru-RU" dirty="0" smtClean="0"/>
              <a:t>акцент на понимание и осознание своих действий (рефлексивный характер), </a:t>
            </a:r>
          </a:p>
          <a:p>
            <a:pPr algn="just"/>
            <a:r>
              <a:rPr lang="ru-RU" dirty="0" smtClean="0"/>
              <a:t>обращение особого внимания на исследовательскую работу (анализ информации), </a:t>
            </a:r>
          </a:p>
          <a:p>
            <a:pPr algn="just"/>
            <a:r>
              <a:rPr lang="ru-RU" dirty="0" smtClean="0"/>
              <a:t>проведение мониторинга и оценивания.</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Чем хорош проект</a:t>
            </a:r>
            <a:endParaRPr lang="en-US" dirty="0"/>
          </a:p>
        </p:txBody>
      </p:sp>
      <p:sp>
        <p:nvSpPr>
          <p:cNvPr id="3" name="Содержимое 2"/>
          <p:cNvSpPr>
            <a:spLocks noGrp="1"/>
          </p:cNvSpPr>
          <p:nvPr>
            <p:ph sz="quarter" idx="1"/>
          </p:nvPr>
        </p:nvSpPr>
        <p:spPr/>
        <p:txBody>
          <a:bodyPr>
            <a:normAutofit/>
          </a:bodyPr>
          <a:lstStyle/>
          <a:p>
            <a:r>
              <a:rPr lang="ru-RU" dirty="0" smtClean="0"/>
              <a:t> Проектный подход хорош тем, что делает окружающий мир «плодом наших усилий, а не навязанными со стороны жизненными обстоятельствами».</a:t>
            </a:r>
            <a:endParaRPr lang="en-US" dirty="0" smtClean="0"/>
          </a:p>
          <a:p>
            <a:r>
              <a:rPr lang="ru-RU" dirty="0" smtClean="0"/>
              <a:t>Проект является уникальным средством обеспечения сотрудничества, сотворчества детей и взрослых, способом реализации личностно-ориентированного подхода к образованию.</a:t>
            </a:r>
            <a:br>
              <a:rPr lang="ru-RU"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Проекты, осуществленные в классах «Особый ребенок»:</a:t>
            </a:r>
            <a:endParaRPr lang="en-US" dirty="0"/>
          </a:p>
        </p:txBody>
      </p:sp>
      <p:sp>
        <p:nvSpPr>
          <p:cNvPr id="3" name="Содержимое 2"/>
          <p:cNvSpPr>
            <a:spLocks noGrp="1"/>
          </p:cNvSpPr>
          <p:nvPr>
            <p:ph sz="quarter" idx="1"/>
          </p:nvPr>
        </p:nvSpPr>
        <p:spPr/>
        <p:txBody>
          <a:bodyPr>
            <a:normAutofit fontScale="85000" lnSpcReduction="20000"/>
          </a:bodyPr>
          <a:lstStyle/>
          <a:p>
            <a:r>
              <a:rPr lang="ru-RU" dirty="0" smtClean="0"/>
              <a:t>Осуществление проектов в классах «Особый ребенок» невозможно без тесного взаимодействия учителя и воспитателя, без создания атмосферы творчества в классе, без взаимопонимания и доверия между участниками проекта, без желания долгосрочного сотрудничества.</a:t>
            </a:r>
          </a:p>
          <a:p>
            <a:r>
              <a:rPr lang="ru-RU" dirty="0" smtClean="0"/>
              <a:t>Мне повезло сотрудничать с творческими педагогами и совместно осуществить несколько проектов:</a:t>
            </a:r>
          </a:p>
          <a:p>
            <a:r>
              <a:rPr lang="ru-RU" dirty="0" smtClean="0">
                <a:solidFill>
                  <a:schemeClr val="accent2"/>
                </a:solidFill>
              </a:rPr>
              <a:t> Профессии.</a:t>
            </a:r>
            <a:r>
              <a:rPr lang="ru-RU" dirty="0" smtClean="0"/>
              <a:t>(Знакомство с рядом распространенных  профессий в сюжетно-ролевых  и дидактических играх).</a:t>
            </a:r>
          </a:p>
          <a:p>
            <a:r>
              <a:rPr lang="ru-RU" dirty="0" smtClean="0">
                <a:solidFill>
                  <a:schemeClr val="accent2"/>
                </a:solidFill>
              </a:rPr>
              <a:t>Школа будущего.</a:t>
            </a:r>
            <a:r>
              <a:rPr lang="ru-RU" dirty="0" smtClean="0"/>
              <a:t>(Составление проекта школы будущего).</a:t>
            </a:r>
          </a:p>
          <a:p>
            <a:r>
              <a:rPr lang="ru-RU" dirty="0" smtClean="0">
                <a:solidFill>
                  <a:schemeClr val="accent2"/>
                </a:solidFill>
              </a:rPr>
              <a:t>«Репка». </a:t>
            </a:r>
            <a:r>
              <a:rPr lang="ru-RU" dirty="0" smtClean="0"/>
              <a:t>(Разыгрывание сказки «Репка» с переодеванием  и взаимопомощью). Длительность работы - месяц.</a:t>
            </a:r>
          </a:p>
          <a:p>
            <a:r>
              <a:rPr lang="ru-RU" dirty="0" smtClean="0">
                <a:solidFill>
                  <a:schemeClr val="accent2"/>
                </a:solidFill>
              </a:rPr>
              <a:t>Пылесос.</a:t>
            </a:r>
            <a:r>
              <a:rPr lang="ru-RU" dirty="0" smtClean="0"/>
              <a:t>(Учимся собирать, разбирать и работать с настоящим пылесосом). Длительность работы – месяц.</a:t>
            </a:r>
          </a:p>
          <a:p>
            <a:r>
              <a:rPr lang="ru-RU" dirty="0" smtClean="0">
                <a:solidFill>
                  <a:schemeClr val="accent2"/>
                </a:solidFill>
              </a:rPr>
              <a:t>«Снеговик». </a:t>
            </a:r>
            <a:r>
              <a:rPr lang="ru-RU" dirty="0" smtClean="0"/>
              <a:t>(Лепка снеговика из настоящего снега).</a:t>
            </a:r>
          </a:p>
          <a:p>
            <a:endParaRPr lang="ru-RU"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Профессии</a:t>
            </a:r>
            <a:endParaRPr lang="en-US" dirty="0"/>
          </a:p>
        </p:txBody>
      </p:sp>
      <p:sp>
        <p:nvSpPr>
          <p:cNvPr id="6" name="Текст 5"/>
          <p:cNvSpPr>
            <a:spLocks noGrp="1"/>
          </p:cNvSpPr>
          <p:nvPr>
            <p:ph type="body" idx="2"/>
          </p:nvPr>
        </p:nvSpPr>
        <p:spPr/>
        <p:txBody>
          <a:bodyPr/>
          <a:lstStyle/>
          <a:p>
            <a:r>
              <a:rPr lang="ru-RU" dirty="0" smtClean="0"/>
              <a:t>Проект длительностью около месяца с кульминацией в виде открытого занятия  -сюжетно-ролевой игры по профессиям повара, учителя и продавца. В ходе проекта ученики знакомились с различными профессиями, складывали несколько различных лото, играли в сюжетно-ролевые игры с реквизитом и переодеваниями.</a:t>
            </a:r>
            <a:endParaRPr lang="ru-RU" dirty="0"/>
          </a:p>
        </p:txBody>
      </p:sp>
      <p:pic>
        <p:nvPicPr>
          <p:cNvPr id="3" name="Picture 2"/>
          <p:cNvPicPr>
            <a:picLocks noChangeAspect="1" noChangeArrowheads="1"/>
          </p:cNvPicPr>
          <p:nvPr/>
        </p:nvPicPr>
        <p:blipFill>
          <a:blip r:embed="rId2" cstate="print"/>
          <a:srcRect/>
          <a:stretch>
            <a:fillRect/>
          </a:stretch>
        </p:blipFill>
        <p:spPr bwMode="auto">
          <a:xfrm>
            <a:off x="899592" y="3429000"/>
            <a:ext cx="3294881" cy="2350274"/>
          </a:xfrm>
          <a:prstGeom prst="rect">
            <a:avLst/>
          </a:prstGeom>
          <a:noFill/>
          <a:ln w="9525">
            <a:noFill/>
            <a:miter lim="800000"/>
            <a:headEnd/>
            <a:tailEnd/>
          </a:ln>
        </p:spPr>
      </p:pic>
      <p:pic>
        <p:nvPicPr>
          <p:cNvPr id="1027" name="Picture 3"/>
          <p:cNvPicPr>
            <a:picLocks noGrp="1" noChangeAspect="1" noChangeArrowheads="1"/>
          </p:cNvPicPr>
          <p:nvPr>
            <p:ph sz="quarter" idx="1"/>
          </p:nvPr>
        </p:nvPicPr>
        <p:blipFill>
          <a:blip r:embed="rId3" cstate="print"/>
          <a:srcRect/>
          <a:stretch>
            <a:fillRect/>
          </a:stretch>
        </p:blipFill>
        <p:spPr bwMode="auto">
          <a:xfrm>
            <a:off x="971600" y="597400"/>
            <a:ext cx="3210297" cy="2255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Школа будущего</a:t>
            </a:r>
            <a:endParaRPr lang="ru-RU" dirty="0"/>
          </a:p>
        </p:txBody>
      </p:sp>
      <p:sp>
        <p:nvSpPr>
          <p:cNvPr id="8" name="Текст 7"/>
          <p:cNvSpPr>
            <a:spLocks noGrp="1"/>
          </p:cNvSpPr>
          <p:nvPr>
            <p:ph type="body" idx="2"/>
          </p:nvPr>
        </p:nvSpPr>
        <p:spPr/>
        <p:txBody>
          <a:bodyPr>
            <a:normAutofit fontScale="77500" lnSpcReduction="20000"/>
          </a:bodyPr>
          <a:lstStyle/>
          <a:p>
            <a:r>
              <a:rPr lang="ru-RU" dirty="0" smtClean="0"/>
              <a:t>Проект школы будущего осуществлялся в течение четверти. В ходе проектирования ученики сами предлагали создать в школе, например, голографический аквариум, кинозал, комнату психологической разгрузки с ботаническим садом, мастерские, парковку для машин, подчеркнули обязательность кабинета директора. Но ключевые моменты, что школа- это место, где люди учатся и наличие  учеников и учителей нужно было озвучить педагогу. В результате был создан плоский и объемный проекты  с описанием.</a:t>
            </a:r>
            <a:endParaRPr lang="ru-RU" dirty="0"/>
          </a:p>
        </p:txBody>
      </p:sp>
      <p:sp>
        <p:nvSpPr>
          <p:cNvPr id="18" name="Содержимое 17"/>
          <p:cNvSpPr>
            <a:spLocks noGrp="1"/>
          </p:cNvSpPr>
          <p:nvPr>
            <p:ph sz="quarter" idx="1"/>
          </p:nvPr>
        </p:nvSpPr>
        <p:spPr/>
        <p:txBody>
          <a:bodyPr/>
          <a:lstStyle/>
          <a:p>
            <a:r>
              <a:rPr lang="ru-RU" dirty="0" smtClean="0"/>
              <a:t>                                      </a:t>
            </a:r>
            <a:endParaRPr lang="en-US" dirty="0"/>
          </a:p>
        </p:txBody>
      </p:sp>
      <p:pic>
        <p:nvPicPr>
          <p:cNvPr id="1036" name="Picture 12"/>
          <p:cNvPicPr>
            <a:picLocks noChangeAspect="1" noChangeArrowheads="1"/>
          </p:cNvPicPr>
          <p:nvPr/>
        </p:nvPicPr>
        <p:blipFill>
          <a:blip r:embed="rId2" cstate="print"/>
          <a:srcRect/>
          <a:stretch>
            <a:fillRect/>
          </a:stretch>
        </p:blipFill>
        <p:spPr bwMode="auto">
          <a:xfrm>
            <a:off x="1475656" y="2204864"/>
            <a:ext cx="2476500" cy="1581150"/>
          </a:xfrm>
          <a:prstGeom prst="rect">
            <a:avLst/>
          </a:prstGeom>
          <a:noFill/>
          <a:ln w="9525">
            <a:noFill/>
            <a:miter lim="800000"/>
            <a:headEnd/>
            <a:tailEnd/>
          </a:ln>
          <a:effectLst/>
        </p:spPr>
      </p:pic>
      <p:pic>
        <p:nvPicPr>
          <p:cNvPr id="1037" name="Picture 13"/>
          <p:cNvPicPr>
            <a:picLocks noChangeAspect="1" noChangeArrowheads="1"/>
          </p:cNvPicPr>
          <p:nvPr/>
        </p:nvPicPr>
        <p:blipFill>
          <a:blip r:embed="rId3" cstate="print"/>
          <a:srcRect/>
          <a:stretch>
            <a:fillRect/>
          </a:stretch>
        </p:blipFill>
        <p:spPr bwMode="auto">
          <a:xfrm>
            <a:off x="3131840" y="4149080"/>
            <a:ext cx="2486025" cy="1609725"/>
          </a:xfrm>
          <a:prstGeom prst="rect">
            <a:avLst/>
          </a:prstGeom>
          <a:noFill/>
          <a:ln w="9525">
            <a:noFill/>
            <a:miter lim="800000"/>
            <a:headEnd/>
            <a:tailEnd/>
          </a:ln>
          <a:effectLst/>
        </p:spPr>
      </p:pic>
      <p:pic>
        <p:nvPicPr>
          <p:cNvPr id="1038" name="Picture 14"/>
          <p:cNvPicPr>
            <a:picLocks noChangeAspect="1" noChangeArrowheads="1"/>
          </p:cNvPicPr>
          <p:nvPr/>
        </p:nvPicPr>
        <p:blipFill>
          <a:blip r:embed="rId4" cstate="print"/>
          <a:srcRect/>
          <a:stretch>
            <a:fillRect/>
          </a:stretch>
        </p:blipFill>
        <p:spPr bwMode="auto">
          <a:xfrm>
            <a:off x="683568" y="260648"/>
            <a:ext cx="2533650" cy="1638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Снеговик</a:t>
            </a:r>
            <a:endParaRPr lang="ru-RU" dirty="0"/>
          </a:p>
        </p:txBody>
      </p:sp>
      <p:sp>
        <p:nvSpPr>
          <p:cNvPr id="3" name="Текст 2"/>
          <p:cNvSpPr>
            <a:spLocks noGrp="1"/>
          </p:cNvSpPr>
          <p:nvPr>
            <p:ph type="body" idx="2"/>
          </p:nvPr>
        </p:nvSpPr>
        <p:spPr/>
        <p:txBody>
          <a:bodyPr/>
          <a:lstStyle/>
          <a:p>
            <a:r>
              <a:rPr lang="ru-RU" dirty="0" smtClean="0"/>
              <a:t>Проект «Снеговик» длился около месяца. Мы учились вместе с детьми лепить снеговиков из снега в условиях класса. Начался проект незадолго до открытого занятия на эту тему, затем мы лепили снеговиков еще несколько раз, увеличивая степень самостоятельности учеников. Результат зафиксирован на фото, поскольку снеговики быстро тают. Хотели слепить снеговика на улице, но подвела погода.</a:t>
            </a:r>
            <a:endParaRPr lang="ru-RU" dirty="0"/>
          </a:p>
        </p:txBody>
      </p:sp>
      <p:pic>
        <p:nvPicPr>
          <p:cNvPr id="5" name="Содержимое 4"/>
          <p:cNvPicPr>
            <a:picLocks noGrp="1"/>
          </p:cNvPicPr>
          <p:nvPr>
            <p:ph sz="quarter"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1547664" y="3789040"/>
            <a:ext cx="3456384" cy="2376264"/>
          </a:xfrm>
          <a:prstGeom prst="rect">
            <a:avLst/>
          </a:prstGeom>
          <a:ln>
            <a:noFill/>
          </a:ln>
          <a:effectLst>
            <a:softEdge rad="112500"/>
          </a:effectLst>
        </p:spPr>
      </p:pic>
      <p:pic>
        <p:nvPicPr>
          <p:cNvPr id="6" name="Содержимое 3"/>
          <p:cNvPicPr>
            <a:picLocks/>
          </p:cNvPicPr>
          <p:nvPr/>
        </p:nvPicPr>
        <p:blipFill rotWithShape="1">
          <a:blip r:embed="rId3" cstate="print"/>
          <a:srcRect l="34134" t="32843" r="20994" b="24438"/>
          <a:stretch/>
        </p:blipFill>
        <p:spPr bwMode="auto">
          <a:xfrm>
            <a:off x="755576" y="692696"/>
            <a:ext cx="4133306" cy="3056703"/>
          </a:xfrm>
          <a:prstGeom prst="rect">
            <a:avLst/>
          </a:prstGeom>
          <a:ln>
            <a:noFill/>
          </a:ln>
          <a:effectLst>
            <a:softEdge rad="11250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482</TotalTime>
  <Words>613</Words>
  <Application>Microsoft Office PowerPoint</Application>
  <PresentationFormat>Экран (4:3)</PresentationFormat>
  <Paragraphs>42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Начальная</vt:lpstr>
      <vt:lpstr>Инновационное проектирование по развитию представлений об окружающем мире</vt:lpstr>
      <vt:lpstr>Зачем нам проектирование</vt:lpstr>
      <vt:lpstr>Что такое проектирование</vt:lpstr>
      <vt:lpstr>Ключевые свойства проекта</vt:lpstr>
      <vt:lpstr>Чем хорош проект</vt:lpstr>
      <vt:lpstr>Проекты, осуществленные в классах «Особый ребенок»:</vt:lpstr>
      <vt:lpstr>Профессии</vt:lpstr>
      <vt:lpstr>Школа будущего</vt:lpstr>
      <vt:lpstr>Снеговик</vt:lpstr>
      <vt:lpstr>Проекты новых проектов</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Сергей</cp:lastModifiedBy>
  <cp:revision>44</cp:revision>
  <dcterms:created xsi:type="dcterms:W3CDTF">2014-03-21T11:38:55Z</dcterms:created>
  <dcterms:modified xsi:type="dcterms:W3CDTF">2014-05-24T09:32:36Z</dcterms:modified>
</cp:coreProperties>
</file>