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00"/>
    <a:srgbClr val="003300"/>
    <a:srgbClr val="FFFF2D"/>
    <a:srgbClr val="99CC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93926" autoAdjust="0"/>
  </p:normalViewPr>
  <p:slideViewPr>
    <p:cSldViewPr>
      <p:cViewPr>
        <p:scale>
          <a:sx n="85" d="100"/>
          <a:sy n="85" d="100"/>
        </p:scale>
        <p:origin x="-61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D4E9-EB7D-4B1A-A368-FE7787B0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1069-83FB-46F5-A248-D9CA6C379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504-6A99-4AEF-89F7-7286EB65C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1229D-2B63-4462-86AC-9389D8D47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AAED-8B99-4B15-86AA-15AD9DACF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69FE-15BC-4C11-BF3B-C0DDA1130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90BA-F2FB-4223-B64F-E2D45171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22CE-8D3F-4981-A645-52E3AFAB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C8CE-440D-463D-B5B6-F70DC7751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0DE6-3DFC-4F9F-9B8A-EDD66DC7C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D093-8422-4D5C-A149-6DD00071D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2D"/>
            </a:gs>
            <a:gs pos="100000">
              <a:srgbClr val="99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5D0AFB-F280-44FB-9561-158D5BB6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5/5e/L%C3%A9gumes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ru.wikipedia.org/wiki/%D0%A4%D0%B0%D0%B9%D0%BB:Watermelons1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nyk.ru/photo/plodovij-sad/big/8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//upload.wikimedia.org/wikipedia/commons/3/3d/Forstarbeiten_in_%C3%96sterreich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//upload.wikimedia.org/wikipedia/commons/3/37/Floricultur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hyperlink" Target="http://www.podarkidlyadushi.ru/wp-content/uploads/2011/01/1268309962_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hyperlink" Target="http://www.filmg.ru/?acd=forsynthia-pictures-jM5tcaMjqNItmKnWTSCSwSpo8V22MFxd1BIpJ0VTV/OkE7H/m2EKe0CyDUwVtw_tDeShVa1ulyws3eGTvvtTX7r9XZxDMy0deNJLMKM3Ijwb2zr.jpg" TargetMode="External"/><Relationship Id="rId4" Type="http://schemas.openxmlformats.org/officeDocument/2006/relationships/image" Target="../media/image78.jpeg"/><Relationship Id="rId9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riculture.ru/rast/ris/Adiantum.JPG" TargetMode="External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hnologia.59442s003.edusite.ru/images/p43_risunok40n.jpg" TargetMode="External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9.jpeg"/><Relationship Id="rId7" Type="http://schemas.openxmlformats.org/officeDocument/2006/relationships/hyperlink" Target="http://www.texasnaturalsupply.com/images/products/Herb%20-%20Aloes%20Cape%20Extract%20Powder.jpg" TargetMode="External"/><Relationship Id="rId2" Type="http://schemas.openxmlformats.org/officeDocument/2006/relationships/hyperlink" Target="http://img-fotki.yandex.ru/get/5008/s-vailjewa.7/0_61dc7_2a3f4d1f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4.jpeg"/><Relationship Id="rId4" Type="http://schemas.openxmlformats.org/officeDocument/2006/relationships/image" Target="../media/image90.jpeg"/><Relationship Id="rId9" Type="http://schemas.openxmlformats.org/officeDocument/2006/relationships/hyperlink" Target="http://upload.wikimedia.org/wikipedia/commons/4/46/Musa-sp3.1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hyperlink" Target="http://ru.wikipedia.org/wiki/%D0%A4%D0%B0%D0%B9%D0%BB:Rispenhirse_gr%C3%BC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ru.wikipedia.org/wiki/%D0%A4%D0%B0%D0%B9%D0%BB:Hordeum-barley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A_sunflow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oybean.USDA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ru.wikipedia.org/wiki/%D0%A4%D0%B0%D0%B9%D0%BB:Solanum_tuberosum_(Aardappelplant)_Nicola.jpg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8244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rgbClr val="FFFFCC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059113" y="4581525"/>
            <a:ext cx="5978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Проект  к уроку по окружающему миру в 4-м классе, </a:t>
            </a:r>
          </a:p>
          <a:p>
            <a:pPr>
              <a:spcBef>
                <a:spcPct val="50000"/>
              </a:spcBef>
            </a:pPr>
            <a:r>
              <a:rPr lang="ru-RU" sz="2000" b="1" i="1"/>
              <a:t>Учитель: Туманова Е.Ю. № 166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971550" y="265113"/>
            <a:ext cx="7200900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Лекарственные растения</a:t>
            </a:r>
          </a:p>
        </p:txBody>
      </p:sp>
      <p:pic>
        <p:nvPicPr>
          <p:cNvPr id="11267" name="Picture 6" descr="0_12364_3e1c43c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2665413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0_8a1d_8e5e647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125538"/>
            <a:ext cx="26654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0a065ee7ea3463928bbc894ad3037e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125538"/>
            <a:ext cx="2879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0a35d738c20632065f94c91eadd6c4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73463"/>
            <a:ext cx="26654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0a199e20a8d4df4d19af9ca2d621ef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582988"/>
            <a:ext cx="26654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6" descr="Valerianaofficinalis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3059113" y="3835400"/>
            <a:ext cx="30257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177800" y="3078163"/>
            <a:ext cx="2881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Ромашка лекарственная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804025" y="112553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кукуруза</a:t>
            </a: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3922713" y="1196975"/>
            <a:ext cx="2736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календула</a:t>
            </a:r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2411413" y="379888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валерьяна</a:t>
            </a:r>
          </a:p>
        </p:txBody>
      </p:sp>
      <p:sp>
        <p:nvSpPr>
          <p:cNvPr id="11277" name="Text Box 21"/>
          <p:cNvSpPr txBox="1">
            <a:spLocks noChangeArrowheads="1"/>
          </p:cNvSpPr>
          <p:nvPr/>
        </p:nvSpPr>
        <p:spPr bwMode="auto">
          <a:xfrm>
            <a:off x="898525" y="358298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лаванда</a:t>
            </a:r>
          </a:p>
        </p:txBody>
      </p:sp>
      <p:sp>
        <p:nvSpPr>
          <p:cNvPr id="11278" name="Text Box 22"/>
          <p:cNvSpPr txBox="1">
            <a:spLocks noChangeArrowheads="1"/>
          </p:cNvSpPr>
          <p:nvPr/>
        </p:nvSpPr>
        <p:spPr bwMode="auto">
          <a:xfrm>
            <a:off x="5580063" y="6308725"/>
            <a:ext cx="2736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шалфей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7529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Овощеводство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50825" y="1196975"/>
            <a:ext cx="8713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Овощеводство — это отрасль сельского хозяйства, которая занимается производством овощей для потребления в свежем и переработанном виде, а также для перерабатывающей промышленности. </a:t>
            </a:r>
          </a:p>
        </p:txBody>
      </p:sp>
      <p:pic>
        <p:nvPicPr>
          <p:cNvPr id="12292" name="Picture 7" descr="Файл:Légumes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250825" y="2617788"/>
            <a:ext cx="417671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400px-Watermelons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4787900" y="2636838"/>
            <a:ext cx="40989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ом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20177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МОРК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25538"/>
            <a:ext cx="20161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ОГУР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125538"/>
            <a:ext cx="20161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ПУС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20177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ЛУК (растение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005263"/>
            <a:ext cx="2089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свекла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6805613" y="4005263"/>
            <a:ext cx="20875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РЕДИ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1125538"/>
            <a:ext cx="20177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ЧЕСНОК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>
            <a:off x="4643438" y="4003675"/>
            <a:ext cx="20875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WordArt 11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2952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Овощи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Бахчевые культуры</a:t>
            </a:r>
          </a:p>
        </p:txBody>
      </p:sp>
      <p:pic>
        <p:nvPicPr>
          <p:cNvPr id="14339" name="Picture 7" descr="linolium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755650" y="1268413"/>
            <a:ext cx="32416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250950"/>
            <a:ext cx="3024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photo_075e5a89e9ffa5094662a2e131a0d7ee4e1c4fa9bc8b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413000" y="4149725"/>
            <a:ext cx="43195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Семеноводство</a:t>
            </a:r>
          </a:p>
        </p:txBody>
      </p:sp>
      <p:pic>
        <p:nvPicPr>
          <p:cNvPr id="15363" name="Picture 6" descr="vart%20ansvar%20(kopia)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50825" y="1270000"/>
            <a:ext cx="26654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dp_Gy2qoTylRXtHP0rFWh57lx9AXzhawJZScLKyExHMTPHKI44DH24eBazkp6nw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301750"/>
            <a:ext cx="259238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1199852498_semena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50825" y="3860800"/>
            <a:ext cx="2665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semech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878263"/>
            <a:ext cx="25209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semena1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3348038" y="3860800"/>
            <a:ext cx="2592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6" descr="Ab_food_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1270000"/>
            <a:ext cx="2520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2009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Садоводство (плодоводство)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0825" y="1268413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/>
              <a:t>Садово́дство</a:t>
            </a:r>
            <a:r>
              <a:rPr lang="ru-RU" sz="2500"/>
              <a:t> — отрасль растениеводства, занимающаяся: возделыванием многолетних плодовых или </a:t>
            </a:r>
            <a:r>
              <a:rPr lang="ru-RU" sz="2500" i="1"/>
              <a:t>ягодных культур</a:t>
            </a:r>
            <a:r>
              <a:rPr lang="ru-RU" sz="2500"/>
              <a:t> (</a:t>
            </a:r>
            <a:r>
              <a:rPr lang="ru-RU" sz="2500" b="1"/>
              <a:t>плодоводство</a:t>
            </a:r>
            <a:r>
              <a:rPr lang="ru-RU" sz="2500"/>
              <a:t>);</a:t>
            </a:r>
          </a:p>
          <a:p>
            <a:pPr algn="ctr" eaLnBrk="0" hangingPunct="0"/>
            <a:endParaRPr lang="ru-RU" sz="2500"/>
          </a:p>
        </p:txBody>
      </p:sp>
      <p:pic>
        <p:nvPicPr>
          <p:cNvPr id="16388" name="Picture 7" descr="101413-apple-orchard-2-0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50825" y="2708275"/>
            <a:ext cx="410527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Картинка 34 из 780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4572000" y="2708275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Плодовые культуры</a:t>
            </a:r>
          </a:p>
        </p:txBody>
      </p:sp>
      <p:pic>
        <p:nvPicPr>
          <p:cNvPr id="17411" name="Picture 6" descr="0_2054f_96ff16a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2665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268413"/>
            <a:ext cx="2616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4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50825" y="4076700"/>
            <a:ext cx="26654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0_5bdd_cb26e4d6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076700"/>
            <a:ext cx="266223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 descr="120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6227763" y="4064000"/>
            <a:ext cx="26654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0_2872a_911a0fde_XL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3203575" y="1268413"/>
            <a:ext cx="2795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5532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Ягодные культуры</a:t>
            </a:r>
          </a:p>
        </p:txBody>
      </p:sp>
      <p:pic>
        <p:nvPicPr>
          <p:cNvPr id="18435" name="Picture 6" descr="68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50825" y="1268413"/>
            <a:ext cx="26654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12739839494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268413"/>
            <a:ext cx="2647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e21b45fbcff9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6181725" y="1268413"/>
            <a:ext cx="27114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Skromnica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250825" y="3789363"/>
            <a:ext cx="26654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172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3716338"/>
            <a:ext cx="2705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60217409_1276339591_Zemlyanika20C141"/>
          <p:cNvPicPr>
            <a:picLocks noChangeAspect="1" noChangeArrowheads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>
            <a:off x="3203575" y="3789363"/>
            <a:ext cx="26638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759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Лесоводство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23850" y="1125538"/>
            <a:ext cx="85693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/>
              <a:t>Лесово́дство</a:t>
            </a:r>
            <a:r>
              <a:rPr lang="ru-RU" sz="2500"/>
              <a:t> — отрасль растениеводства, занимающаяся изучением, выращиванием и использованием лесных ресурсов </a:t>
            </a:r>
          </a:p>
        </p:txBody>
      </p:sp>
      <p:pic>
        <p:nvPicPr>
          <p:cNvPr id="19460" name="Picture 7" descr="Файл:Forstarbeiten in Österre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65400"/>
            <a:ext cx="3727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565400"/>
            <a:ext cx="3722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7594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Цветоводство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39750" y="1196975"/>
            <a:ext cx="81359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/>
              <a:t>Цветово́дство</a:t>
            </a:r>
            <a:r>
              <a:rPr lang="ru-RU" sz="2500"/>
              <a:t> — отрасль растениеводства, занимающаяся селекцией и выращиванием красивоцветущих и других растений в декоративных целях: для срезки </a:t>
            </a:r>
            <a:r>
              <a:rPr lang="ru-RU" sz="2500" i="1"/>
              <a:t>букетов</a:t>
            </a:r>
            <a:r>
              <a:rPr lang="ru-RU" sz="2500"/>
              <a:t>, создания оранжерей и зелёных насаждений открытого грунта, а также для украшения жилых и производственных помещений. </a:t>
            </a:r>
          </a:p>
        </p:txBody>
      </p:sp>
      <p:pic>
        <p:nvPicPr>
          <p:cNvPr id="20484" name="Picture 7" descr="Файл:Floricul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363"/>
            <a:ext cx="4105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4787900" y="3789363"/>
            <a:ext cx="40687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11188" y="711200"/>
            <a:ext cx="792162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800" b="1"/>
              <a:t>Растениево́дство</a:t>
            </a:r>
            <a:r>
              <a:rPr lang="ru-RU" sz="3800"/>
              <a:t> — возделывание культурных растений с целью их использования как источника </a:t>
            </a:r>
            <a:r>
              <a:rPr lang="ru-RU" sz="3800" i="1"/>
              <a:t>продуктов питания</a:t>
            </a:r>
            <a:r>
              <a:rPr lang="ru-RU" sz="3800"/>
              <a:t>, получения продукции для кормовых целей, а также сырья для промышленности и иных, в том числе декоративных целей.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31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Декоративное цветоводство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132138" y="1484313"/>
            <a:ext cx="2632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813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50825" y="1484313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484313"/>
            <a:ext cx="26654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9519064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149725"/>
            <a:ext cx="26638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 descr="4495f968a5520f1cd85eb60979f0547d4fb410606697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149725"/>
            <a:ext cx="26638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8405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Декоративные кустарники и деревья</a:t>
            </a:r>
          </a:p>
        </p:txBody>
      </p:sp>
      <p:pic>
        <p:nvPicPr>
          <p:cNvPr id="22531" name="Picture 6" descr="Картинка 4 из 161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250825" y="1125538"/>
            <a:ext cx="2665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ph04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125538"/>
            <a:ext cx="2879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Картинка 9 из 458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6227763" y="1125538"/>
            <a:ext cx="26654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322263" y="1125538"/>
            <a:ext cx="1873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сирень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4714875" y="1125538"/>
            <a:ext cx="1081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гибикус</a:t>
            </a: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6300788" y="1125538"/>
            <a:ext cx="12969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форзиция</a:t>
            </a:r>
          </a:p>
        </p:txBody>
      </p:sp>
      <p:pic>
        <p:nvPicPr>
          <p:cNvPr id="22537" name="Picture 15" descr="ena_7037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250825" y="3716338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250825" y="3725863"/>
            <a:ext cx="23050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Чебушник (жасмин)</a:t>
            </a:r>
          </a:p>
        </p:txBody>
      </p:sp>
      <p:pic>
        <p:nvPicPr>
          <p:cNvPr id="22539" name="Picture 18" descr="6a00d8341bfde553ef0120a62114b6970b-320w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716338"/>
            <a:ext cx="28797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3203575" y="3716338"/>
            <a:ext cx="1873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гортензия</a:t>
            </a:r>
          </a:p>
        </p:txBody>
      </p:sp>
      <p:pic>
        <p:nvPicPr>
          <p:cNvPr id="22541" name="Picture 21" descr="135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>
            <a:off x="6227763" y="3716338"/>
            <a:ext cx="26654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 Box 22"/>
          <p:cNvSpPr txBox="1">
            <a:spLocks noChangeArrowheads="1"/>
          </p:cNvSpPr>
          <p:nvPr/>
        </p:nvSpPr>
        <p:spPr bwMode="auto">
          <a:xfrm>
            <a:off x="6299200" y="3725863"/>
            <a:ext cx="1873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шиповник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200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Комнатное декоративное цветоводство</a:t>
            </a:r>
          </a:p>
        </p:txBody>
      </p:sp>
      <p:pic>
        <p:nvPicPr>
          <p:cNvPr id="23555" name="Picture 6" descr="photo-07-rebuciia-kaktusovye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250825" y="1268413"/>
            <a:ext cx="2736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dsc01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268413"/>
            <a:ext cx="28797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Gloxiniaavanti_enl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6156325" y="1268413"/>
            <a:ext cx="2736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47780101407d8228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250825" y="4149725"/>
            <a:ext cx="27178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Картинка 6 из 99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149725"/>
            <a:ext cx="2879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6" descr="Картинка 14 из 109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>
            <a:off x="6156325" y="4149725"/>
            <a:ext cx="27368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 descr="Картинка 4 из 8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227763" y="4005263"/>
            <a:ext cx="26654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7200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А что выращивают в других странах?</a:t>
            </a:r>
          </a:p>
        </p:txBody>
      </p:sp>
      <p:pic>
        <p:nvPicPr>
          <p:cNvPr id="24580" name="Picture 6" descr="48aea18e9de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68413"/>
            <a:ext cx="26654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39788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3132138" y="1268413"/>
            <a:ext cx="2879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12670259439449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6227763" y="1268413"/>
            <a:ext cx="26209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Картинка 14 из 8876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6000"/>
          </a:blip>
          <a:srcRect/>
          <a:stretch>
            <a:fillRect/>
          </a:stretch>
        </p:blipFill>
        <p:spPr bwMode="auto">
          <a:xfrm>
            <a:off x="250825" y="4005263"/>
            <a:ext cx="26654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 descr="Картинка 17 из 16008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-6000"/>
          </a:blip>
          <a:srcRect/>
          <a:stretch>
            <a:fillRect/>
          </a:stretch>
        </p:blipFill>
        <p:spPr bwMode="auto">
          <a:xfrm>
            <a:off x="3132138" y="4005263"/>
            <a:ext cx="2879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1873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сакура, Япония</a:t>
            </a:r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3130550" y="1349375"/>
            <a:ext cx="1873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рис, Китай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6299200" y="1341438"/>
            <a:ext cx="1873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чай, Китай</a:t>
            </a:r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>
            <a:off x="250825" y="4076700"/>
            <a:ext cx="25193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агава, Сев. Америка</a:t>
            </a:r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3205163" y="4076700"/>
            <a:ext cx="2735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банан, Юго-Восточная Азия</a:t>
            </a:r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6157913" y="4043363"/>
            <a:ext cx="2735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Финиковая пальма, Канарские остр-ва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850" y="476250"/>
            <a:ext cx="3024188" cy="1152525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ПРОДУКТЫ </a:t>
            </a:r>
            <a:br>
              <a:rPr lang="ru-RU" sz="2400" b="1" i="1"/>
            </a:br>
            <a:r>
              <a:rPr lang="ru-RU" sz="2400" b="1" i="1"/>
              <a:t>ПИТАНИЯ</a:t>
            </a:r>
          </a:p>
        </p:txBody>
      </p:sp>
      <p:sp useBgFill="1">
        <p:nvSpPr>
          <p:cNvPr id="25603" name="Rectangle 3"/>
          <p:cNvSpPr>
            <a:spLocks noChangeArrowheads="1"/>
          </p:cNvSpPr>
          <p:nvPr/>
        </p:nvSpPr>
        <p:spPr bwMode="auto">
          <a:xfrm>
            <a:off x="5003800" y="5157788"/>
            <a:ext cx="3505200" cy="1295400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ДЛЯ</a:t>
            </a:r>
          </a:p>
          <a:p>
            <a:pPr algn="ctr"/>
            <a:r>
              <a:rPr lang="ru-RU" sz="2400" b="1" i="1"/>
              <a:t>ПРОМЫШЛЕННОСТИ</a:t>
            </a:r>
          </a:p>
        </p:txBody>
      </p:sp>
      <p:sp useBgFill="1">
        <p:nvSpPr>
          <p:cNvPr id="25604" name="Rectangle 4"/>
          <p:cNvSpPr>
            <a:spLocks noChangeArrowheads="1"/>
          </p:cNvSpPr>
          <p:nvPr/>
        </p:nvSpPr>
        <p:spPr bwMode="auto">
          <a:xfrm>
            <a:off x="5795963" y="476250"/>
            <a:ext cx="3024187" cy="1152525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КОРМ ДЛЯ</a:t>
            </a:r>
            <a:r>
              <a:rPr lang="ru-RU" sz="2400" b="1" i="1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2400" b="1" i="1"/>
              <a:t>ЖИВОТНЫХ</a:t>
            </a:r>
          </a:p>
        </p:txBody>
      </p:sp>
      <p:sp useBgFill="1">
        <p:nvSpPr>
          <p:cNvPr id="25605" name="Rectangle 5"/>
          <p:cNvSpPr>
            <a:spLocks noChangeArrowheads="1"/>
          </p:cNvSpPr>
          <p:nvPr/>
        </p:nvSpPr>
        <p:spPr bwMode="auto">
          <a:xfrm>
            <a:off x="5940425" y="3500438"/>
            <a:ext cx="3024188" cy="1225550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ЛЕКАРСТВА</a:t>
            </a:r>
          </a:p>
        </p:txBody>
      </p:sp>
      <p:sp useBgFill="1">
        <p:nvSpPr>
          <p:cNvPr id="25606" name="Rectangle 6"/>
          <p:cNvSpPr>
            <a:spLocks noChangeArrowheads="1"/>
          </p:cNvSpPr>
          <p:nvPr/>
        </p:nvSpPr>
        <p:spPr bwMode="auto">
          <a:xfrm>
            <a:off x="3708400" y="2060575"/>
            <a:ext cx="1944688" cy="1511300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5800"/>
                </a:solidFill>
              </a:rPr>
              <a:t>РАСТЕНИЯ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2555875" y="1700213"/>
            <a:ext cx="1008063" cy="7921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22875" y="3644900"/>
            <a:ext cx="644525" cy="360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953000" y="4038600"/>
            <a:ext cx="457200" cy="914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5795963" y="1700213"/>
            <a:ext cx="1223962" cy="863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25611" name="Rectangle 11"/>
          <p:cNvSpPr>
            <a:spLocks noChangeArrowheads="1"/>
          </p:cNvSpPr>
          <p:nvPr/>
        </p:nvSpPr>
        <p:spPr bwMode="auto">
          <a:xfrm>
            <a:off x="250825" y="3500438"/>
            <a:ext cx="3024188" cy="1152525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ДЛЯ</a:t>
            </a:r>
          </a:p>
          <a:p>
            <a:pPr algn="ctr"/>
            <a:r>
              <a:rPr lang="ru-RU" sz="2400" b="1"/>
              <a:t> ИЗГОТОВЛЕНИЯ</a:t>
            </a:r>
            <a:br>
              <a:rPr lang="ru-RU" sz="2400" b="1"/>
            </a:br>
            <a:r>
              <a:rPr lang="ru-RU" sz="2400" b="1"/>
              <a:t>ТКАНИ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3352800" y="3657600"/>
            <a:ext cx="576263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25613" name="Rectangle 13"/>
          <p:cNvSpPr>
            <a:spLocks noChangeArrowheads="1"/>
          </p:cNvSpPr>
          <p:nvPr/>
        </p:nvSpPr>
        <p:spPr bwMode="auto">
          <a:xfrm>
            <a:off x="755650" y="5157788"/>
            <a:ext cx="3657600" cy="1295400"/>
          </a:xfrm>
          <a:prstGeom prst="rect">
            <a:avLst/>
          </a:prstGeom>
          <a:ln w="57150" algn="ctr">
            <a:pattFill prst="sphere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ДЛЯ</a:t>
            </a:r>
          </a:p>
          <a:p>
            <a:pPr algn="ctr"/>
            <a:r>
              <a:rPr lang="ru-RU" sz="2400" b="1" i="1"/>
              <a:t> КРАСОТЫ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3810000" y="4038600"/>
            <a:ext cx="381000" cy="914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8686800" cy="4191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5800"/>
                    </a:gs>
                    <a:gs pos="50000">
                      <a:srgbClr val="99CC00"/>
                    </a:gs>
                    <a:gs pos="100000">
                      <a:srgbClr val="0058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5800"/>
                    </a:gs>
                    <a:gs pos="50000">
                      <a:srgbClr val="99CC00"/>
                    </a:gs>
                    <a:gs pos="100000">
                      <a:srgbClr val="0058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5800"/>
                    </a:gs>
                    <a:gs pos="50000">
                      <a:srgbClr val="99CC00"/>
                    </a:gs>
                    <a:gs pos="100000">
                      <a:srgbClr val="0058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5436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Отрасли растениеводства</a:t>
            </a:r>
          </a:p>
        </p:txBody>
      </p:sp>
      <p:sp>
        <p:nvSpPr>
          <p:cNvPr id="4099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2D"/>
              </a:buClr>
            </a:pPr>
            <a:r>
              <a:rPr lang="ru-RU" sz="2500" smtClean="0"/>
              <a:t>Полеводство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600" smtClean="0"/>
              <a:t>      </a:t>
            </a:r>
            <a:r>
              <a:rPr lang="ru-RU" sz="2000" smtClean="0"/>
              <a:t>кормовые культуры;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  зерновые;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  прядильные;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  масличные;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  технические.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Овощеводство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600" smtClean="0"/>
              <a:t>    </a:t>
            </a:r>
            <a:r>
              <a:rPr lang="ru-RU" sz="2000" smtClean="0"/>
              <a:t>овощи;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бахчевые;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семеноводство</a:t>
            </a:r>
            <a:r>
              <a:rPr lang="ru-RU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Садоводство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600" smtClean="0"/>
              <a:t>    </a:t>
            </a:r>
            <a:r>
              <a:rPr lang="ru-RU" sz="2000" smtClean="0"/>
              <a:t>плодовые;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   ягодные</a:t>
            </a:r>
            <a:r>
              <a:rPr lang="ru-RU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Лесоводство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Цветоводство</a:t>
            </a:r>
          </a:p>
        </p:txBody>
      </p:sp>
      <p:pic>
        <p:nvPicPr>
          <p:cNvPr id="4100" name="Picture 101" descr="1304685089_1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859338" y="1268413"/>
            <a:ext cx="396081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1979613" y="1125538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Полеводство – выращивание полевых культур</a:t>
            </a:r>
          </a:p>
        </p:txBody>
      </p:sp>
      <p:sp>
        <p:nvSpPr>
          <p:cNvPr id="5123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7529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Полеводство</a:t>
            </a:r>
          </a:p>
        </p:txBody>
      </p:sp>
      <p:pic>
        <p:nvPicPr>
          <p:cNvPr id="5124" name="Picture 12" descr="251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3924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38" y="3500438"/>
            <a:ext cx="44275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200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Зерновые культуры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06550"/>
            <a:ext cx="36004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1863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116013" y="4292600"/>
            <a:ext cx="1511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овёс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716463" y="1700213"/>
            <a:ext cx="15113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пшеница</a:t>
            </a:r>
          </a:p>
        </p:txBody>
      </p:sp>
      <p:pic>
        <p:nvPicPr>
          <p:cNvPr id="6151" name="Picture 12" descr="1585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475" y="4221163"/>
            <a:ext cx="35163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5076825" y="4221163"/>
            <a:ext cx="15113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рожь</a:t>
            </a:r>
          </a:p>
        </p:txBody>
      </p:sp>
      <p:pic>
        <p:nvPicPr>
          <p:cNvPr id="6153" name="Picture 17" descr="Hordeum">
            <a:hlinkClick r:id="rId5" tooltip="Hordeu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196975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900113" y="1268413"/>
            <a:ext cx="15113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ячмень</a:t>
            </a:r>
          </a:p>
        </p:txBody>
      </p:sp>
      <p:pic>
        <p:nvPicPr>
          <p:cNvPr id="6155" name="Picture 20" descr="Просо обыкновенное">
            <a:hlinkClick r:id="rId7" tooltip="Просо обыкновенно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268413"/>
            <a:ext cx="2089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1"/>
          <p:cNvSpPr txBox="1">
            <a:spLocks noChangeArrowheads="1"/>
          </p:cNvSpPr>
          <p:nvPr/>
        </p:nvSpPr>
        <p:spPr bwMode="auto">
          <a:xfrm>
            <a:off x="7597775" y="1349375"/>
            <a:ext cx="1511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просо</a:t>
            </a:r>
          </a:p>
        </p:txBody>
      </p:sp>
      <p:pic>
        <p:nvPicPr>
          <p:cNvPr id="6157" name="Picture 23" descr="236_23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5450" y="4221163"/>
            <a:ext cx="1900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24"/>
          <p:cNvSpPr txBox="1">
            <a:spLocks noChangeArrowheads="1"/>
          </p:cNvSpPr>
          <p:nvPr/>
        </p:nvSpPr>
        <p:spPr bwMode="auto">
          <a:xfrm>
            <a:off x="7380288" y="4230688"/>
            <a:ext cx="15113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гречиха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129462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Кормовые культуры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789363"/>
            <a:ext cx="2447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268413"/>
            <a:ext cx="33131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50825" y="3933825"/>
            <a:ext cx="3025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post-12150-11867809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1268413"/>
            <a:ext cx="3298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158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933825"/>
            <a:ext cx="3025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686175" y="1341438"/>
            <a:ext cx="381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водокрас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5054600" y="1755775"/>
            <a:ext cx="381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осока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4284663" y="3860800"/>
            <a:ext cx="1511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тимофеевка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981200" y="4014788"/>
            <a:ext cx="15113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люцерна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Прядильные культуры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1196975"/>
            <a:ext cx="33829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787900" y="1196975"/>
            <a:ext cx="3384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22_60_17_s1_1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2771775" y="4149725"/>
            <a:ext cx="3600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1254125"/>
            <a:ext cx="381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хлопчатник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94688" y="2205038"/>
            <a:ext cx="381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лён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148263" y="42211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конопля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Масличные культуры</a:t>
            </a:r>
          </a:p>
        </p:txBody>
      </p:sp>
      <p:pic>
        <p:nvPicPr>
          <p:cNvPr id="9219" name="Picture 8" descr="Helianthus annuus">
            <a:hlinkClick r:id="rId2" tooltip="Helianthus annu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23256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image_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424238" y="1268413"/>
            <a:ext cx="23717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sus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9863" y="1052513"/>
            <a:ext cx="23733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001c4z4z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250825" y="4292600"/>
            <a:ext cx="28813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tmin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292600"/>
            <a:ext cx="27368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mjata_03"/>
          <p:cNvPicPr>
            <a:picLocks noChangeAspect="1" noChangeArrowheads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>
            <a:off x="6011863" y="4292600"/>
            <a:ext cx="28813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2700338" y="952500"/>
            <a:ext cx="381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/>
              <a:t>подсолнечник</a:t>
            </a:r>
          </a:p>
        </p:txBody>
      </p:sp>
      <p:sp>
        <p:nvSpPr>
          <p:cNvPr id="9226" name="Text Box 20"/>
          <p:cNvSpPr txBox="1">
            <a:spLocks noChangeArrowheads="1"/>
          </p:cNvSpPr>
          <p:nvPr/>
        </p:nvSpPr>
        <p:spPr bwMode="auto">
          <a:xfrm>
            <a:off x="6062663" y="1855788"/>
            <a:ext cx="381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700" b="1"/>
              <a:t>кунжут</a:t>
            </a:r>
          </a:p>
        </p:txBody>
      </p: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3995738" y="917575"/>
            <a:ext cx="1317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горчица</a:t>
            </a:r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1763713" y="6246813"/>
            <a:ext cx="13176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арахис</a:t>
            </a:r>
          </a:p>
        </p:txBody>
      </p:sp>
      <p:sp>
        <p:nvSpPr>
          <p:cNvPr id="9229" name="Text Box 23"/>
          <p:cNvSpPr txBox="1">
            <a:spLocks noChangeArrowheads="1"/>
          </p:cNvSpPr>
          <p:nvPr/>
        </p:nvSpPr>
        <p:spPr bwMode="auto">
          <a:xfrm>
            <a:off x="2987675" y="6318250"/>
            <a:ext cx="1317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тмин</a:t>
            </a:r>
          </a:p>
        </p:txBody>
      </p:sp>
      <p:sp>
        <p:nvSpPr>
          <p:cNvPr id="9230" name="Text Box 24"/>
          <p:cNvSpPr txBox="1">
            <a:spLocks noChangeArrowheads="1"/>
          </p:cNvSpPr>
          <p:nvPr/>
        </p:nvSpPr>
        <p:spPr bwMode="auto">
          <a:xfrm>
            <a:off x="7791450" y="4302125"/>
            <a:ext cx="1317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chemeClr val="bg1"/>
                </a:solidFill>
              </a:rPr>
              <a:t>мята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58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Технические культуры</a:t>
            </a:r>
          </a:p>
        </p:txBody>
      </p:sp>
      <p:pic>
        <p:nvPicPr>
          <p:cNvPr id="10243" name="Picture 6" descr="svekl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2760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Соя">
            <a:hlinkClick r:id="rId3" tooltip="Со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133600"/>
            <a:ext cx="2808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Картофель">
            <a:hlinkClick r:id="rId5" tooltip="Картофель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268413"/>
            <a:ext cx="25241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250825" y="170973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сахарная свёкла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276600" y="4733925"/>
            <a:ext cx="2447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картофель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6083300" y="170973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/>
              <a:t>соя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311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Катюша</cp:lastModifiedBy>
  <cp:revision>53</cp:revision>
  <dcterms:created xsi:type="dcterms:W3CDTF">2012-02-08T11:48:33Z</dcterms:created>
  <dcterms:modified xsi:type="dcterms:W3CDTF">2013-01-12T15:27:11Z</dcterms:modified>
</cp:coreProperties>
</file>