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9" r:id="rId4"/>
    <p:sldId id="290" r:id="rId5"/>
    <p:sldId id="258" r:id="rId6"/>
    <p:sldId id="260" r:id="rId7"/>
    <p:sldId id="265" r:id="rId8"/>
    <p:sldId id="283" r:id="rId9"/>
    <p:sldId id="262" r:id="rId10"/>
    <p:sldId id="266" r:id="rId11"/>
    <p:sldId id="289" r:id="rId12"/>
    <p:sldId id="270" r:id="rId13"/>
    <p:sldId id="271" r:id="rId14"/>
    <p:sldId id="272" r:id="rId15"/>
    <p:sldId id="284" r:id="rId16"/>
    <p:sldId id="285" r:id="rId17"/>
    <p:sldId id="286" r:id="rId18"/>
    <p:sldId id="287" r:id="rId19"/>
    <p:sldId id="263" r:id="rId20"/>
    <p:sldId id="267" r:id="rId21"/>
    <p:sldId id="293" r:id="rId22"/>
    <p:sldId id="291" r:id="rId23"/>
    <p:sldId id="288" r:id="rId24"/>
    <p:sldId id="264" r:id="rId25"/>
    <p:sldId id="268" r:id="rId26"/>
    <p:sldId id="280" r:id="rId27"/>
    <p:sldId id="281" r:id="rId28"/>
    <p:sldId id="269" r:id="rId29"/>
    <p:sldId id="282" r:id="rId30"/>
    <p:sldId id="261" r:id="rId31"/>
    <p:sldId id="273" r:id="rId32"/>
    <p:sldId id="274" r:id="rId33"/>
    <p:sldId id="275" r:id="rId34"/>
    <p:sldId id="276" r:id="rId35"/>
    <p:sldId id="277" r:id="rId36"/>
    <p:sldId id="278" r:id="rId37"/>
    <p:sldId id="294" r:id="rId38"/>
    <p:sldId id="292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7919888" cy="286873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Николай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ru-RU" sz="6000" b="1" dirty="0" smtClean="0"/>
              <a:t>Александрович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ru-RU" sz="6000" b="1" dirty="0" smtClean="0"/>
              <a:t>Львов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933056"/>
            <a:ext cx="4392488" cy="2088232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Наши </a:t>
            </a:r>
          </a:p>
          <a:p>
            <a:r>
              <a:rPr lang="ru-RU" sz="4800" b="1" dirty="0" smtClean="0"/>
              <a:t>знаменитые </a:t>
            </a:r>
          </a:p>
          <a:p>
            <a:r>
              <a:rPr lang="ru-RU" sz="4800" b="1" dirty="0" smtClean="0"/>
              <a:t>земляки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7494"/>
            <a:ext cx="8147248" cy="6412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692696"/>
            <a:ext cx="8424936" cy="55557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В архитектурном творчестве Львов был приверженцем античной классики и итальянского архитектора XVI в. А. </a:t>
            </a:r>
            <a:r>
              <a:rPr lang="ru-RU" b="1" dirty="0" err="1" smtClean="0"/>
              <a:t>Палладио</a:t>
            </a:r>
            <a:r>
              <a:rPr lang="ru-RU" b="1" dirty="0" smtClean="0"/>
              <a:t> (перевёл и издал трактат «Четыре книги Палладиевой архитектуры»). Талант Львова-конструктора проявился в поисках новых строительных материалов, разработке способов землебитного строения, отопления и вентиляции зданий.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6901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Из  многочисленных архитектурных творений Львова  более тридцати находятся (или находились) в Санкт-Петербурге. Вряд ли возможно полное перечисление петербургских построек Львова в рамках короткой статьи. Приведём здесь лишь наиболее значимые из них, в которых авторство Львова неоспоримо.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Приоратский</a:t>
            </a:r>
            <a:r>
              <a:rPr lang="ru-RU" dirty="0" smtClean="0"/>
              <a:t> дворец в Гатчине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Рисунок 7" descr="http://upload.wikimedia.org/wikipedia/commons/thumb/8/8f/Priory_Palace.jpg/120px-Priory_Pal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02768"/>
            <a:ext cx="5445732" cy="3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Надвратная церковь Борисоглебского монастыря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Рисунок 9" descr="http://upload.wikimedia.org/wikipedia/ru/thumb/f/f7/IMG_3243.JPG/90px-IMG_32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39685"/>
            <a:ext cx="3528392" cy="470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Церковь Великомученицы Екатерины (Львовская ротонда) в городе Валдай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Рисунок 10" descr="http://upload.wikimedia.org/wikipedia/commons/thumb/a/a9/Church_of_Saint_Catherine_%28Valday%29_02.jpg/120px-Church_of_Saint_Catherine_%28Valday%29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251069"/>
            <a:ext cx="5328592" cy="4307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effectLst/>
              </a:rPr>
              <a:t>Н.А.Львов. Невские ворота Петропавловской крепости. Проект 1780 г. </a:t>
            </a:r>
            <a:endParaRPr lang="ru-RU" sz="2400" b="1" dirty="0"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Рисунок 4" descr="http://grani.agni-age.net/photo/spb/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2204863"/>
            <a:ext cx="6696745" cy="4229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Н.А.Львов и Я.И.Шнейдер. Здание почтамта. Проект начат в 1782 г. </a:t>
            </a:r>
            <a:endParaRPr lang="ru-RU" sz="2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Рисунок 5" descr="http://grani.agni-age.net/photo/spb/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2190"/>
            <a:ext cx="6120680" cy="4561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effectLst/>
              </a:rPr>
              <a:t>Н.А. Львов. Екатерининская церковь в </a:t>
            </a:r>
            <a:r>
              <a:rPr lang="ru-RU" sz="2400" b="1" dirty="0" err="1" smtClean="0">
                <a:effectLst/>
              </a:rPr>
              <a:t>Мурино</a:t>
            </a:r>
            <a:r>
              <a:rPr lang="ru-RU" sz="2400" b="1" dirty="0" smtClean="0">
                <a:effectLst/>
              </a:rPr>
              <a:t>. 1785-1790</a:t>
            </a:r>
            <a:endParaRPr lang="ru-RU" sz="2400" b="1" dirty="0"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Рисунок 6" descr="http://grani.agni-age.net/photo/spb/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0965"/>
            <a:ext cx="6192688" cy="453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990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effectLst/>
              </a:rPr>
              <a:t>Н.А. Львов. Церковь Св. Троицы («Кулич и Пасха»). 1785-1787</a:t>
            </a:r>
            <a:endParaRPr lang="ru-RU" sz="2400" b="1" dirty="0"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Рисунок 7" descr="http://grani.agni-age.net/photo/spb/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31446"/>
            <a:ext cx="6552728" cy="4853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221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    Разнообразие интересов Львова нашло отражение и в тематике его книг: от трудов о печах и каминах и об употреблении земляного угля до «Летописца великого русского» и известного сборника «Собрание русских народных песен с их голосами» (1790), которому автор предпослал свой трактат «О русском народном пении». Большой интерес он проявлял к проблеме народности, что нашло отражение в его либретто к комической опере Е. И. Фомина «Ямщики на подставе» («Игрище невзначай») (1787).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Levickij Lvov 17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8096" y="1268760"/>
            <a:ext cx="4435904" cy="558924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6084168" cy="3816424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/>
              <a:t>Николай</a:t>
            </a:r>
            <a:br>
              <a:rPr lang="ru-RU" sz="5300" b="1" dirty="0" smtClean="0"/>
            </a:br>
            <a:r>
              <a:rPr lang="ru-RU" sz="5300" b="1" dirty="0" smtClean="0"/>
              <a:t>Александрович Львов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(1753 – 1804)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293096"/>
            <a:ext cx="47160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Родился в имении </a:t>
            </a:r>
            <a:r>
              <a:rPr lang="ru-RU" b="1" dirty="0" err="1" smtClean="0"/>
              <a:t>Никольское-Черенчицы</a:t>
            </a:r>
            <a:r>
              <a:rPr lang="ru-RU" b="1" dirty="0" smtClean="0"/>
              <a:t> близ Торжка, ныне Тверской области, Принадлежал к старинному дворянскому роду. Сын небогатого тверского помещика Александра Петровича Львова и Прасковьи Федоровны, урожденной Хрипуновой.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500" b="1" dirty="0" smtClean="0"/>
              <a:t>Н.А.Львов  </a:t>
            </a:r>
            <a:endParaRPr lang="ru-RU" sz="55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5760640" cy="44659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 являлся одним из основоположников пейзажного стиля в русском садоводстве.</a:t>
            </a:r>
          </a:p>
          <a:p>
            <a:endParaRPr lang="ru-RU" b="1" dirty="0"/>
          </a:p>
        </p:txBody>
      </p:sp>
      <p:pic>
        <p:nvPicPr>
          <p:cNvPr id="3074" name="Рисунок 5" descr="http://upload.wikimedia.org/wikipedia/commons/thumb/8/81/Levitzky_Lvov_1770.jpg/96px-Levitzky_Lvov_17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32656"/>
            <a:ext cx="2757805" cy="344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«Русский Леонардо</a:t>
            </a:r>
            <a:r>
              <a:rPr lang="ru-RU" b="1" dirty="0" smtClean="0"/>
              <a:t>» -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b="1" dirty="0" smtClean="0"/>
              <a:t>так называли </a:t>
            </a:r>
            <a:r>
              <a:rPr lang="ru-RU" b="1" dirty="0" smtClean="0"/>
              <a:t>Николая Александровича Львова при жизни. Из всех сторон его свершений и творчества , одной из них более ярких было созидание «Школы </a:t>
            </a:r>
            <a:r>
              <a:rPr lang="ru-RU" b="1" dirty="0" err="1" smtClean="0"/>
              <a:t>грунтостроения</a:t>
            </a:r>
            <a:r>
              <a:rPr lang="ru-RU" b="1" dirty="0" smtClean="0"/>
              <a:t> и ландшафтного искусства». Через посвящение в технологии созидания и обустройства среды обитания человека за неполные четыре года он сумел образовать и воспитать из простых русских крестьян более 1200 мастеров – зодчих.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552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ru-RU" b="1" dirty="0" smtClean="0"/>
              <a:t>И</a:t>
            </a:r>
            <a:r>
              <a:rPr lang="ru-RU" b="1" dirty="0" smtClean="0"/>
              <a:t>менно Львов  </a:t>
            </a:r>
            <a:r>
              <a:rPr lang="ru-RU" b="1" dirty="0" smtClean="0"/>
              <a:t>был вдохновителем и духовным центром поэтического кружка, куда входили молодой Г.Р. Державин, В.В. Капнист, И.И. </a:t>
            </a:r>
            <a:r>
              <a:rPr lang="ru-RU" b="1" dirty="0" err="1" smtClean="0"/>
              <a:t>Хемницер</a:t>
            </a:r>
            <a:r>
              <a:rPr lang="ru-RU" b="1" dirty="0" smtClean="0"/>
              <a:t>, И.П. Елагин, А.В. Храповицкий, А.С. Хвостов. Как переводчик и издатель он прославил своё имя изданиями Анакреона </a:t>
            </a:r>
            <a:r>
              <a:rPr lang="ru-RU" b="1" dirty="0" err="1" smtClean="0"/>
              <a:t>Тийского</a:t>
            </a:r>
            <a:r>
              <a:rPr lang="ru-RU" b="1" dirty="0" smtClean="0"/>
              <a:t>, архитектурных трактатов </a:t>
            </a:r>
            <a:r>
              <a:rPr lang="ru-RU" b="1" dirty="0" err="1" smtClean="0"/>
              <a:t>Андреа</a:t>
            </a:r>
            <a:r>
              <a:rPr lang="ru-RU" b="1" dirty="0" smtClean="0"/>
              <a:t> </a:t>
            </a:r>
            <a:r>
              <a:rPr lang="ru-RU" b="1" dirty="0" err="1" smtClean="0"/>
              <a:t>Палладио</a:t>
            </a:r>
            <a:r>
              <a:rPr lang="ru-RU" b="1" dirty="0" smtClean="0"/>
              <a:t> (1508—1580), первого в России сборника русских народных песен «с их голосами», музыковедческих трудов о многоголосии народных хоров, первого полного описания русских древностей в Москве и т. 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834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300" b="1" dirty="0" smtClean="0"/>
              <a:t>Также будет не лишним напомнить о заслуженном покровительстве и прижизненном признании талантов Львова Екатериной II, Павлом I и Александром I, об его эскизах для орденов Святых Владимира и Анны, о его человеческом участии и роли в развитии талантов таких русских гениев живописи, как Д.Г.Левицкий (ил. 1) и </a:t>
            </a:r>
            <a:r>
              <a:rPr lang="ru-RU" sz="3300" b="1" dirty="0" err="1" smtClean="0"/>
              <a:t>В.Л.Боровиковский</a:t>
            </a:r>
            <a:r>
              <a:rPr lang="ru-RU" sz="3300" b="1" dirty="0" smtClean="0"/>
              <a:t>...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764704"/>
            <a:ext cx="8280920" cy="597666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Великолепный рисовальщик,</a:t>
            </a:r>
          </a:p>
          <a:p>
            <a:pPr>
              <a:buNone/>
            </a:pPr>
            <a:r>
              <a:rPr lang="ru-RU" b="1" dirty="0" smtClean="0"/>
              <a:t>   Львов создал проект звезды</a:t>
            </a:r>
          </a:p>
          <a:p>
            <a:pPr>
              <a:buNone/>
            </a:pPr>
            <a:r>
              <a:rPr lang="ru-RU" b="1" dirty="0" smtClean="0"/>
              <a:t>   и знаков ордена Владимира, </a:t>
            </a:r>
          </a:p>
          <a:p>
            <a:pPr>
              <a:buNone/>
            </a:pPr>
            <a:r>
              <a:rPr lang="ru-RU" b="1" dirty="0" smtClean="0"/>
              <a:t>  новых знаков ордена Анны.</a:t>
            </a:r>
          </a:p>
          <a:p>
            <a:pPr>
              <a:buNone/>
            </a:pPr>
            <a:r>
              <a:rPr lang="ru-RU" b="1" dirty="0" smtClean="0"/>
              <a:t> Предполагал выпустить </a:t>
            </a:r>
          </a:p>
          <a:p>
            <a:pPr>
              <a:buNone/>
            </a:pPr>
            <a:r>
              <a:rPr lang="ru-RU" b="1" dirty="0" smtClean="0"/>
              <a:t>«Словарь художников и </a:t>
            </a:r>
          </a:p>
          <a:p>
            <a:pPr>
              <a:buNone/>
            </a:pPr>
            <a:r>
              <a:rPr lang="ru-RU" b="1" dirty="0" smtClean="0"/>
              <a:t>художеств», но этот труд </a:t>
            </a:r>
          </a:p>
          <a:p>
            <a:pPr>
              <a:buNone/>
            </a:pPr>
            <a:r>
              <a:rPr lang="ru-RU" b="1" dirty="0" smtClean="0"/>
              <a:t>не был издан, а рукопись — утрачена.</a:t>
            </a:r>
          </a:p>
          <a:p>
            <a:endParaRPr lang="ru-RU" b="1" dirty="0"/>
          </a:p>
        </p:txBody>
      </p:sp>
      <p:pic>
        <p:nvPicPr>
          <p:cNvPr id="4098" name="Рисунок 6" descr="http://upload.wikimedia.org/wikipedia/commons/thumb/7/7a/Tardieu_Lvov_1790s.jpg/84px-Tardieu_Lvov_1790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-84322"/>
            <a:ext cx="2771800" cy="3926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7494"/>
            <a:ext cx="8147248" cy="6412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404664"/>
            <a:ext cx="5400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В 1795 г. Львов опубликовал свою работу по отоплению "Русская </a:t>
            </a:r>
            <a:r>
              <a:rPr lang="ru-RU" b="1" dirty="0" err="1" smtClean="0"/>
              <a:t>пиростатика</a:t>
            </a:r>
            <a:r>
              <a:rPr lang="ru-RU" b="1" dirty="0" smtClean="0"/>
              <a:t>, или употребление испытанных каминов и печей", где описываются испытанные и некоторые изобретённые им </a:t>
            </a:r>
            <a:r>
              <a:rPr lang="ru-RU" b="1" dirty="0" err="1" smtClean="0"/>
              <a:t>усовершествования</a:t>
            </a:r>
            <a:r>
              <a:rPr lang="ru-RU" b="1" dirty="0" smtClean="0"/>
              <a:t> отопительных приборов. В 1799 была опубликована вторая часть, где была предложена конструкция калориферной печи. Изданию третьей помешала смерть Львова.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5" name="Рисунок 3" descr="http://upload.wikimedia.org/wikipedia/commons/thumb/a/a5/Lvov%27s_furnace_design_1793.jpg/200px-Lvov%27s_furnace_design_179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4422" y="548680"/>
            <a:ext cx="3169578" cy="29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940152" y="4005064"/>
            <a:ext cx="3024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Иллюстрация к "Русской </a:t>
            </a:r>
            <a:r>
              <a:rPr lang="ru-RU" b="1" dirty="0" err="1" smtClean="0"/>
              <a:t>пиростатике</a:t>
            </a:r>
            <a:r>
              <a:rPr lang="ru-RU" b="1" dirty="0" smtClean="0"/>
              <a:t>" </a:t>
            </a:r>
          </a:p>
          <a:p>
            <a:r>
              <a:rPr lang="ru-RU" b="1" dirty="0" smtClean="0"/>
              <a:t>Н.А. Львова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620689"/>
            <a:ext cx="4316288" cy="5627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1"/>
                </a:solidFill>
              </a:rPr>
              <a:t>    </a:t>
            </a:r>
            <a:r>
              <a:rPr lang="ru-RU" sz="3500" b="1" dirty="0" smtClean="0">
                <a:solidFill>
                  <a:schemeClr val="accent1"/>
                </a:solidFill>
              </a:rPr>
              <a:t>Как музыкант </a:t>
            </a:r>
            <a:r>
              <a:rPr lang="ru-RU" sz="3200" b="1" dirty="0" smtClean="0"/>
              <a:t>Н.А. Львов имел успех, выступая в концертах в Вене в присутствии В.А. Моцарта. Позже Людвиг Ван Бетховен напишет музыку на его стихи.</a:t>
            </a:r>
          </a:p>
          <a:p>
            <a:endParaRPr lang="ru-RU" sz="3200" b="1" dirty="0"/>
          </a:p>
        </p:txBody>
      </p:sp>
      <p:pic>
        <p:nvPicPr>
          <p:cNvPr id="5" name="Picture 4" descr="123572289711a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56624">
            <a:off x="5113869" y="628969"/>
            <a:ext cx="1759128" cy="21989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1235722647d7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23950">
            <a:off x="6832778" y="3982160"/>
            <a:ext cx="2054653" cy="2599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920919">
            <a:off x="6014178" y="1852247"/>
            <a:ext cx="2475218" cy="2567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Рисунок 3" descr="http://www.fondlvova.ru/images/content/P10009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162458">
            <a:off x="4648790" y="3848616"/>
            <a:ext cx="1019944" cy="1274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267494"/>
            <a:ext cx="8363272" cy="929258"/>
          </a:xfrm>
        </p:spPr>
        <p:txBody>
          <a:bodyPr/>
          <a:lstStyle/>
          <a:p>
            <a:r>
              <a:rPr lang="ru-RU" b="1" dirty="0" smtClean="0"/>
              <a:t>Львов – изобретатель…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Удивительны и масштабны инициативы Львова в области изобретательства и техники. Это организация разработок залежей каменного угля на Валдае и технологические опыты по добыче серы (ввозимой в Россию из-за рубежа для изготовления пороха), по изготовлению кровельных и строительных материалов, смол для пропитки корабельных снастей и парусов; разработка оригинальных вентиляционных парковых и строительных систем; организация торфоразработок с целью сбережения лесных массивов; и, наконец, развитие технологии и производство землебитных строений.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Память о Львове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196752"/>
            <a:ext cx="5616624" cy="5661248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13 июня 2004 года в центре города Торжка был установлен памятник Н. А. Львову, созданный по инициативе и силами фонда им. Львова совместно с администрацией города Торжка. Проект памятника выполнил архитектор В. П. </a:t>
            </a:r>
            <a:r>
              <a:rPr lang="ru-RU" b="1" dirty="0" err="1" smtClean="0"/>
              <a:t>Городович</a:t>
            </a:r>
            <a:r>
              <a:rPr lang="ru-RU" b="1" dirty="0" smtClean="0"/>
              <a:t>, а бюст архитектора создал скульптор Ю. П. Карпенко.</a:t>
            </a:r>
          </a:p>
          <a:p>
            <a:endParaRPr lang="ru-RU" dirty="0"/>
          </a:p>
        </p:txBody>
      </p:sp>
      <p:pic>
        <p:nvPicPr>
          <p:cNvPr id="8194" name="Рисунок 8" descr="http://upload.wikimedia.org/wikipedia/commons/thumb/a/a8/Torzhok_002.jpg/80px-Torzhok_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628800"/>
            <a:ext cx="2592288" cy="385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363272" cy="78524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Львов - дипломат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7606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           Таланты Львова заставляли обращаться к нему для исполнения дипломатических поручений: он дважды ездил с миссией в Англию, сопровождал Екатерину II в её знаменитой поездке на юг России. Павел I поручил ему доставить в Петербург из Москвы царские регалии на церемонию организованной им посмертной коронации Петра III.</a:t>
            </a:r>
          </a:p>
          <a:p>
            <a:pPr>
              <a:buNone/>
            </a:pPr>
            <a:r>
              <a:rPr lang="ru-RU" b="1" dirty="0" smtClean="0"/>
              <a:t>           Имя Львова - в числе первых 36 членов Российской Академии наряду с Херасковым, Фонвизиным, Державиным.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762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            </a:t>
            </a:r>
            <a:r>
              <a:rPr lang="ru-RU" sz="4800" b="1" i="1" dirty="0" smtClean="0">
                <a:latin typeface="Monotype Corsiva" pitchFamily="66" charset="0"/>
              </a:rPr>
              <a:t>Сей человек... с сим редким и для многих непонятным чувством был исполнен ума и знаний, любил Науки и Художества и отличался тонким и возвышенным вкусом...</a:t>
            </a:r>
            <a:endParaRPr lang="ru-RU" sz="4800" b="1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4800" i="1" dirty="0" smtClean="0">
                <a:latin typeface="Monotype Corsiva" pitchFamily="66" charset="0"/>
              </a:rPr>
              <a:t>                              Г.Р. Державин.</a:t>
            </a:r>
            <a:endParaRPr lang="ru-RU" sz="4800" dirty="0" smtClean="0"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Память о Львове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C 2003 года имя Н. А. Львова носит Тверское училище культуры.</a:t>
            </a:r>
          </a:p>
          <a:p>
            <a:r>
              <a:rPr lang="ru-RU" b="1" dirty="0" smtClean="0"/>
              <a:t>Валентин Пикуль написал историческую миниатюру о Н. А. Львове под названием «Досуги любителя муз».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постройки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/>
              <a:t>В Санкт-Петербурге</a:t>
            </a:r>
            <a:r>
              <a:rPr lang="ru-RU" sz="3200" dirty="0" smtClean="0"/>
              <a:t>: </a:t>
            </a:r>
            <a:endParaRPr lang="ru-RU" sz="2800" dirty="0" smtClean="0"/>
          </a:p>
          <a:p>
            <a:pPr lvl="1"/>
            <a:r>
              <a:rPr lang="ru-RU" sz="2800" dirty="0" smtClean="0"/>
              <a:t>Невские ворота Петропавловской крепости (1784—1787) </a:t>
            </a:r>
            <a:endParaRPr lang="ru-RU" sz="2400" dirty="0" smtClean="0"/>
          </a:p>
          <a:p>
            <a:pPr lvl="1"/>
            <a:r>
              <a:rPr lang="ru-RU" sz="2800" dirty="0" smtClean="0"/>
              <a:t>Здание Почтамта (1782—1789</a:t>
            </a:r>
            <a:endParaRPr lang="ru-RU" sz="2400" dirty="0" smtClean="0"/>
          </a:p>
          <a:p>
            <a:pPr lvl="1"/>
            <a:r>
              <a:rPr lang="ru-RU" sz="2800" dirty="0" smtClean="0"/>
              <a:t>Свято-Троицкая церковь («Кулич и Пасха») </a:t>
            </a:r>
            <a:endParaRPr lang="ru-RU" sz="2400" dirty="0" smtClean="0"/>
          </a:p>
          <a:p>
            <a:pPr lvl="1"/>
            <a:r>
              <a:rPr lang="ru-RU" sz="2800" dirty="0" smtClean="0"/>
              <a:t>Дом Державина на Фонтанке 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постройки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6347048" cy="4282496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/>
              <a:t>В окрестностях Санкт-Петербурга</a:t>
            </a:r>
            <a:r>
              <a:rPr lang="ru-RU" sz="3200" dirty="0" smtClean="0"/>
              <a:t>: </a:t>
            </a:r>
            <a:endParaRPr lang="ru-RU" sz="2800" dirty="0" smtClean="0"/>
          </a:p>
          <a:p>
            <a:r>
              <a:rPr lang="ru-RU" sz="3200" dirty="0" smtClean="0"/>
              <a:t>В Гатчине: </a:t>
            </a:r>
            <a:endParaRPr lang="ru-RU" sz="2800" dirty="0" smtClean="0"/>
          </a:p>
          <a:p>
            <a:pPr lvl="2"/>
            <a:r>
              <a:rPr lang="ru-RU" b="1" dirty="0" err="1" smtClean="0"/>
              <a:t>Приоратский</a:t>
            </a:r>
            <a:r>
              <a:rPr lang="ru-RU" b="1" dirty="0" smtClean="0"/>
              <a:t> дворец </a:t>
            </a:r>
            <a:endParaRPr lang="ru-RU" sz="2000" b="1" dirty="0" smtClean="0"/>
          </a:p>
          <a:p>
            <a:pPr lvl="2"/>
            <a:r>
              <a:rPr lang="ru-RU" b="1" dirty="0" smtClean="0"/>
              <a:t>Амфитеатр</a:t>
            </a:r>
            <a:endParaRPr lang="ru-RU" sz="2000" b="1" dirty="0" smtClean="0"/>
          </a:p>
          <a:p>
            <a:pPr lvl="2"/>
            <a:r>
              <a:rPr lang="ru-RU" b="1" dirty="0" err="1" smtClean="0"/>
              <a:t>Наумахия</a:t>
            </a:r>
            <a:endParaRPr lang="ru-RU" sz="2000" b="1" dirty="0" smtClean="0"/>
          </a:p>
          <a:p>
            <a:pPr lvl="2"/>
            <a:r>
              <a:rPr lang="ru-RU" b="1" dirty="0" smtClean="0"/>
              <a:t>Церковь Святой Екатерины в пос. </a:t>
            </a:r>
            <a:r>
              <a:rPr lang="ru-RU" b="1" dirty="0" err="1" smtClean="0"/>
              <a:t>Мурино</a:t>
            </a:r>
            <a:endParaRPr lang="ru-RU" b="1" dirty="0" smtClean="0"/>
          </a:p>
          <a:p>
            <a:pPr lvl="2"/>
            <a:r>
              <a:rPr lang="ru-RU" b="1" dirty="0" smtClean="0"/>
              <a:t>Главный дом усадьбы А. Н. </a:t>
            </a:r>
            <a:r>
              <a:rPr lang="ru-RU" b="1" dirty="0" err="1" smtClean="0"/>
              <a:t>Саймонова</a:t>
            </a:r>
            <a:endParaRPr lang="ru-RU" b="1" dirty="0" smtClean="0"/>
          </a:p>
          <a:p>
            <a:pPr lvl="2"/>
            <a:endParaRPr lang="ru-RU" sz="2000" dirty="0" smtClean="0"/>
          </a:p>
          <a:p>
            <a:endParaRPr lang="ru-RU" dirty="0"/>
          </a:p>
        </p:txBody>
      </p:sp>
      <p:pic>
        <p:nvPicPr>
          <p:cNvPr id="9218" name="Рисунок 19" descr="http://upload.wikimedia.org/wikipedia/commons/thumb/3/36/Moscow_Malaya_Dmirsovka_Street_18.jpg/200px-Moscow_Malaya_Dmirsovka_Street_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852936"/>
            <a:ext cx="2553072" cy="169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5292080" y="4797152"/>
            <a:ext cx="1944216" cy="115212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городе Торжок (Тверская область) и его окрестностях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ru-RU" sz="2800" b="1" dirty="0" smtClean="0"/>
              <a:t>Борисоглебский собор, Надвратная церковь-колокольня Борисоглебского монастыря в Торжке (1785—1796) </a:t>
            </a:r>
            <a:endParaRPr lang="ru-RU" sz="2400" b="1" dirty="0" smtClean="0"/>
          </a:p>
          <a:p>
            <a:pPr lvl="1"/>
            <a:r>
              <a:rPr lang="ru-RU" sz="2800" b="1" dirty="0" smtClean="0"/>
              <a:t>Воздвиженская ротонда-часовня в Торжке </a:t>
            </a:r>
            <a:endParaRPr lang="ru-RU" sz="2400" b="1" dirty="0" smtClean="0"/>
          </a:p>
          <a:p>
            <a:pPr lvl="1"/>
            <a:r>
              <a:rPr lang="ru-RU" sz="2800" b="1" dirty="0" smtClean="0"/>
              <a:t>Главный дом с колоннадой и флигелями в усадьбе Знаменское-Раёк в селе Раёк </a:t>
            </a:r>
            <a:r>
              <a:rPr lang="ru-RU" sz="2800" b="1" dirty="0" err="1" smtClean="0"/>
              <a:t>Торжокского</a:t>
            </a:r>
            <a:r>
              <a:rPr lang="ru-RU" sz="2800" b="1" dirty="0" smtClean="0"/>
              <a:t> района Тверской области </a:t>
            </a:r>
            <a:endParaRPr lang="ru-RU" sz="2400" b="1" dirty="0" smtClean="0"/>
          </a:p>
          <a:p>
            <a:pPr lvl="1"/>
            <a:r>
              <a:rPr lang="ru-RU" sz="2800" b="1" dirty="0" smtClean="0"/>
              <a:t>Часовня Даниила Столпника в селе Василёва Гора </a:t>
            </a:r>
            <a:r>
              <a:rPr lang="ru-RU" sz="2800" b="1" dirty="0" err="1" smtClean="0"/>
              <a:t>Торжокского</a:t>
            </a:r>
            <a:r>
              <a:rPr lang="ru-RU" sz="2800" b="1" dirty="0" smtClean="0"/>
              <a:t> района Тверской области </a:t>
            </a:r>
            <a:endParaRPr lang="ru-RU" sz="2400" b="1" dirty="0" smtClean="0"/>
          </a:p>
          <a:p>
            <a:pPr lvl="1"/>
            <a:r>
              <a:rPr lang="ru-RU" sz="2800" b="1" dirty="0" smtClean="0"/>
              <a:t>Троицкая церковь в усадьбе Бакуниных в </a:t>
            </a:r>
            <a:r>
              <a:rPr lang="ru-RU" sz="2800" b="1" dirty="0" err="1" smtClean="0"/>
              <a:t>Прямухино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Кувшиновского</a:t>
            </a:r>
            <a:r>
              <a:rPr lang="ru-RU" sz="2800" b="1" dirty="0" smtClean="0"/>
              <a:t> района Тверской области </a:t>
            </a:r>
            <a:endParaRPr lang="ru-RU" sz="2400" b="1" dirty="0" smtClean="0"/>
          </a:p>
          <a:p>
            <a:pPr lvl="1"/>
            <a:r>
              <a:rPr lang="ru-RU" sz="2800" b="1" dirty="0" smtClean="0"/>
              <a:t>Воскресенская церковь, усадебный дом и погреб-пирамида в собственной усадьбе архитектора </a:t>
            </a:r>
            <a:r>
              <a:rPr lang="ru-RU" sz="2800" b="1" dirty="0" err="1" smtClean="0"/>
              <a:t>Никольское-Черенчицы</a:t>
            </a:r>
            <a:r>
              <a:rPr lang="ru-RU" sz="2800" b="1" dirty="0" smtClean="0"/>
              <a:t> в селе Никольское </a:t>
            </a:r>
            <a:r>
              <a:rPr lang="ru-RU" sz="2800" b="1" dirty="0" err="1" smtClean="0"/>
              <a:t>Торжокского</a:t>
            </a:r>
            <a:r>
              <a:rPr lang="ru-RU" sz="2800" b="1" dirty="0" smtClean="0"/>
              <a:t> района Тверской области </a:t>
            </a:r>
            <a:endParaRPr lang="ru-RU" sz="2400" b="1" dirty="0" smtClean="0"/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90612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ru-RU" sz="2800" b="1" dirty="0" smtClean="0"/>
              <a:t>Казанская церковь и колокольня в деревне </a:t>
            </a:r>
            <a:r>
              <a:rPr lang="ru-RU" sz="2800" b="1" dirty="0" err="1" smtClean="0"/>
              <a:t>Арпачёво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Торжокского</a:t>
            </a:r>
            <a:r>
              <a:rPr lang="ru-RU" sz="2800" b="1" dirty="0" smtClean="0"/>
              <a:t> района Тверской области </a:t>
            </a:r>
            <a:endParaRPr lang="ru-RU" sz="2400" b="1" dirty="0" smtClean="0"/>
          </a:p>
          <a:p>
            <a:pPr lvl="1"/>
            <a:r>
              <a:rPr lang="ru-RU" sz="2800" b="1" dirty="0" smtClean="0"/>
              <a:t>Погреб-пирамида в усадьбе Митино </a:t>
            </a:r>
            <a:r>
              <a:rPr lang="ru-RU" sz="2800" b="1" dirty="0" err="1" smtClean="0"/>
              <a:t>Торжокского</a:t>
            </a:r>
            <a:r>
              <a:rPr lang="ru-RU" sz="2800" b="1" dirty="0" smtClean="0"/>
              <a:t> района Тверской области</a:t>
            </a:r>
            <a:endParaRPr lang="ru-RU" sz="2400" b="1" dirty="0" smtClean="0"/>
          </a:p>
          <a:p>
            <a:pPr lvl="1"/>
            <a:r>
              <a:rPr lang="ru-RU" sz="2800" b="1" dirty="0" smtClean="0"/>
              <a:t>Арочный валунный мост в усадьбе </a:t>
            </a:r>
            <a:r>
              <a:rPr lang="ru-RU" sz="2800" b="1" dirty="0" err="1" smtClean="0"/>
              <a:t>Василёво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Торжокского</a:t>
            </a:r>
            <a:r>
              <a:rPr lang="ru-RU" sz="2800" b="1" dirty="0" smtClean="0"/>
              <a:t> района Тверской области </a:t>
            </a:r>
            <a:endParaRPr lang="ru-RU" sz="2400" b="1" dirty="0" smtClean="0"/>
          </a:p>
          <a:p>
            <a:pPr lvl="1"/>
            <a:r>
              <a:rPr lang="ru-RU" sz="2800" b="1" dirty="0" smtClean="0"/>
              <a:t>Владимирская церковь в селе Горницы </a:t>
            </a:r>
            <a:r>
              <a:rPr lang="ru-RU" sz="2800" b="1" dirty="0" err="1" smtClean="0"/>
              <a:t>Кувшиновского</a:t>
            </a:r>
            <a:r>
              <a:rPr lang="ru-RU" sz="2800" b="1" dirty="0" smtClean="0"/>
              <a:t> района Тверской области (в усадьбе П. В. Беклемишева), 1789—1795</a:t>
            </a:r>
            <a:endParaRPr lang="ru-RU" sz="2400" b="1" dirty="0" smtClean="0"/>
          </a:p>
          <a:p>
            <a:pPr lvl="1"/>
            <a:r>
              <a:rPr lang="ru-RU" sz="2800" b="1" dirty="0" smtClean="0"/>
              <a:t>Петропавловская церковь в селе </a:t>
            </a:r>
            <a:r>
              <a:rPr lang="ru-RU" sz="2800" b="1" dirty="0" err="1" smtClean="0"/>
              <a:t>Переслегино</a:t>
            </a:r>
            <a:r>
              <a:rPr lang="ru-RU" sz="2800" b="1" dirty="0" smtClean="0"/>
              <a:t> (по современным указателям дер. Загорье) </a:t>
            </a:r>
            <a:r>
              <a:rPr lang="ru-RU" sz="2800" b="1" dirty="0" err="1" smtClean="0"/>
              <a:t>Торжокского</a:t>
            </a:r>
            <a:r>
              <a:rPr lang="ru-RU" sz="2800" b="1" dirty="0" smtClean="0"/>
              <a:t> района Тверской </a:t>
            </a:r>
            <a:endParaRPr lang="ru-RU" sz="2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7494"/>
            <a:ext cx="8003232" cy="71323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  других местах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47408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ru-RU" sz="2800" dirty="0" smtClean="0"/>
              <a:t>Собор святого Иосифа в Могилёве (разрушен в 1930-х годах).</a:t>
            </a:r>
            <a:endParaRPr lang="ru-RU" sz="2400" dirty="0" smtClean="0"/>
          </a:p>
          <a:p>
            <a:pPr lvl="1"/>
            <a:r>
              <a:rPr lang="ru-RU" sz="2800" dirty="0" smtClean="0"/>
              <a:t>Церковь Великомученицы Екатерины в городе Валдай Новгородской области </a:t>
            </a:r>
            <a:endParaRPr lang="ru-RU" sz="2400" dirty="0" smtClean="0"/>
          </a:p>
          <a:p>
            <a:pPr lvl="1"/>
            <a:r>
              <a:rPr lang="ru-RU" sz="2800" dirty="0" smtClean="0"/>
              <a:t>Городская усадьба А. Н. </a:t>
            </a:r>
            <a:r>
              <a:rPr lang="ru-RU" sz="2800" dirty="0" err="1" smtClean="0"/>
              <a:t>Саймонова</a:t>
            </a:r>
            <a:r>
              <a:rPr lang="ru-RU" sz="2800" dirty="0" smtClean="0"/>
              <a:t> в Москве;</a:t>
            </a:r>
            <a:endParaRPr lang="ru-RU" sz="2400" dirty="0" smtClean="0"/>
          </a:p>
          <a:p>
            <a:pPr lvl="1"/>
            <a:r>
              <a:rPr lang="ru-RU" sz="2800" dirty="0" smtClean="0"/>
              <a:t>(предположительно) Усадьба Вяземских в Пущино-на-Наре </a:t>
            </a:r>
            <a:endParaRPr lang="ru-RU" sz="2400" dirty="0" smtClean="0"/>
          </a:p>
          <a:p>
            <a:pPr lvl="1"/>
            <a:r>
              <a:rPr lang="ru-RU" sz="2800" dirty="0" smtClean="0"/>
              <a:t>Церковь Воскресения Христово в селе </a:t>
            </a:r>
            <a:r>
              <a:rPr lang="ru-RU" sz="2800" dirty="0" err="1" smtClean="0"/>
              <a:t>Матренино</a:t>
            </a:r>
            <a:r>
              <a:rPr lang="ru-RU" sz="2800" dirty="0" smtClean="0"/>
              <a:t>, ныне деревня Рощино </a:t>
            </a:r>
            <a:r>
              <a:rPr lang="ru-RU" sz="2800" dirty="0" err="1" smtClean="0"/>
              <a:t>Петушинского</a:t>
            </a:r>
            <a:r>
              <a:rPr lang="ru-RU" sz="2800" dirty="0" smtClean="0"/>
              <a:t> района Владимирской области </a:t>
            </a:r>
            <a:endParaRPr lang="ru-RU" sz="2400" dirty="0" smtClean="0"/>
          </a:p>
          <a:p>
            <a:pPr lvl="1"/>
            <a:r>
              <a:rPr lang="ru-RU" sz="2800" dirty="0" smtClean="0"/>
              <a:t>Колокольня в селе Ивановка </a:t>
            </a:r>
            <a:r>
              <a:rPr lang="ru-RU" sz="2800" dirty="0" err="1" smtClean="0"/>
              <a:t>Добринского</a:t>
            </a:r>
            <a:r>
              <a:rPr lang="ru-RU" sz="2800" dirty="0" smtClean="0"/>
              <a:t> района Липецкой области 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Тверское училище культуры носит имя  Н. А. Львова.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Благотворительный </a:t>
            </a:r>
            <a:r>
              <a:rPr lang="ru-RU" sz="4400" b="1" dirty="0" smtClean="0"/>
              <a:t>фонд им. Н. А. Львова.</a:t>
            </a:r>
            <a:br>
              <a:rPr lang="ru-RU" sz="44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2808"/>
            <a:ext cx="8507288" cy="4975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был </a:t>
            </a:r>
            <a:r>
              <a:rPr lang="ru-RU" b="1" dirty="0" smtClean="0"/>
              <a:t>создан в 1999 году людьми, для которых важна осмысленность их жизни и небезразлична судьба их страны. Основная миссия Фонда является воплощение в жизнь философии Н.А.Львова о подлинной гармонии человека с природой, с другими людьми и с самим собой, через раскрытие его творческого потенциала.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6122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b="1" dirty="0" smtClean="0"/>
              <a:t>Львов </a:t>
            </a:r>
            <a:r>
              <a:rPr lang="ru-RU" b="1" dirty="0" smtClean="0"/>
              <a:t>обладал удивительным даром свои внутренние высокие устремления воплощать в реальные дела и творения. У него была постоянная потребность быть полезным Отечеству. И когда государство не имело возможности воспользоваться его способностями, он осуществлял свои благие замыслы самостоятельно. Современники восторгались его энергией, талантом и обаянием. Последующие два столетия не изменили отношения к этой личности.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Память </a:t>
            </a:r>
            <a:r>
              <a:rPr lang="ru-RU" b="1" dirty="0" smtClean="0"/>
              <a:t>о Николае Александровиче Львове не угаснет и в будущем, особенно, в </a:t>
            </a:r>
            <a:r>
              <a:rPr lang="ru-RU" b="1" dirty="0" smtClean="0"/>
              <a:t>Санкт-Петербурге и Тверской губернии, </a:t>
            </a:r>
            <a:r>
              <a:rPr lang="ru-RU" b="1" dirty="0" smtClean="0"/>
              <a:t>где его талант получил достойное развитие. </a:t>
            </a: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435280" cy="61221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sz="4000" b="1" dirty="0" smtClean="0"/>
              <a:t>На </a:t>
            </a:r>
            <a:r>
              <a:rPr lang="ru-RU" sz="4000" b="1" dirty="0" smtClean="0"/>
              <a:t>блистательном горизонте восемнадцатого столетия фигура Львова - одна из самых ярких. Современные исследователи творчества Н.А. Львова склонны сравнивать и даже противопоставлять его М.В. Ломоносову. Разнообразие проявления его таланта поистине поражает: 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78524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6100" b="1" dirty="0" smtClean="0"/>
              <a:t>Николай</a:t>
            </a:r>
            <a:br>
              <a:rPr lang="ru-RU" sz="6100" b="1" dirty="0" smtClean="0"/>
            </a:br>
            <a:r>
              <a:rPr lang="ru-RU" sz="6100" b="1" dirty="0" smtClean="0"/>
              <a:t>       Александрович</a:t>
            </a:r>
            <a:br>
              <a:rPr lang="ru-RU" sz="6100" b="1" dirty="0" smtClean="0"/>
            </a:br>
            <a:r>
              <a:rPr lang="ru-RU" sz="6100" b="1" dirty="0" smtClean="0"/>
              <a:t>               Львов</a:t>
            </a:r>
            <a:endParaRPr lang="ru-RU" sz="6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0888"/>
            <a:ext cx="6660232" cy="432048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 </a:t>
            </a:r>
            <a:r>
              <a:rPr lang="ru-RU" sz="4600" b="1" dirty="0" smtClean="0"/>
              <a:t>— писатель, поэт, драматург и переводчик, </a:t>
            </a:r>
          </a:p>
          <a:p>
            <a:pPr>
              <a:spcBef>
                <a:spcPts val="0"/>
              </a:spcBef>
              <a:buNone/>
            </a:pPr>
            <a:r>
              <a:rPr lang="ru-RU" sz="4600" b="1" dirty="0" smtClean="0"/>
              <a:t>    архитектор, график,</a:t>
            </a:r>
          </a:p>
          <a:p>
            <a:pPr>
              <a:spcBef>
                <a:spcPts val="0"/>
              </a:spcBef>
              <a:buNone/>
            </a:pPr>
            <a:r>
              <a:rPr lang="ru-RU" sz="4600" b="1" dirty="0" smtClean="0"/>
              <a:t>    учёный и изобретатель, автор историче­ских и научных сочинений,  музыковед,  один из наиболее универсальных талантов русского </a:t>
            </a:r>
          </a:p>
          <a:p>
            <a:pPr>
              <a:spcBef>
                <a:spcPts val="0"/>
              </a:spcBef>
              <a:buNone/>
            </a:pPr>
            <a:r>
              <a:rPr lang="ru-RU" sz="4600" b="1" dirty="0" smtClean="0"/>
              <a:t>   «века Просвещения».</a:t>
            </a:r>
          </a:p>
          <a:p>
            <a:endParaRPr lang="ru-RU" dirty="0"/>
          </a:p>
        </p:txBody>
      </p:sp>
      <p:pic>
        <p:nvPicPr>
          <p:cNvPr id="4" name="Рисунок 1" descr="Levickij Lvov 17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988840"/>
            <a:ext cx="2492831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91264" cy="1217290"/>
          </a:xfrm>
        </p:spPr>
        <p:txBody>
          <a:bodyPr/>
          <a:lstStyle/>
          <a:p>
            <a:r>
              <a:rPr lang="ru-RU" b="1" dirty="0" smtClean="0"/>
              <a:t>Биография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5976664" cy="544522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В 1769 Львов поступил в Преображенский полк. </a:t>
            </a:r>
          </a:p>
          <a:p>
            <a:r>
              <a:rPr lang="ru-RU" b="1" dirty="0" smtClean="0"/>
              <a:t>Много занимался самообразованием. </a:t>
            </a:r>
          </a:p>
          <a:p>
            <a:r>
              <a:rPr lang="ru-RU" b="1" dirty="0" smtClean="0"/>
              <a:t>В школе Бибикова (Измайловский полк) создал кружок «Четырех разумных </a:t>
            </a:r>
            <a:r>
              <a:rPr lang="ru-RU" b="1" dirty="0" err="1" smtClean="0"/>
              <a:t>общников</a:t>
            </a:r>
            <a:r>
              <a:rPr lang="ru-RU" b="1" dirty="0" smtClean="0"/>
              <a:t>», куда вошли Н. Осипов, Н. и П. Ермолаевы. </a:t>
            </a:r>
          </a:p>
          <a:p>
            <a:r>
              <a:rPr lang="ru-RU" b="1" dirty="0" smtClean="0"/>
              <a:t>С конца 1770 вокруг Львова сложился круг людей, объединённых общностью взглядов, творческих поисков, жизненных позиций (Г. Р. Державин, В. В. Капнист, И. И. </a:t>
            </a:r>
            <a:r>
              <a:rPr lang="ru-RU" b="1" dirty="0" err="1" smtClean="0"/>
              <a:t>Хемницер</a:t>
            </a:r>
            <a:r>
              <a:rPr lang="ru-RU" b="1" dirty="0" smtClean="0"/>
              <a:t>, Д. Г. Левицкий, В. Л. </a:t>
            </a:r>
            <a:r>
              <a:rPr lang="ru-RU" b="1" dirty="0" err="1" smtClean="0"/>
              <a:t>Боровиковский</a:t>
            </a:r>
            <a:r>
              <a:rPr lang="ru-RU" b="1" dirty="0" smtClean="0"/>
              <a:t>, Е. И. Фомин и др.).</a:t>
            </a:r>
          </a:p>
          <a:p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6228184" y="1772816"/>
            <a:ext cx="2458616" cy="4475584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pic>
        <p:nvPicPr>
          <p:cNvPr id="6" name="Рисунок 1" descr="Levickij Lvov 17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32656"/>
            <a:ext cx="2492831" cy="31409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7494"/>
            <a:ext cx="8075240" cy="6412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Н.А.Львов -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 </a:t>
            </a:r>
            <a:r>
              <a:rPr lang="ru-RU" sz="3100" b="1" dirty="0" smtClean="0"/>
              <a:t>один из самых эрудированных</a:t>
            </a:r>
          </a:p>
          <a:p>
            <a:pPr>
              <a:buNone/>
            </a:pPr>
            <a:r>
              <a:rPr lang="ru-RU" sz="3100" b="1" dirty="0" smtClean="0"/>
              <a:t>    и остроумных людей своего</a:t>
            </a:r>
          </a:p>
          <a:p>
            <a:pPr>
              <a:buNone/>
            </a:pPr>
            <a:r>
              <a:rPr lang="ru-RU" sz="3100" b="1" dirty="0" smtClean="0"/>
              <a:t> времени, занимался архитектурой, археологией, химией, геологией, механикой, собирал народные песни, создал стихотворный перевод </a:t>
            </a:r>
            <a:r>
              <a:rPr lang="ru-RU" sz="3100" b="1" dirty="0" err="1" smtClean="0"/>
              <a:t>Анакреонтовых</a:t>
            </a:r>
            <a:r>
              <a:rPr lang="ru-RU" sz="3100" b="1" dirty="0" smtClean="0"/>
              <a:t> песен, был талантливым гравёром и рисовальщиком. В 1783 Львов был избран в Российскую Академию, с 1785 был почётным членом Академии художеств.</a:t>
            </a:r>
          </a:p>
          <a:p>
            <a:endParaRPr lang="ru-RU" sz="3200" dirty="0"/>
          </a:p>
        </p:txBody>
      </p:sp>
      <p:pic>
        <p:nvPicPr>
          <p:cNvPr id="5" name="Рисунок 4" descr="Львов Николай Александрович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188640"/>
            <a:ext cx="16002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67494"/>
            <a:ext cx="8435280" cy="5692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Н.А.Львов - 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832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виднейший русский архитектор конца XVIII столетия, создавший около 90 крупных архитектурных творений, проектов, ансамблей по всей России - удивительных по красоте, гармоничности, «воздушности» и чистоте форм. И трудно сказать, какие из них наиболее значимы для истории русской архитектуры - те, которые затерялись среди валдайских лесов, доведённые до руин, стёртые с лика земли, или те, которые украшают и сегодня «Северную Венецию» - Санкт-Петербург, или так и не реализованный проект реконструкции Большого Кремлевского дворца в Москве.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91264" cy="785242"/>
          </a:xfrm>
        </p:spPr>
        <p:txBody>
          <a:bodyPr/>
          <a:lstStyle/>
          <a:p>
            <a:r>
              <a:rPr lang="ru-RU" dirty="0" smtClean="0"/>
              <a:t>Львов - архитектор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124744"/>
            <a:ext cx="853244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b="1" dirty="0" smtClean="0"/>
              <a:t>Как архитектор Львов известен своими постройками в Петербурге и окрестностях; как автор соборов — Борисоглебского в Торжке (1785-96) и святого Иосифа в Могилёве (сооруженного в память встречи Екатерины II с императором Иосифом II), усадебных комплексов в Тверской, Новгородской и Московской губерниях.</a:t>
            </a:r>
          </a:p>
          <a:p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84</TotalTime>
  <Words>1455</Words>
  <Application>Microsoft Office PowerPoint</Application>
  <PresentationFormat>Экран (4:3)</PresentationFormat>
  <Paragraphs>103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Яркая</vt:lpstr>
      <vt:lpstr>Николай  Александрович  Львов</vt:lpstr>
      <vt:lpstr>Николай Александрович Львов  (1753 – 1804)  </vt:lpstr>
      <vt:lpstr>Слайд 3</vt:lpstr>
      <vt:lpstr>Слайд 4</vt:lpstr>
      <vt:lpstr>  Николай        Александрович                Львов</vt:lpstr>
      <vt:lpstr>Биография</vt:lpstr>
      <vt:lpstr>Н.А.Львов - </vt:lpstr>
      <vt:lpstr>Н.А.Львов - </vt:lpstr>
      <vt:lpstr>Львов - архитектор</vt:lpstr>
      <vt:lpstr>Слайд 10</vt:lpstr>
      <vt:lpstr>Слайд 11</vt:lpstr>
      <vt:lpstr>Приоратский дворец в Гатчине</vt:lpstr>
      <vt:lpstr>Надвратная церковь Борисоглебского монастыря</vt:lpstr>
      <vt:lpstr>Церковь Великомученицы Екатерины (Львовская ротонда) в городе Валдай</vt:lpstr>
      <vt:lpstr>Н.А.Львов. Невские ворота Петропавловской крепости. Проект 1780 г. </vt:lpstr>
      <vt:lpstr>Н.А.Львов и Я.И.Шнейдер. Здание почтамта. Проект начат в 1782 г. </vt:lpstr>
      <vt:lpstr>Н.А. Львов. Екатерининская церковь в Мурино. 1785-1790</vt:lpstr>
      <vt:lpstr>Н.А. Львов. Церковь Св. Троицы («Кулич и Пасха»). 1785-1787</vt:lpstr>
      <vt:lpstr>Слайд 19</vt:lpstr>
      <vt:lpstr>Н.А.Львов  </vt:lpstr>
      <vt:lpstr>«Русский Леонардо» - </vt:lpstr>
      <vt:lpstr>Слайд 22</vt:lpstr>
      <vt:lpstr>Слайд 23</vt:lpstr>
      <vt:lpstr>Слайд 24</vt:lpstr>
      <vt:lpstr>Слайд 25</vt:lpstr>
      <vt:lpstr>Слайд 26</vt:lpstr>
      <vt:lpstr>Львов – изобретатель…</vt:lpstr>
      <vt:lpstr>Память о Львове </vt:lpstr>
      <vt:lpstr>Львов - дипломат</vt:lpstr>
      <vt:lpstr>Память о Львове</vt:lpstr>
      <vt:lpstr>Основные постройки </vt:lpstr>
      <vt:lpstr>Основные постройки</vt:lpstr>
      <vt:lpstr>В городе Торжок (Тверская область) и его окрестностях:  </vt:lpstr>
      <vt:lpstr>Слайд 34</vt:lpstr>
      <vt:lpstr>В  других местах:  </vt:lpstr>
      <vt:lpstr>Слайд 36</vt:lpstr>
      <vt:lpstr> Благотворительный фонд им. Н. А. Львова. 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 Александрович  Львов</dc:title>
  <cp:lastModifiedBy>Елена</cp:lastModifiedBy>
  <cp:revision>12</cp:revision>
  <dcterms:modified xsi:type="dcterms:W3CDTF">2014-01-19T20:16:11Z</dcterms:modified>
</cp:coreProperties>
</file>