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F491-3D9D-4CB8-91DA-9263155D5A4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07D0-848A-459B-8164-948D9314A9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g-2005-12.photosight.ru/22/119113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quascope.ru/wp-content/uploads/2011/09/%D0%9A%D0%B0%D1%80%D0%B0%D1%81%D1%8C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slide" Target="slide2.xml"/><Relationship Id="rId21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image" Target="../media/image2.jpeg"/><Relationship Id="rId16" Type="http://schemas.openxmlformats.org/officeDocument/2006/relationships/slide" Target="slide26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24" Type="http://schemas.openxmlformats.org/officeDocument/2006/relationships/slide" Target="slide15.xml"/><Relationship Id="rId5" Type="http://schemas.openxmlformats.org/officeDocument/2006/relationships/slide" Target="slide18.xml"/><Relationship Id="rId15" Type="http://schemas.openxmlformats.org/officeDocument/2006/relationships/slide" Target="slide25.xml"/><Relationship Id="rId23" Type="http://schemas.openxmlformats.org/officeDocument/2006/relationships/slide" Target="slide17.xml"/><Relationship Id="rId10" Type="http://schemas.openxmlformats.org/officeDocument/2006/relationships/slide" Target="slide20.xml"/><Relationship Id="rId19" Type="http://schemas.openxmlformats.org/officeDocument/2006/relationships/slide" Target="slide1.xml"/><Relationship Id="rId4" Type="http://schemas.openxmlformats.org/officeDocument/2006/relationships/slide" Target="slide7.xml"/><Relationship Id="rId9" Type="http://schemas.openxmlformats.org/officeDocument/2006/relationships/slide" Target="slide14.xml"/><Relationship Id="rId14" Type="http://schemas.openxmlformats.org/officeDocument/2006/relationships/slide" Target="slide24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0.media.tumblr.com/BV7WyV4xPl5w0bfnuExib52Po1_400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wersweb.info/bitrix/components/bitrix/forum.interface/show_file.php?fid=109081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" y="285750"/>
            <a:ext cx="8358188" cy="2159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4000" b="1" smtClean="0"/>
              <a:t>Урок - повторение</a:t>
            </a:r>
            <a:br>
              <a:rPr lang="ru-RU" sz="4000" b="1" smtClean="0"/>
            </a:br>
            <a:r>
              <a:rPr lang="ru-RU" sz="3600" b="1" smtClean="0">
                <a:solidFill>
                  <a:srgbClr val="4A7515"/>
                </a:solidFill>
                <a:latin typeface="Constantia" pitchFamily="18" charset="0"/>
              </a:rPr>
              <a:t>«ИНТЕЛЛЕКТУАЛЬНЫЙ  ДАРТС»</a:t>
            </a:r>
          </a:p>
        </p:txBody>
      </p:sp>
      <p:pic>
        <p:nvPicPr>
          <p:cNvPr id="2051" name="Picture 6" descr="http://aerohokkey.ru/files/uploads/pravla_dart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57438"/>
            <a:ext cx="5016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215063" y="3643313"/>
            <a:ext cx="2571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Подготовила учитель начальных классов Канайкина Е.П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28625" y="1214438"/>
            <a:ext cx="8501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… </a:t>
            </a:r>
            <a:r>
              <a:rPr lang="ru-RU" sz="2400" b="1">
                <a:solidFill>
                  <a:schemeClr val="accent2"/>
                </a:solidFill>
              </a:rPr>
              <a:t>что это </a:t>
            </a:r>
            <a:r>
              <a:rPr lang="ru-RU" sz="2400" b="1" u="sng">
                <a:solidFill>
                  <a:schemeClr val="accent2"/>
                </a:solidFill>
              </a:rPr>
              <a:t>капли росы</a:t>
            </a:r>
            <a:r>
              <a:rPr lang="ru-RU" sz="2400" b="1">
                <a:solidFill>
                  <a:schemeClr val="accent2"/>
                </a:solidFill>
              </a:rPr>
              <a:t> собрались</a:t>
            </a:r>
          </a:p>
          <a:p>
            <a:r>
              <a:rPr lang="ru-RU" sz="2400" b="1">
                <a:solidFill>
                  <a:schemeClr val="accent2"/>
                </a:solidFill>
              </a:rPr>
              <a:t> в треугольных листах травы  и блестят на солнце. </a:t>
            </a:r>
          </a:p>
        </p:txBody>
      </p:sp>
      <p:sp>
        <p:nvSpPr>
          <p:cNvPr id="1126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43063" y="571500"/>
            <a:ext cx="5929312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роса</a:t>
            </a:r>
          </a:p>
        </p:txBody>
      </p:sp>
      <p:pic>
        <p:nvPicPr>
          <p:cNvPr id="11269" name="Picture 8" descr="Картинка 3 из 166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420938"/>
            <a:ext cx="3943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4572000" y="2428875"/>
            <a:ext cx="4572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А как роса образуется в природе? В ночное время при соприкосновении теплого и влажного воздуха с холодной поверхностью (трава, растения и др., которые к этому времени уже остыли) водяной пар, содержащийся в воздухе, конденсируется и превращается в капли воды (росы).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47813" y="476250"/>
            <a:ext cx="5524500" cy="7381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229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WordArt 9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4481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900113" y="1916113"/>
            <a:ext cx="71278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Карась – постоянный обитатель водоемов. Часто карася находят </a:t>
            </a:r>
          </a:p>
          <a:p>
            <a:r>
              <a:rPr lang="ru-RU" b="1"/>
              <a:t>в маленьких глухих озерцах, стоячих лужах, хотя специально его человек туда не запускал. Объясните это явление.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00063" y="214313"/>
            <a:ext cx="83534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/>
              <a:t>Расселению карася в другие водоемы способствует несколько причин: </a:t>
            </a:r>
          </a:p>
          <a:p>
            <a:r>
              <a:rPr lang="ru-RU" sz="1800" b="1"/>
              <a:t>1. Птицы, плавая в водоемах, цепляют икру своими перьями и лапами, некоторые икринки прикрепляются и переносятся при перелетах птиц в другой водоем. Вот так карась попадает в маленькие глухие озерца и стоячие лужи. </a:t>
            </a:r>
          </a:p>
          <a:p>
            <a:r>
              <a:rPr lang="ru-RU" sz="1800" b="1"/>
              <a:t>2. Во время половодья и разлива рек вода поднимается, заливает окружающую ее территорию, вместе с водой в эти небольшие водоемы попадает и икра карася. </a:t>
            </a:r>
          </a:p>
          <a:p>
            <a:r>
              <a:rPr lang="ru-RU" sz="1800" b="1"/>
              <a:t>3. Карась неприхотлив и живуч. Он способен глубоко закапываться в ил и пережидать неблагоприятные условия. Поэтому его можно внезапно обнаружить в водоемах, которые пересыхали летом или промерзали до дна зимой</a:t>
            </a:r>
            <a:r>
              <a:rPr lang="ru-RU" sz="1800"/>
              <a:t>. </a:t>
            </a:r>
          </a:p>
        </p:txBody>
      </p:sp>
      <p:pic>
        <p:nvPicPr>
          <p:cNvPr id="13316" name="Picture 7" descr="Картинка 2 из 1200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846513"/>
            <a:ext cx="417512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47813" y="476250"/>
            <a:ext cx="5545137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43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257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42938" y="2071688"/>
            <a:ext cx="7272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 </a:t>
            </a:r>
            <a:r>
              <a:rPr lang="ru-RU" sz="3600" b="1"/>
              <a:t>Чему равна разность двух чисел 25 и 13</a:t>
            </a:r>
            <a:endParaRPr lang="ru-RU"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1285875" y="1643063"/>
            <a:ext cx="6643688" cy="214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25- 13 = 12</a:t>
            </a:r>
          </a:p>
        </p:txBody>
      </p:sp>
      <p:sp>
        <p:nvSpPr>
          <p:cNvPr id="15363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47813" y="476250"/>
            <a:ext cx="5545137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63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3926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00063" y="2286000"/>
            <a:ext cx="5072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Ледники на земле занимают седьмую часть суши, а горы – четверть. Что занимает большую площадь?</a:t>
            </a:r>
            <a:r>
              <a:rPr lang="ru-RU" b="1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2562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горы</a:t>
            </a:r>
          </a:p>
        </p:txBody>
      </p:sp>
      <p:sp>
        <p:nvSpPr>
          <p:cNvPr id="174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5" descr="Картинки по запросу ГОРЫ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Picture 7" descr="http://hedoet.ru/wp-content/uploads/2014/02/lovely-mountain-nature-292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14500"/>
            <a:ext cx="5715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28750" y="571500"/>
            <a:ext cx="5545138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84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24750" y="5157788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1133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pic>
        <p:nvPicPr>
          <p:cNvPr id="18439" name="Рисунок 7" descr="http://festival.1september.ru/articles/521720/f_clip_image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7859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040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45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5157788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71500" y="642938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8-5=3</a:t>
            </a:r>
            <a:br>
              <a:rPr lang="ru-RU" sz="4000"/>
            </a:br>
            <a:r>
              <a:rPr lang="ru-RU" sz="4000"/>
              <a:t>3+2=5</a:t>
            </a:r>
            <a:br>
              <a:rPr lang="ru-RU" sz="4000"/>
            </a:br>
            <a:r>
              <a:rPr lang="ru-RU" sz="4000"/>
              <a:t>7-4=3</a:t>
            </a:r>
            <a:br>
              <a:rPr lang="ru-RU" sz="4000"/>
            </a:br>
            <a:r>
              <a:rPr lang="ru-RU" sz="4000"/>
              <a:t>8+9=17</a:t>
            </a:r>
            <a:br>
              <a:rPr lang="ru-RU" sz="4000"/>
            </a:br>
            <a:r>
              <a:rPr lang="ru-RU" sz="4000"/>
              <a:t>5-1=4</a:t>
            </a:r>
            <a:br>
              <a:rPr lang="ru-RU" sz="4000"/>
            </a:br>
            <a:r>
              <a:rPr lang="ru-RU" sz="4000"/>
              <a:t>4+7=11</a:t>
            </a:r>
            <a:br>
              <a:rPr lang="ru-RU" sz="4000"/>
            </a:br>
            <a:r>
              <a:rPr lang="ru-RU" sz="4000"/>
              <a:t>6-5=1</a:t>
            </a:r>
            <a:br>
              <a:rPr lang="ru-RU" sz="4000"/>
            </a:br>
            <a:r>
              <a:rPr lang="ru-RU" sz="4000"/>
              <a:t>1+7=8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47813" y="476250"/>
            <a:ext cx="5545137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48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3926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57188" y="2143125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Как называется угол меньший, чем прямой?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1412875"/>
            <a:ext cx="3024188" cy="6492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2492375"/>
            <a:ext cx="3024188" cy="6492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3850" y="3429000"/>
            <a:ext cx="3024188" cy="6492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3850" y="4365625"/>
            <a:ext cx="3024188" cy="6492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3850" y="5445125"/>
            <a:ext cx="3024188" cy="6492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058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79838" y="1412875"/>
            <a:ext cx="649287" cy="647700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63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79838" y="2492375"/>
            <a:ext cx="649287" cy="6477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66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92950" y="2420938"/>
            <a:ext cx="649288" cy="6477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67" name="Rectangl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01013" y="2349500"/>
            <a:ext cx="649287" cy="6477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68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79838" y="342900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6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03800" y="3429000"/>
            <a:ext cx="649288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070" name="Rectangl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11863" y="342900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  <a:endParaRPr lang="ru-RU" sz="1800" b="1">
              <a:latin typeface="Arial" charset="0"/>
            </a:endParaRPr>
          </a:p>
        </p:txBody>
      </p:sp>
      <p:sp>
        <p:nvSpPr>
          <p:cNvPr id="2071" name="Rectangle 2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92950" y="3429000"/>
            <a:ext cx="649288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72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72450" y="3429000"/>
            <a:ext cx="647700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73" name="Rectangle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79838" y="4365625"/>
            <a:ext cx="649287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74" name="Rectangle 2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03800" y="4365625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075" name="Rectangle 2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011863" y="4365625"/>
            <a:ext cx="649287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  <a:endParaRPr lang="ru-RU" sz="3600" b="1">
              <a:latin typeface="Arial" charset="0"/>
            </a:endParaRPr>
          </a:p>
        </p:txBody>
      </p:sp>
      <p:sp>
        <p:nvSpPr>
          <p:cNvPr id="2076" name="Rectangle 2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092950" y="4365625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77" name="Rectangle 2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172450" y="4365625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78" name="Rectangle 3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79838" y="5445125"/>
            <a:ext cx="649287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079" name="Rectangle 3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003800" y="5445125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080" name="Rectangle 3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011863" y="5445125"/>
            <a:ext cx="649287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  <a:endParaRPr lang="ru-RU" sz="1800" b="1">
              <a:latin typeface="Arial" charset="0"/>
            </a:endParaRPr>
          </a:p>
        </p:txBody>
      </p:sp>
      <p:sp>
        <p:nvSpPr>
          <p:cNvPr id="2081" name="Rectangle 3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092950" y="5445125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82" name="Rectangle 3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172450" y="5445125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89" name="Rectangle 4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003800" y="1412875"/>
            <a:ext cx="649288" cy="647700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090" name="Rectangle 4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11863" y="1412875"/>
            <a:ext cx="649287" cy="647700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091" name="Rectangle 4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92950" y="1412875"/>
            <a:ext cx="649288" cy="647700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092" name="Rectangle 4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8172450" y="1412875"/>
            <a:ext cx="649288" cy="647700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103" name="WordArt 60"/>
          <p:cNvSpPr>
            <a:spLocks noChangeArrowheads="1" noChangeShapeType="1" noTextEdit="1"/>
          </p:cNvSpPr>
          <p:nvPr/>
        </p:nvSpPr>
        <p:spPr bwMode="auto">
          <a:xfrm>
            <a:off x="250825" y="142875"/>
            <a:ext cx="8678863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/>
              </a:rPr>
              <a:t>ИНТЕЛЛЕКТУАЛЬНАЯ ИГРА</a:t>
            </a:r>
          </a:p>
        </p:txBody>
      </p:sp>
      <p:sp>
        <p:nvSpPr>
          <p:cNvPr id="3104" name="WordArt 61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28813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3105" name="WordArt 62"/>
          <p:cNvSpPr>
            <a:spLocks noChangeArrowheads="1" noChangeShapeType="1" noTextEdit="1"/>
          </p:cNvSpPr>
          <p:nvPr/>
        </p:nvSpPr>
        <p:spPr bwMode="auto">
          <a:xfrm>
            <a:off x="323850" y="2492375"/>
            <a:ext cx="30241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3106" name="WordArt 63"/>
          <p:cNvSpPr>
            <a:spLocks noChangeArrowheads="1" noChangeShapeType="1" noTextEdit="1"/>
          </p:cNvSpPr>
          <p:nvPr/>
        </p:nvSpPr>
        <p:spPr bwMode="auto">
          <a:xfrm>
            <a:off x="611188" y="3500438"/>
            <a:ext cx="24479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3107" name="WordArt 64"/>
          <p:cNvSpPr>
            <a:spLocks noChangeArrowheads="1" noChangeShapeType="1" noTextEdit="1"/>
          </p:cNvSpPr>
          <p:nvPr/>
        </p:nvSpPr>
        <p:spPr bwMode="auto">
          <a:xfrm>
            <a:off x="323850" y="4437063"/>
            <a:ext cx="2952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3108" name="WordArt 65"/>
          <p:cNvSpPr>
            <a:spLocks noChangeArrowheads="1" noChangeShapeType="1" noTextEdit="1"/>
          </p:cNvSpPr>
          <p:nvPr/>
        </p:nvSpPr>
        <p:spPr bwMode="auto">
          <a:xfrm>
            <a:off x="395288" y="5572125"/>
            <a:ext cx="2890837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2115" name="Rectangl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11863" y="2420938"/>
            <a:ext cx="649287" cy="6477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16" name="Rectangl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003800" y="2420938"/>
            <a:ext cx="649288" cy="6477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</p:childTnLst>
        </p:cTn>
      </p:par>
    </p:tnLst>
    <p:bldLst>
      <p:bldP spid="2058" grpId="0" animBg="1"/>
      <p:bldP spid="2063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9" grpId="0" animBg="1"/>
      <p:bldP spid="2090" grpId="0" animBg="1"/>
      <p:bldP spid="2091" grpId="0" animBg="1"/>
      <p:bldP spid="2092" grpId="0" animBg="1"/>
      <p:bldP spid="2115" grpId="0" animBg="1"/>
      <p:bldP spid="2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714488"/>
            <a:ext cx="39614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Острый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07156" y="3821907"/>
            <a:ext cx="2143125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4438" y="4929188"/>
            <a:ext cx="25717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15063" y="1428750"/>
            <a:ext cx="2143125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6715125" y="1500188"/>
            <a:ext cx="1643063" cy="10715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15063" y="4643438"/>
            <a:ext cx="2143125" cy="714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3571875" y="6000750"/>
            <a:ext cx="3357563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>
            <a:off x="5715000" y="2000250"/>
            <a:ext cx="9286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47813" y="476250"/>
            <a:ext cx="5545137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253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2562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971550" y="2420938"/>
            <a:ext cx="7127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Граница России – самая большая в мире. Протяженность морских границ – 37600 км. А сухопутных – на 12900 км. меньше. Вычисли длину границ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1500188" y="2428875"/>
            <a:ext cx="581183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/>
              </a:rPr>
              <a:t>62 300 км.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65138" y="214313"/>
            <a:ext cx="8678862" cy="5014912"/>
          </a:xfrm>
          <a:custGeom>
            <a:avLst/>
            <a:gdLst>
              <a:gd name="connsiteX0" fmla="*/ 550607 w 8679426"/>
              <a:gd name="connsiteY0" fmla="*/ 3927987 h 5474109"/>
              <a:gd name="connsiteX1" fmla="*/ 2998839 w 8679426"/>
              <a:gd name="connsiteY1" fmla="*/ 4960374 h 5474109"/>
              <a:gd name="connsiteX2" fmla="*/ 5181600 w 8679426"/>
              <a:gd name="connsiteY2" fmla="*/ 3603522 h 5474109"/>
              <a:gd name="connsiteX3" fmla="*/ 7290620 w 8679426"/>
              <a:gd name="connsiteY3" fmla="*/ 4444180 h 5474109"/>
              <a:gd name="connsiteX4" fmla="*/ 7556091 w 8679426"/>
              <a:gd name="connsiteY4" fmla="*/ 2202426 h 5474109"/>
              <a:gd name="connsiteX5" fmla="*/ 8146026 w 8679426"/>
              <a:gd name="connsiteY5" fmla="*/ 2969342 h 5474109"/>
              <a:gd name="connsiteX6" fmla="*/ 7762568 w 8679426"/>
              <a:gd name="connsiteY6" fmla="*/ 314632 h 5474109"/>
              <a:gd name="connsiteX7" fmla="*/ 2644878 w 8679426"/>
              <a:gd name="connsiteY7" fmla="*/ 1081548 h 5474109"/>
              <a:gd name="connsiteX8" fmla="*/ 934065 w 8679426"/>
              <a:gd name="connsiteY8" fmla="*/ 506361 h 5474109"/>
              <a:gd name="connsiteX9" fmla="*/ 49161 w 8679426"/>
              <a:gd name="connsiteY9" fmla="*/ 2630129 h 5474109"/>
              <a:gd name="connsiteX10" fmla="*/ 639097 w 8679426"/>
              <a:gd name="connsiteY10" fmla="*/ 4016477 h 5474109"/>
              <a:gd name="connsiteX11" fmla="*/ 594852 w 8679426"/>
              <a:gd name="connsiteY11" fmla="*/ 3957484 h 5474109"/>
              <a:gd name="connsiteX12" fmla="*/ 653845 w 8679426"/>
              <a:gd name="connsiteY12" fmla="*/ 4060722 h 5474109"/>
              <a:gd name="connsiteX13" fmla="*/ 358878 w 8679426"/>
              <a:gd name="connsiteY13" fmla="*/ 3544529 h 5474109"/>
              <a:gd name="connsiteX14" fmla="*/ 447368 w 8679426"/>
              <a:gd name="connsiteY14" fmla="*/ 4414684 h 5474109"/>
              <a:gd name="connsiteX15" fmla="*/ 565355 w 8679426"/>
              <a:gd name="connsiteY15" fmla="*/ 4606413 h 5474109"/>
              <a:gd name="connsiteX16" fmla="*/ 565355 w 8679426"/>
              <a:gd name="connsiteY16" fmla="*/ 4606413 h 5474109"/>
              <a:gd name="connsiteX17" fmla="*/ 609600 w 8679426"/>
              <a:gd name="connsiteY17" fmla="*/ 4562167 h 5474109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447368 w 8679426"/>
              <a:gd name="connsiteY14" fmla="*/ 4414684 h 5014452"/>
              <a:gd name="connsiteX15" fmla="*/ 565355 w 8679426"/>
              <a:gd name="connsiteY15" fmla="*/ 4606413 h 5014452"/>
              <a:gd name="connsiteX16" fmla="*/ 565355 w 8679426"/>
              <a:gd name="connsiteY16" fmla="*/ 4606413 h 5014452"/>
              <a:gd name="connsiteX17" fmla="*/ 299081 w 8679426"/>
              <a:gd name="connsiteY17" fmla="*/ 3546054 h 5014452"/>
              <a:gd name="connsiteX18" fmla="*/ 609600 w 8679426"/>
              <a:gd name="connsiteY18" fmla="*/ 4562167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447368 w 8679426"/>
              <a:gd name="connsiteY14" fmla="*/ 4414684 h 5014452"/>
              <a:gd name="connsiteX15" fmla="*/ 565355 w 8679426"/>
              <a:gd name="connsiteY15" fmla="*/ 4606413 h 5014452"/>
              <a:gd name="connsiteX16" fmla="*/ 565355 w 8679426"/>
              <a:gd name="connsiteY16" fmla="*/ 4606413 h 5014452"/>
              <a:gd name="connsiteX17" fmla="*/ 299081 w 8679426"/>
              <a:gd name="connsiteY17" fmla="*/ 3546054 h 5014452"/>
              <a:gd name="connsiteX18" fmla="*/ 323816 w 8679426"/>
              <a:gd name="connsiteY18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447368 w 8679426"/>
              <a:gd name="connsiteY14" fmla="*/ 4414684 h 5014452"/>
              <a:gd name="connsiteX15" fmla="*/ 565355 w 8679426"/>
              <a:gd name="connsiteY15" fmla="*/ 4606413 h 5014452"/>
              <a:gd name="connsiteX16" fmla="*/ 351009 w 8679426"/>
              <a:gd name="connsiteY16" fmla="*/ 3534819 h 5014452"/>
              <a:gd name="connsiteX17" fmla="*/ 299081 w 8679426"/>
              <a:gd name="connsiteY17" fmla="*/ 3546054 h 5014452"/>
              <a:gd name="connsiteX18" fmla="*/ 323816 w 8679426"/>
              <a:gd name="connsiteY18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447368 w 8679426"/>
              <a:gd name="connsiteY14" fmla="*/ 4414684 h 5014452"/>
              <a:gd name="connsiteX15" fmla="*/ 649360 w 8679426"/>
              <a:gd name="connsiteY15" fmla="*/ 3946110 h 5014452"/>
              <a:gd name="connsiteX16" fmla="*/ 565355 w 8679426"/>
              <a:gd name="connsiteY16" fmla="*/ 4606413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447368 w 8679426"/>
              <a:gd name="connsiteY14" fmla="*/ 4414684 h 5014452"/>
              <a:gd name="connsiteX15" fmla="*/ 649360 w 8679426"/>
              <a:gd name="connsiteY15" fmla="*/ 3946110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653845 w 8679426"/>
              <a:gd name="connsiteY12" fmla="*/ 4060722 h 5014452"/>
              <a:gd name="connsiteX13" fmla="*/ 358878 w 8679426"/>
              <a:gd name="connsiteY13" fmla="*/ 3544529 h 5014452"/>
              <a:gd name="connsiteX14" fmla="*/ 661650 w 8679426"/>
              <a:gd name="connsiteY14" fmla="*/ 3914594 h 5014452"/>
              <a:gd name="connsiteX15" fmla="*/ 649360 w 8679426"/>
              <a:gd name="connsiteY15" fmla="*/ 3946110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661650 w 8679426"/>
              <a:gd name="connsiteY14" fmla="*/ 3914594 h 5014452"/>
              <a:gd name="connsiteX15" fmla="*/ 649360 w 8679426"/>
              <a:gd name="connsiteY15" fmla="*/ 3946110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661650 w 8679426"/>
              <a:gd name="connsiteY14" fmla="*/ 3914594 h 5014452"/>
              <a:gd name="connsiteX15" fmla="*/ 292138 w 8679426"/>
              <a:gd name="connsiteY15" fmla="*/ 3517458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594852 w 8679426"/>
              <a:gd name="connsiteY11" fmla="*/ 3957484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375866 w 8679426"/>
              <a:gd name="connsiteY14" fmla="*/ 3485942 h 5014452"/>
              <a:gd name="connsiteX15" fmla="*/ 292138 w 8679426"/>
              <a:gd name="connsiteY15" fmla="*/ 3517458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309068 w 8679426"/>
              <a:gd name="connsiteY11" fmla="*/ 3528832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375866 w 8679426"/>
              <a:gd name="connsiteY14" fmla="*/ 3485942 h 5014452"/>
              <a:gd name="connsiteX15" fmla="*/ 292138 w 8679426"/>
              <a:gd name="connsiteY15" fmla="*/ 3517458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309068 w 8679426"/>
              <a:gd name="connsiteY11" fmla="*/ 3528832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375866 w 8679426"/>
              <a:gd name="connsiteY14" fmla="*/ 3485942 h 5014452"/>
              <a:gd name="connsiteX15" fmla="*/ 292138 w 8679426"/>
              <a:gd name="connsiteY15" fmla="*/ 3517458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  <a:gd name="connsiteX0" fmla="*/ 550607 w 8679426"/>
              <a:gd name="connsiteY0" fmla="*/ 3927987 h 5014452"/>
              <a:gd name="connsiteX1" fmla="*/ 2998839 w 8679426"/>
              <a:gd name="connsiteY1" fmla="*/ 4960374 h 5014452"/>
              <a:gd name="connsiteX2" fmla="*/ 5181600 w 8679426"/>
              <a:gd name="connsiteY2" fmla="*/ 3603522 h 5014452"/>
              <a:gd name="connsiteX3" fmla="*/ 7290620 w 8679426"/>
              <a:gd name="connsiteY3" fmla="*/ 4444180 h 5014452"/>
              <a:gd name="connsiteX4" fmla="*/ 7556091 w 8679426"/>
              <a:gd name="connsiteY4" fmla="*/ 2202426 h 5014452"/>
              <a:gd name="connsiteX5" fmla="*/ 8146026 w 8679426"/>
              <a:gd name="connsiteY5" fmla="*/ 2969342 h 5014452"/>
              <a:gd name="connsiteX6" fmla="*/ 7762568 w 8679426"/>
              <a:gd name="connsiteY6" fmla="*/ 314632 h 5014452"/>
              <a:gd name="connsiteX7" fmla="*/ 2644878 w 8679426"/>
              <a:gd name="connsiteY7" fmla="*/ 1081548 h 5014452"/>
              <a:gd name="connsiteX8" fmla="*/ 934065 w 8679426"/>
              <a:gd name="connsiteY8" fmla="*/ 506361 h 5014452"/>
              <a:gd name="connsiteX9" fmla="*/ 49161 w 8679426"/>
              <a:gd name="connsiteY9" fmla="*/ 2630129 h 5014452"/>
              <a:gd name="connsiteX10" fmla="*/ 639097 w 8679426"/>
              <a:gd name="connsiteY10" fmla="*/ 4016477 h 5014452"/>
              <a:gd name="connsiteX11" fmla="*/ 309068 w 8679426"/>
              <a:gd name="connsiteY11" fmla="*/ 3528832 h 5014452"/>
              <a:gd name="connsiteX12" fmla="*/ 296623 w 8679426"/>
              <a:gd name="connsiteY12" fmla="*/ 3489194 h 5014452"/>
              <a:gd name="connsiteX13" fmla="*/ 358878 w 8679426"/>
              <a:gd name="connsiteY13" fmla="*/ 3544529 h 5014452"/>
              <a:gd name="connsiteX14" fmla="*/ 375866 w 8679426"/>
              <a:gd name="connsiteY14" fmla="*/ 3485942 h 5014452"/>
              <a:gd name="connsiteX15" fmla="*/ 292138 w 8679426"/>
              <a:gd name="connsiteY15" fmla="*/ 3517458 h 5014452"/>
              <a:gd name="connsiteX16" fmla="*/ 351009 w 8679426"/>
              <a:gd name="connsiteY16" fmla="*/ 3534819 h 5014452"/>
              <a:gd name="connsiteX17" fmla="*/ 351009 w 8679426"/>
              <a:gd name="connsiteY17" fmla="*/ 3534819 h 5014452"/>
              <a:gd name="connsiteX18" fmla="*/ 299081 w 8679426"/>
              <a:gd name="connsiteY18" fmla="*/ 3546054 h 5014452"/>
              <a:gd name="connsiteX19" fmla="*/ 323816 w 8679426"/>
              <a:gd name="connsiteY19" fmla="*/ 3490573 h 50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9426" h="5014452">
                <a:moveTo>
                  <a:pt x="550607" y="3927987"/>
                </a:moveTo>
                <a:cubicBezTo>
                  <a:pt x="1388807" y="4471219"/>
                  <a:pt x="2227007" y="5014452"/>
                  <a:pt x="2998839" y="4960374"/>
                </a:cubicBezTo>
                <a:cubicBezTo>
                  <a:pt x="3770671" y="4906296"/>
                  <a:pt x="4466303" y="3689554"/>
                  <a:pt x="5181600" y="3603522"/>
                </a:cubicBezTo>
                <a:cubicBezTo>
                  <a:pt x="5896897" y="3517490"/>
                  <a:pt x="6894872" y="4677696"/>
                  <a:pt x="7290620" y="4444180"/>
                </a:cubicBezTo>
                <a:cubicBezTo>
                  <a:pt x="7686368" y="4210664"/>
                  <a:pt x="7413523" y="2448232"/>
                  <a:pt x="7556091" y="2202426"/>
                </a:cubicBezTo>
                <a:cubicBezTo>
                  <a:pt x="7698659" y="1956620"/>
                  <a:pt x="8111613" y="3283974"/>
                  <a:pt x="8146026" y="2969342"/>
                </a:cubicBezTo>
                <a:cubicBezTo>
                  <a:pt x="8180439" y="2654710"/>
                  <a:pt x="8679426" y="629264"/>
                  <a:pt x="7762568" y="314632"/>
                </a:cubicBezTo>
                <a:cubicBezTo>
                  <a:pt x="6845710" y="0"/>
                  <a:pt x="3782962" y="1049593"/>
                  <a:pt x="2644878" y="1081548"/>
                </a:cubicBezTo>
                <a:cubicBezTo>
                  <a:pt x="1506794" y="1113503"/>
                  <a:pt x="1366685" y="248264"/>
                  <a:pt x="934065" y="506361"/>
                </a:cubicBezTo>
                <a:cubicBezTo>
                  <a:pt x="501446" y="764458"/>
                  <a:pt x="98322" y="2045110"/>
                  <a:pt x="49161" y="2630129"/>
                </a:cubicBezTo>
                <a:cubicBezTo>
                  <a:pt x="0" y="3215148"/>
                  <a:pt x="595779" y="3866693"/>
                  <a:pt x="639097" y="4016477"/>
                </a:cubicBezTo>
                <a:cubicBezTo>
                  <a:pt x="682415" y="4166261"/>
                  <a:pt x="366147" y="3616712"/>
                  <a:pt x="309068" y="3528832"/>
                </a:cubicBezTo>
                <a:cubicBezTo>
                  <a:pt x="251989" y="3440952"/>
                  <a:pt x="296623" y="3489194"/>
                  <a:pt x="296623" y="3489194"/>
                </a:cubicBezTo>
                <a:cubicBezTo>
                  <a:pt x="257294" y="3420368"/>
                  <a:pt x="345671" y="3545071"/>
                  <a:pt x="358878" y="3544529"/>
                </a:cubicBezTo>
                <a:cubicBezTo>
                  <a:pt x="372085" y="3543987"/>
                  <a:pt x="386989" y="3490454"/>
                  <a:pt x="375866" y="3485942"/>
                </a:cubicBezTo>
                <a:cubicBezTo>
                  <a:pt x="364743" y="3481430"/>
                  <a:pt x="296281" y="3509312"/>
                  <a:pt x="292138" y="3517458"/>
                </a:cubicBezTo>
                <a:cubicBezTo>
                  <a:pt x="287995" y="3525604"/>
                  <a:pt x="400734" y="3603368"/>
                  <a:pt x="351009" y="3534819"/>
                </a:cubicBezTo>
                <a:lnTo>
                  <a:pt x="351009" y="3534819"/>
                </a:lnTo>
                <a:cubicBezTo>
                  <a:pt x="366167" y="3584317"/>
                  <a:pt x="303613" y="3553428"/>
                  <a:pt x="299081" y="3546054"/>
                </a:cubicBezTo>
                <a:cubicBezTo>
                  <a:pt x="294549" y="3538680"/>
                  <a:pt x="331600" y="3547445"/>
                  <a:pt x="323816" y="349057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16013" y="333375"/>
            <a:ext cx="6192837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1" name="WordArt 8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5761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7885113" y="47625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4583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684213" y="1484313"/>
            <a:ext cx="74374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Сколько в алфавите гласных букв? Назовите их.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71550" y="571480"/>
            <a:ext cx="6672284" cy="4429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8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 букв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 О У Э Ы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Ё Ю Е И</a:t>
            </a:r>
          </a:p>
          <a:p>
            <a:pPr algn="ctr">
              <a:defRPr/>
            </a:pP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333375"/>
            <a:ext cx="6192837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57610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885113" y="47625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663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55650" y="1628775"/>
            <a:ext cx="74882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Произношение какого слова не совпадает с его написанием:</a:t>
            </a:r>
            <a:r>
              <a:rPr lang="ru-RU" b="1"/>
              <a:t> мак, стол, грустно, пять, весь.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063" y="1928813"/>
            <a:ext cx="7929562" cy="1023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Говорим ГРУСНО, а пишем ГРУСТНО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58063" y="2786063"/>
            <a:ext cx="500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6013" y="333375"/>
            <a:ext cx="6192837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5761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885113" y="47625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867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14375" y="1773238"/>
            <a:ext cx="7215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Назовите слово с приставкой:</a:t>
            </a:r>
            <a:r>
              <a:rPr lang="ru-RU" b="1"/>
              <a:t> домашний, доброта, добежать. </a:t>
            </a:r>
            <a:endParaRPr lang="ru-RU"/>
          </a:p>
        </p:txBody>
      </p:sp>
      <p:sp>
        <p:nvSpPr>
          <p:cNvPr id="28681" name="AutoShape 10" descr="http://www.gdefon.ru/s/367377_uchitel_uchenik_znanie_1500x1391_(www.GdeFon.ru).jpg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AutoShape 12" descr="http://www.gdefon.ru/s/367377_uchitel_uchenik_znanie_1500x1391_(www.GdeFon.ru).jpg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AutoShape 14" descr="http://www.gdefon.ru/s/367377_uchitel_uchenik_znanie_1500x1391_(www.GdeFon.ru).jpg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WordArt 7"/>
          <p:cNvSpPr>
            <a:spLocks noChangeArrowheads="1" noChangeShapeType="1" noTextEdit="1"/>
          </p:cNvSpPr>
          <p:nvPr/>
        </p:nvSpPr>
        <p:spPr bwMode="auto">
          <a:xfrm>
            <a:off x="1714500" y="1857375"/>
            <a:ext cx="566578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ДОБЕЖАТЬ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820988" y="1963738"/>
            <a:ext cx="64293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4500" y="1643063"/>
            <a:ext cx="142875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3214688" y="1500188"/>
            <a:ext cx="2214562" cy="357187"/>
          </a:xfrm>
          <a:custGeom>
            <a:avLst/>
            <a:gdLst>
              <a:gd name="connsiteX0" fmla="*/ 0 w 2214578"/>
              <a:gd name="connsiteY0" fmla="*/ 178594 h 357190"/>
              <a:gd name="connsiteX1" fmla="*/ 1004622 w 2214578"/>
              <a:gd name="connsiteY1" fmla="*/ 770 h 357190"/>
              <a:gd name="connsiteX2" fmla="*/ 1209957 w 2214578"/>
              <a:gd name="connsiteY2" fmla="*/ 770 h 357190"/>
              <a:gd name="connsiteX3" fmla="*/ 2214578 w 2214578"/>
              <a:gd name="connsiteY3" fmla="*/ 178598 h 357190"/>
              <a:gd name="connsiteX4" fmla="*/ 2125281 w 2214578"/>
              <a:gd name="connsiteY4" fmla="*/ 178595 h 357190"/>
              <a:gd name="connsiteX5" fmla="*/ 1158779 w 2214578"/>
              <a:gd name="connsiteY5" fmla="*/ 89411 h 357190"/>
              <a:gd name="connsiteX6" fmla="*/ 1055799 w 2214578"/>
              <a:gd name="connsiteY6" fmla="*/ 89411 h 357190"/>
              <a:gd name="connsiteX7" fmla="*/ 89297 w 2214578"/>
              <a:gd name="connsiteY7" fmla="*/ 178596 h 357190"/>
              <a:gd name="connsiteX8" fmla="*/ 0 w 2214578"/>
              <a:gd name="connsiteY8" fmla="*/ 178594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4578" h="357190">
                <a:moveTo>
                  <a:pt x="0" y="178594"/>
                </a:moveTo>
                <a:cubicBezTo>
                  <a:pt x="4" y="86375"/>
                  <a:pt x="435325" y="9320"/>
                  <a:pt x="1004622" y="770"/>
                </a:cubicBezTo>
                <a:cubicBezTo>
                  <a:pt x="1072919" y="-256"/>
                  <a:pt x="1141660" y="-256"/>
                  <a:pt x="1209957" y="770"/>
                </a:cubicBezTo>
                <a:cubicBezTo>
                  <a:pt x="1779262" y="9321"/>
                  <a:pt x="2214586" y="86378"/>
                  <a:pt x="2214578" y="178598"/>
                </a:cubicBezTo>
                <a:lnTo>
                  <a:pt x="2125281" y="178595"/>
                </a:lnTo>
                <a:cubicBezTo>
                  <a:pt x="2125281" y="131033"/>
                  <a:pt x="1700294" y="91817"/>
                  <a:pt x="1158779" y="89411"/>
                </a:cubicBezTo>
                <a:lnTo>
                  <a:pt x="1055799" y="89411"/>
                </a:lnTo>
                <a:cubicBezTo>
                  <a:pt x="514279" y="91817"/>
                  <a:pt x="89290" y="131033"/>
                  <a:pt x="89297" y="178596"/>
                </a:cubicBezTo>
                <a:lnTo>
                  <a:pt x="0" y="178594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29250" y="1571625"/>
            <a:ext cx="21431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786562" y="2357438"/>
            <a:ext cx="1571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5429250" y="3143250"/>
            <a:ext cx="21431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44231" y="2356644"/>
            <a:ext cx="15716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00188" y="285750"/>
            <a:ext cx="5453062" cy="7381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01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44640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428625" y="1428750"/>
            <a:ext cx="83518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 каком явлении природы написал в своем стихотворении мурманский поэт Александр Баженов?</a:t>
            </a:r>
            <a:r>
              <a:rPr lang="ru-RU" sz="2800"/>
              <a:t> </a:t>
            </a:r>
          </a:p>
          <a:p>
            <a:r>
              <a:rPr lang="ru-RU" sz="2800" i="1"/>
              <a:t>Глядите: ветер солнечный - зеленое сияние. </a:t>
            </a:r>
            <a:endParaRPr lang="ru-RU" sz="2800"/>
          </a:p>
          <a:p>
            <a:r>
              <a:rPr lang="ru-RU" sz="2800" i="1"/>
              <a:t>Подвижная бессонница, холодное ласкание, </a:t>
            </a:r>
            <a:endParaRPr lang="ru-RU" sz="2800"/>
          </a:p>
          <a:p>
            <a:r>
              <a:rPr lang="ru-RU" sz="2800" i="1"/>
              <a:t>То светится, как занавес, </a:t>
            </a:r>
            <a:endParaRPr lang="ru-RU" sz="2800"/>
          </a:p>
          <a:p>
            <a:r>
              <a:rPr lang="ru-RU" sz="2800" i="1"/>
              <a:t>То быстрым вихрем взвинтится, </a:t>
            </a:r>
            <a:endParaRPr lang="ru-RU" sz="2800"/>
          </a:p>
          <a:p>
            <a:r>
              <a:rPr lang="ru-RU" sz="2800" i="1"/>
              <a:t>Погаснет, вспыхнет заново, </a:t>
            </a:r>
            <a:endParaRPr lang="ru-RU" sz="2800"/>
          </a:p>
          <a:p>
            <a:r>
              <a:rPr lang="ru-RU" sz="2800" i="1"/>
              <a:t>Играет, не насытится. </a:t>
            </a:r>
          </a:p>
          <a:p>
            <a:endParaRPr lang="ru-RU" sz="2800"/>
          </a:p>
          <a:p>
            <a:r>
              <a:rPr lang="ru-RU" sz="2400" b="1"/>
              <a:t>Что удивительного ты можешь рассказать </a:t>
            </a:r>
          </a:p>
          <a:p>
            <a:r>
              <a:rPr lang="ru-RU" sz="2400" b="1"/>
              <a:t>об этом явлении природы?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6" descr="Картинка 17 из 876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828675"/>
            <a:ext cx="30797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85750" y="1928813"/>
            <a:ext cx="58324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99"/>
                </a:solidFill>
              </a:rPr>
              <a:t>По старинным финским легендам,  это лисы охотятся на сопках и  чешут бока о скалы так, что искры летят на небо, превращаясь в северное сияние.</a:t>
            </a:r>
          </a:p>
          <a:p>
            <a:endParaRPr lang="ru-RU" sz="2400" b="1">
              <a:solidFill>
                <a:srgbClr val="990099"/>
              </a:solidFill>
            </a:endParaRPr>
          </a:p>
          <a:p>
            <a:r>
              <a:rPr lang="ru-RU" sz="2400" b="1">
                <a:solidFill>
                  <a:srgbClr val="990099"/>
                </a:solidFill>
              </a:rPr>
              <a:t>По мнению ученых разноцветные сполохи загораются в небесах полярных областей планеты, когда заряженные частицы, идущие с Солнца, взаимодействуют с земным магнитным полем. </a:t>
            </a:r>
          </a:p>
        </p:txBody>
      </p:sp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5175250" cy="1166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северное сияние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47813" y="476250"/>
            <a:ext cx="5545137" cy="10080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4640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6151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3813" y="5786438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900113" y="2060575"/>
            <a:ext cx="7559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Постепенно тает снег. Теплые стоки городских вод растапливают лед. Только у берега остается небольшая ледяная кромка – «примерзший к берегу и ко дну на мелководье лед». </a:t>
            </a:r>
            <a:endParaRPr lang="en-US" b="1"/>
          </a:p>
          <a:p>
            <a:r>
              <a:rPr lang="ru-RU" b="1"/>
              <a:t>Как называется эта кромка льда? 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5734050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11188" y="1368425"/>
            <a:ext cx="7993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Припай – лед, примерзший к берегу </a:t>
            </a:r>
          </a:p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ко дну на мелководье</a:t>
            </a:r>
            <a:r>
              <a:rPr lang="ru-RU" dirty="0"/>
              <a:t>. 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8524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припай</a:t>
            </a:r>
          </a:p>
        </p:txBody>
      </p:sp>
      <p:pic>
        <p:nvPicPr>
          <p:cNvPr id="7173" name="Picture 9" descr="Картинка 6 из 103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457450"/>
            <a:ext cx="5508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47813" y="476250"/>
            <a:ext cx="5524500" cy="8096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8197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9"/>
          <p:cNvSpPr>
            <a:spLocks noChangeArrowheads="1" noChangeShapeType="1" noTextEdit="1"/>
          </p:cNvSpPr>
          <p:nvPr/>
        </p:nvSpPr>
        <p:spPr bwMode="auto">
          <a:xfrm>
            <a:off x="2143125" y="500063"/>
            <a:ext cx="44291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428625" y="2151063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Есть животные, которые не хуже человека предсказывают погоду:</a:t>
            </a:r>
          </a:p>
          <a:p>
            <a:r>
              <a:rPr lang="ru-RU"/>
              <a:t> </a:t>
            </a:r>
          </a:p>
        </p:txBody>
      </p:sp>
      <p:sp>
        <p:nvSpPr>
          <p:cNvPr id="8200" name="Прямоугольник 11"/>
          <p:cNvSpPr>
            <a:spLocks noChangeArrowheads="1"/>
          </p:cNvSpPr>
          <p:nvPr/>
        </p:nvSpPr>
        <p:spPr bwMode="auto">
          <a:xfrm>
            <a:off x="500063" y="3429000"/>
            <a:ext cx="7929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Если лягушка сидит в воде, то ___. Почему?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750" y="5857875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428625" y="500063"/>
            <a:ext cx="4572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3300"/>
                </a:solidFill>
              </a:rPr>
              <a:t>Будет жарко</a:t>
            </a:r>
            <a:r>
              <a:rPr lang="ru-RU" sz="2400" b="1">
                <a:solidFill>
                  <a:srgbClr val="003300"/>
                </a:solidFill>
              </a:rPr>
              <a:t>. Такое поведение лягушек связано с их строением кожи, которая может пропускать извне воду и растворенный в ней кислород. Если погода хорошая и воздух сухой, кожа у лягушек обезвоживается, высыхает</a:t>
            </a:r>
          </a:p>
          <a:p>
            <a:r>
              <a:rPr lang="ru-RU" sz="2400" b="1">
                <a:solidFill>
                  <a:srgbClr val="003300"/>
                </a:solidFill>
              </a:rPr>
              <a:t>и это им вредит. Поэтому лягушки в сухую погоду отсиживаются в воде. А когда воздух влажный, обезвоживание лягушкам не грозит, и они вылезают из воды. 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20713"/>
            <a:ext cx="34385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47813" y="476250"/>
            <a:ext cx="5524500" cy="8096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CC2D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4000">
              <a:solidFill>
                <a:srgbClr val="CC2D12"/>
              </a:solidFill>
              <a:latin typeface="Arial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667625" y="549275"/>
            <a:ext cx="792163" cy="792163"/>
          </a:xfrm>
          <a:prstGeom prst="rect">
            <a:avLst/>
          </a:prstGeom>
          <a:solidFill>
            <a:srgbClr val="CC2D1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2D1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24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CC2D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WordArt 9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4481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C5C4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Окружающий мир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323850" y="1641475"/>
            <a:ext cx="84248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У писателя Л.Толстого есть такие строки:</a:t>
            </a:r>
            <a:r>
              <a:rPr lang="ru-RU" sz="2800" i="1"/>
              <a:t> </a:t>
            </a:r>
          </a:p>
          <a:p>
            <a:r>
              <a:rPr lang="ru-RU" sz="2800" i="1"/>
              <a:t>«Когда в солнечное утро, летом, пойдешь в лес, то на полях, в траве видны алмазы. </a:t>
            </a:r>
          </a:p>
          <a:p>
            <a:r>
              <a:rPr lang="ru-RU" sz="2800" i="1"/>
              <a:t>Все алмазы блестят и переливаются на солнце разными цветами - и желтым, и красным, и синим. Когда подойдешь поближе  и разглядишь, что это такое, то увидишь…». </a:t>
            </a:r>
          </a:p>
          <a:p>
            <a:endParaRPr lang="ru-RU" sz="2800"/>
          </a:p>
          <a:p>
            <a:r>
              <a:rPr lang="ru-RU" sz="2800" b="1"/>
              <a:t>Закончи предложение. </a:t>
            </a:r>
          </a:p>
          <a:p>
            <a:r>
              <a:rPr lang="ru-RU" sz="2800" b="1"/>
              <a:t>Объясни что это за «алмазы» </a:t>
            </a:r>
          </a:p>
          <a:p>
            <a:r>
              <a:rPr lang="ru-RU" sz="2800" b="1"/>
              <a:t>и как они образуются.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747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- повторение «ИНТЕЛЛЕКТУАЛЬНЫЙ  ДАРТС»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повторение «ИНТЕЛЛЕКТУАЛЬНЫЙ  ДАРТС»</dc:title>
  <dc:creator>Семейный</dc:creator>
  <cp:lastModifiedBy>Семейный</cp:lastModifiedBy>
  <cp:revision>2</cp:revision>
  <dcterms:created xsi:type="dcterms:W3CDTF">2014-12-07T05:52:44Z</dcterms:created>
  <dcterms:modified xsi:type="dcterms:W3CDTF">2014-12-07T05:08:01Z</dcterms:modified>
</cp:coreProperties>
</file>