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306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300" r:id="rId34"/>
    <p:sldId id="301" r:id="rId35"/>
    <p:sldId id="302" r:id="rId36"/>
    <p:sldId id="303" r:id="rId37"/>
    <p:sldId id="304" r:id="rId38"/>
    <p:sldId id="305" r:id="rId39"/>
    <p:sldId id="307" r:id="rId40"/>
    <p:sldId id="308" r:id="rId41"/>
    <p:sldId id="309" r:id="rId42"/>
    <p:sldId id="31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7516-F303-4155-8244-2CA235755B6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B490F-D2C1-4D82-AAF3-67D32FC58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490F-D2C1-4D82-AAF3-67D32FC58E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4.xml"/><Relationship Id="rId18" Type="http://schemas.openxmlformats.org/officeDocument/2006/relationships/slide" Target="slide33.xml"/><Relationship Id="rId3" Type="http://schemas.openxmlformats.org/officeDocument/2006/relationships/slide" Target="slide4.xml"/><Relationship Id="rId21" Type="http://schemas.openxmlformats.org/officeDocument/2006/relationships/slide" Target="slide39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17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10" Type="http://schemas.openxmlformats.org/officeDocument/2006/relationships/slide" Target="slide19.xml"/><Relationship Id="rId19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26.xml"/><Relationship Id="rId22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99778"/>
          <a:ext cx="8715436" cy="6516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539"/>
                <a:gridCol w="7346897"/>
              </a:tblGrid>
              <a:tr h="10602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ФИО автора работы, должность, место работы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Овчинникова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Валерьевна,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учитель начальных классов ГБОУ МКЛ №1310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34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«Своя игра»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Внеклассное мероприятие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6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Участники (возраст, класс)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75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Цели и задачи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урока: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Теоретическое повторение материала изученного ранее и практическое его применение;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познавательного интереса, творческой активности учащихся;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логических способностей.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урока: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Воспитательная: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воспитание умения работать в команде, уважения к сопернику, воспитание чувства ответственности.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теоретическое повторение ранее изученного материала в увлекательной форме.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Развивающая: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расширение кругозора, творческих способностей учащихся, умения грамотно излагать свои мысли и навыков неформального общения 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008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Аннотация (краткое описание работы)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Данная разработка поможет педагогам организовать внеклассное мероприятие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внутри класса, так и между классами. Направленно на обобщение знаний детей, повышение учебной мотивации учащихся, а так же на сплочение.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4514" name="Picture 2" descr="http://img0.liveinternet.ru/images/attach/c/2/69/533/69533492_3fceaf6b65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643470" cy="3714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8992" y="6000768"/>
            <a:ext cx="27817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i="1" dirty="0" smtClean="0"/>
              <a:t>Кот в мешке</a:t>
            </a:r>
            <a:endParaRPr lang="ru-RU" sz="3600" i="1" dirty="0"/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57158" y="5715016"/>
            <a:ext cx="714380" cy="7143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357430"/>
          <a:ext cx="8715436" cy="221457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715436"/>
              </a:tblGrid>
              <a:tr h="2214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/>
                        <a:t>Какое число получится, если перемножить количество горбов у двугорбого верблюда, крыльев у воробья, глаз у зайца, лап у медведя, копыт у лошади и рогов у </a:t>
                      </a:r>
                      <a:r>
                        <a:rPr lang="ru-RU" sz="3200" dirty="0" err="1"/>
                        <a:t>осла</a:t>
                      </a:r>
                      <a:r>
                        <a:rPr lang="ru-RU" sz="3200" dirty="0"/>
                        <a:t>?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3116"/>
            <a:ext cx="692945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/>
                <a:ea typeface="Times New Roman"/>
              </a:rPr>
              <a:t>Ответ: 0, т.к. у </a:t>
            </a:r>
            <a:r>
              <a:rPr lang="ru-RU" sz="4000" dirty="0" err="1" smtClean="0">
                <a:latin typeface="Times New Roman"/>
                <a:ea typeface="Times New Roman"/>
              </a:rPr>
              <a:t>осла</a:t>
            </a:r>
            <a:r>
              <a:rPr lang="ru-RU" sz="4000" dirty="0" smtClean="0">
                <a:latin typeface="Times New Roman"/>
                <a:ea typeface="Times New Roman"/>
              </a:rPr>
              <a:t> нет рогов.</a:t>
            </a:r>
            <a:br>
              <a:rPr lang="ru-RU" sz="4000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>2 • 2 • 2 • 4 • 4 • 0 = 0</a:t>
            </a:r>
            <a:endParaRPr lang="ru-RU" sz="3600" dirty="0">
              <a:latin typeface="Times New Roman"/>
              <a:ea typeface="Times New Roman"/>
            </a:endParaRPr>
          </a:p>
        </p:txBody>
      </p:sp>
      <p:pic>
        <p:nvPicPr>
          <p:cNvPr id="57346" name="Picture 2" descr="http://img0.liveinternet.ru/images/attach/c/2/74/546/74546308_11530940_e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32" y="3055554"/>
            <a:ext cx="3709968" cy="380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571744"/>
          <a:ext cx="8715436" cy="13411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715436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/>
                        <a:t>Какие часы показывают верное время только два раза в сутки?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Часы, которые остановились.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5298" name="Picture 2" descr="http://shkafminsk.by/images/phocagallery/5_Tekstyri/thumbs/phoca_thumb_l_Tekstyri_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14686"/>
            <a:ext cx="3071834" cy="3041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1538" y="2571744"/>
            <a:ext cx="7272337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000099"/>
                </a:solidFill>
                <a:latin typeface="Times New Roman" pitchFamily="18" charset="0"/>
              </a:rPr>
              <a:t>Именно это является наименьшей единицей устной 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</a:rPr>
              <a:t>речи</a:t>
            </a:r>
            <a:endParaRPr lang="ru-RU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85852" y="2571744"/>
            <a:ext cx="727233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</a:rPr>
              <a:t>Звук</a:t>
            </a:r>
            <a:endParaRPr lang="ru-RU" sz="1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86182" y="3357562"/>
            <a:ext cx="2928958" cy="2714644"/>
            <a:chOff x="2786050" y="3643314"/>
            <a:chExt cx="2143140" cy="2030400"/>
          </a:xfrm>
        </p:grpSpPr>
        <p:pic>
          <p:nvPicPr>
            <p:cNvPr id="4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3643314"/>
              <a:ext cx="1532091" cy="20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4357694"/>
              <a:ext cx="984272" cy="29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 flipH="1">
              <a:off x="4214810" y="4500570"/>
              <a:ext cx="714380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571744"/>
            <a:ext cx="7429552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Корень мой находится в ЦЕНЕ.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В ОЧЕРКЕ найди приставку мне.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Суффикс мой в ТЕТРАДКЕ все встречаем,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Вся же – в дневнике я и в журнале.</a:t>
            </a:r>
            <a:endParaRPr lang="ru-RU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000372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О-цен-к-а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391146">
            <a:off x="6928354" y="3064404"/>
            <a:ext cx="571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012581">
            <a:off x="4928090" y="4564601"/>
            <a:ext cx="571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39154">
            <a:off x="1955248" y="2825908"/>
            <a:ext cx="571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18897">
            <a:off x="2915213" y="4597235"/>
            <a:ext cx="571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357298"/>
            <a:ext cx="742955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«Счастливый случай»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Команда получает 500 баллов.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http://www.creativereview.co.uk/images/uploads/2012/01/600pxsmiley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97" y="2214554"/>
            <a:ext cx="3059103" cy="2085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28662" y="4572008"/>
            <a:ext cx="7488237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</a:rPr>
              <a:t>Что изображено на схемах?</a:t>
            </a:r>
          </a:p>
        </p:txBody>
      </p:sp>
      <p:pic>
        <p:nvPicPr>
          <p:cNvPr id="4" name="Picture 8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11" y="2406664"/>
            <a:ext cx="4552950" cy="944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9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4552950" cy="1011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714620"/>
            <a:ext cx="86200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</a:rPr>
              <a:t>Предложения с однородными членами</a:t>
            </a:r>
            <a:endParaRPr lang="ru-RU" sz="40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85992"/>
            <a:ext cx="82868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</a:rPr>
              <a:t>За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</a:rPr>
              <a:t>окном кружился снег.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</a:rPr>
              <a:t>Это предложение или словосочетание? Докажите. </a:t>
            </a:r>
            <a:endParaRPr lang="ru-RU" sz="36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  <p:pic>
        <p:nvPicPr>
          <p:cNvPr id="44034" name="Picture 2" descr="http://img0.liveinternet.ru/images/attach/c/4/80/716/80716116_large_0_435f0_26fa5ab4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48511">
            <a:off x="5500694" y="3271858"/>
            <a:ext cx="3124407" cy="358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834" y="214290"/>
            <a:ext cx="59168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О, великий язык!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2643182"/>
            <a:ext cx="635798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Предложение, так как есть и подлежащее, и сказуемое.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428868"/>
            <a:ext cx="664371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времени нужно планете Земля чтобы совершить оборот вокруг солнца?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vsenovosti.in.ua/sites/default/files/reports/zemle_snimki/d2a988ea9be799a34ab109d0fd365f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842707" cy="2605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714620"/>
            <a:ext cx="494718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365 (366) дней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3000372"/>
            <a:ext cx="665438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Перечислите океаны планеты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2285992"/>
            <a:ext cx="569649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Атлантический океан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Тихий океан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Индийский океан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Северный Ледовитый океан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Южный океан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357430"/>
            <a:ext cx="8143932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Назовите писателей, которые писали о природе.</a:t>
            </a:r>
          </a:p>
          <a:p>
            <a:pPr algn="ctr"/>
            <a:r>
              <a:rPr lang="ru-RU" sz="3600" dirty="0" smtClean="0"/>
              <a:t>За каждый правильный ответ – 100 баллов</a:t>
            </a:r>
            <a:endParaRPr lang="ru-RU" sz="3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71810"/>
            <a:ext cx="849957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Назовите самые высокие горы России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786841" cy="50413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2365"/>
                <a:gridCol w="1201335"/>
                <a:gridCol w="1281424"/>
                <a:gridCol w="1361513"/>
                <a:gridCol w="1441602"/>
                <a:gridCol w="1338602"/>
              </a:tblGrid>
              <a:tr h="11326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Царица</a:t>
                      </a:r>
                      <a:r>
                        <a:rPr lang="ru-RU" sz="2800" baseline="0" dirty="0" smtClean="0">
                          <a:latin typeface="Monotype Corsiva" pitchFamily="66" charset="0"/>
                        </a:rPr>
                        <a:t> наук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80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О,</a:t>
                      </a:r>
                      <a:r>
                        <a:rPr lang="ru-RU" sz="2800" baseline="0" dirty="0" smtClean="0">
                          <a:latin typeface="Monotype Corsiva" pitchFamily="66" charset="0"/>
                        </a:rPr>
                        <a:t> великий язык!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100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200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300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400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500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26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Все, что нас окружает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200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300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400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500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80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Обо всем на свете!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200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300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400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500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open.az/uploads/posts/2009-08/1251706050_f_15396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4277970" cy="32099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14678" y="5429264"/>
            <a:ext cx="308186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Кавказские горы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413338"/>
            <a:ext cx="8143932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Узнай по описанию: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Эта равнина – величайшая в мире. Её поверхность не совсем ровная. Здесь есть низменности, возвышенности, холмы.</a:t>
            </a:r>
            <a:endParaRPr lang="ru-RU" sz="32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64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Все, что нас окружает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500298" y="2214554"/>
            <a:ext cx="5429288" cy="3286148"/>
            <a:chOff x="2928926" y="2214554"/>
            <a:chExt cx="5429288" cy="3286148"/>
          </a:xfrm>
        </p:grpSpPr>
        <p:pic>
          <p:nvPicPr>
            <p:cNvPr id="21506" name="Picture 2" descr="http://www.politjournal.ru/image.php?tid=6823&amp;from=Production"/>
            <p:cNvPicPr>
              <a:picLocks noChangeAspect="1" noChangeArrowheads="1"/>
            </p:cNvPicPr>
            <p:nvPr/>
          </p:nvPicPr>
          <p:blipFill>
            <a:blip r:embed="rId3"/>
            <a:srcRect l="2500" t="3947" r="2499" b="5263"/>
            <a:stretch>
              <a:fillRect/>
            </a:stretch>
          </p:blipFill>
          <p:spPr bwMode="auto">
            <a:xfrm>
              <a:off x="2928926" y="2214554"/>
              <a:ext cx="5429288" cy="328614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>
              <a:off x="3143240" y="2714620"/>
              <a:ext cx="1571636" cy="171451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5984" y="5715016"/>
            <a:ext cx="58855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err="1" smtClean="0"/>
              <a:t>Восточно</a:t>
            </a:r>
            <a:r>
              <a:rPr lang="ru-RU" sz="3200" dirty="0" smtClean="0"/>
              <a:t> - Европейская равнина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  <p:pic>
        <p:nvPicPr>
          <p:cNvPr id="10242" name="Picture 2" descr="http://www.koipkro.kostroma.ru/Sharya/progim15/sva/DocLib30/%D1%87%D0%B8%D0%BF%D0%BE%D0%BB%D0%BB%D0%B8%D0%BD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6096000" cy="32670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://www.uraledu.ru/files/images/png_2.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2500330" cy="3653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5715016"/>
            <a:ext cx="2378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err="1" smtClean="0"/>
              <a:t>Чиполлино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571744"/>
            <a:ext cx="647908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Чем оканчиваются день и ночь?</a:t>
            </a:r>
            <a:endParaRPr lang="ru-RU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071678"/>
            <a:ext cx="116410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Ь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071942"/>
            <a:ext cx="148380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err="1" smtClean="0"/>
              <a:t>ден</a:t>
            </a:r>
            <a:r>
              <a:rPr lang="ru-RU" sz="4800" u="sng" dirty="0" err="1" smtClean="0"/>
              <a:t>Ь</a:t>
            </a:r>
            <a:endParaRPr lang="ru-RU" sz="4800" u="sng" dirty="0" smtClean="0"/>
          </a:p>
          <a:p>
            <a:r>
              <a:rPr lang="ru-RU" sz="4800" dirty="0" err="1" smtClean="0"/>
              <a:t>ноч</a:t>
            </a:r>
            <a:r>
              <a:rPr lang="ru-RU" sz="4800" u="sng" dirty="0" err="1" smtClean="0"/>
              <a:t>Ь</a:t>
            </a:r>
            <a:endParaRPr lang="ru-RU" sz="4800" u="sng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143116"/>
            <a:ext cx="45720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dirty="0" smtClean="0"/>
              <a:t>У квадратного стола отпилили один угол. Сколько теперь углов у стола?</a:t>
            </a:r>
            <a:endParaRPr lang="ru-RU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357554" y="2428868"/>
            <a:ext cx="2357454" cy="2357454"/>
            <a:chOff x="3357554" y="2428868"/>
            <a:chExt cx="2357454" cy="2357454"/>
          </a:xfrm>
        </p:grpSpPr>
        <p:sp>
          <p:nvSpPr>
            <p:cNvPr id="5" name="Прямоугольник с одним вырезанным углом 4"/>
            <p:cNvSpPr/>
            <p:nvPr/>
          </p:nvSpPr>
          <p:spPr>
            <a:xfrm>
              <a:off x="3357554" y="2428868"/>
              <a:ext cx="2357454" cy="2357454"/>
            </a:xfrm>
            <a:prstGeom prst="snip1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71934" y="2500306"/>
              <a:ext cx="1082348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38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5</a:t>
              </a:r>
              <a:endParaRPr lang="ru-RU" sz="13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000372"/>
            <a:ext cx="759887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Может ли петух назвать себя птицей?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000240"/>
          <a:ext cx="8858312" cy="24688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858312"/>
              </a:tblGrid>
              <a:tr h="2428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/>
                        <a:t>Найди два числа, у которых сумма равна 9, а произведение 14. </a:t>
                      </a:r>
                      <a:endParaRPr lang="ru-RU" sz="4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00306"/>
            <a:ext cx="760644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i="1" dirty="0" smtClean="0"/>
              <a:t>Нет, так как он не умеет говорить.</a:t>
            </a:r>
            <a:endParaRPr lang="ru-RU" sz="3600" dirty="0"/>
          </a:p>
        </p:txBody>
      </p:sp>
      <p:pic>
        <p:nvPicPr>
          <p:cNvPr id="3074" name="Picture 2" descr="http://kalendar-all.narod.ru/1993/1993_38/1993_3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1987538" cy="29163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571744"/>
            <a:ext cx="763362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Что можно приготовить, но нельзя съесть?</a:t>
            </a:r>
            <a:endParaRPr lang="ru-RU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3065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 все на свете!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214554"/>
            <a:ext cx="2145717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Уроки</a:t>
            </a:r>
            <a:endParaRPr lang="ru-RU" sz="6000" dirty="0"/>
          </a:p>
        </p:txBody>
      </p:sp>
      <p:pic>
        <p:nvPicPr>
          <p:cNvPr id="1026" name="Picture 2" descr="http://sovetskiymultik.at.ua/_ph/150/137525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429000"/>
            <a:ext cx="4000528" cy="30003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786058"/>
            <a:ext cx="26548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600" dirty="0" smtClean="0"/>
              <a:t>7 и 2</a:t>
            </a:r>
            <a:endParaRPr lang="ru-RU" sz="96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285992"/>
          <a:ext cx="8501122" cy="24688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501122"/>
              </a:tblGrid>
              <a:tr h="2357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/>
                        <a:t>Представьте число 545 пятью </a:t>
                      </a:r>
                      <a:r>
                        <a:rPr lang="ru-RU" sz="5400" dirty="0" smtClean="0"/>
                        <a:t>пятёрками</a:t>
                      </a:r>
                      <a:r>
                        <a:rPr lang="ru-RU" sz="5400" dirty="0"/>
                        <a:t/>
                      </a:r>
                      <a:br>
                        <a:rPr lang="ru-RU" sz="5400" dirty="0"/>
                      </a:br>
                      <a:r>
                        <a:rPr lang="ru-RU" sz="5400" dirty="0"/>
                        <a:t>5 5 5 5 5 = 545 </a:t>
                      </a:r>
                      <a:endParaRPr lang="ru-RU" sz="4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714620"/>
            <a:ext cx="616386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</a:rPr>
              <a:t>555 – 5 – 5 = 545</a:t>
            </a:r>
            <a:endParaRPr lang="ru-RU" sz="6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357430"/>
          <a:ext cx="8572560" cy="25717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572560"/>
              </a:tblGrid>
              <a:tr h="2571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/>
                        <a:t>Какая величина лишняя: локоть, сажень, пядь, фунт, аршин, вершок?</a:t>
                      </a:r>
                      <a:endParaRPr lang="ru-RU" sz="4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55721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Ответ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628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Царица наук 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5072074"/>
            <a:ext cx="1500198" cy="1428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 rot="10800000" flipV="1">
            <a:off x="214282" y="2571744"/>
            <a:ext cx="864396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Лишняя величина – фунт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(величина массы = 410 г),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остальные – величины длины.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691</Words>
  <PresentationFormat>Экран (4:3)</PresentationFormat>
  <Paragraphs>197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Home</cp:lastModifiedBy>
  <cp:revision>17</cp:revision>
  <dcterms:created xsi:type="dcterms:W3CDTF">2014-01-06T19:56:55Z</dcterms:created>
  <dcterms:modified xsi:type="dcterms:W3CDTF">2014-12-17T15:58:47Z</dcterms:modified>
</cp:coreProperties>
</file>