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8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6" r:id="rId11"/>
    <p:sldId id="267" r:id="rId12"/>
    <p:sldId id="264" r:id="rId13"/>
    <p:sldId id="268" r:id="rId14"/>
    <p:sldId id="269" r:id="rId15"/>
    <p:sldId id="270" r:id="rId16"/>
    <p:sldId id="265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529C0-8D07-4281-A875-C39B7423BDCE}" type="doc">
      <dgm:prSet loTypeId="urn:microsoft.com/office/officeart/2005/8/layout/radial5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7D8E9F2-A5E6-4DA3-AF40-816281C99E54}">
      <dgm:prSet phldrT="[Текст]"/>
      <dgm:spPr/>
      <dgm:t>
        <a:bodyPr/>
        <a:lstStyle/>
        <a:p>
          <a:r>
            <a:rPr lang="ru-RU" dirty="0" smtClean="0"/>
            <a:t>Логические пятиминутки</a:t>
          </a:r>
          <a:endParaRPr lang="ru-RU" dirty="0"/>
        </a:p>
      </dgm:t>
    </dgm:pt>
    <dgm:pt modelId="{9E758FA4-2CDF-43FF-B283-DA8A34CC27DD}" type="parTrans" cxnId="{B6D793BD-34D3-4436-AF9B-FBB109927B63}">
      <dgm:prSet/>
      <dgm:spPr/>
      <dgm:t>
        <a:bodyPr/>
        <a:lstStyle/>
        <a:p>
          <a:endParaRPr lang="ru-RU"/>
        </a:p>
      </dgm:t>
    </dgm:pt>
    <dgm:pt modelId="{980B26F9-1786-44A8-A23C-08BAA61579A8}" type="sibTrans" cxnId="{B6D793BD-34D3-4436-AF9B-FBB109927B63}">
      <dgm:prSet/>
      <dgm:spPr/>
      <dgm:t>
        <a:bodyPr/>
        <a:lstStyle/>
        <a:p>
          <a:endParaRPr lang="ru-RU"/>
        </a:p>
      </dgm:t>
    </dgm:pt>
    <dgm:pt modelId="{D57FA4AA-56AE-460D-8611-D58ED50DF0B0}">
      <dgm:prSet phldrT="[Текст]" custT="1"/>
      <dgm:spPr/>
      <dgm:t>
        <a:bodyPr/>
        <a:lstStyle/>
        <a:p>
          <a:r>
            <a:rPr lang="ru-RU" sz="1800" b="1" smtClean="0"/>
            <a:t>стартовые</a:t>
          </a:r>
          <a:endParaRPr lang="ru-RU" sz="1800" b="1" dirty="0"/>
        </a:p>
      </dgm:t>
    </dgm:pt>
    <dgm:pt modelId="{5AFC6D9C-1557-4DFF-9B0D-ED147AC2053D}" type="parTrans" cxnId="{FFC53125-087A-40B6-AF5A-F2F9F3AC3961}">
      <dgm:prSet/>
      <dgm:spPr/>
      <dgm:t>
        <a:bodyPr/>
        <a:lstStyle/>
        <a:p>
          <a:endParaRPr lang="ru-RU"/>
        </a:p>
      </dgm:t>
    </dgm:pt>
    <dgm:pt modelId="{BEFAD270-D75A-42A3-BA3C-29F06BF3717E}" type="sibTrans" cxnId="{FFC53125-087A-40B6-AF5A-F2F9F3AC3961}">
      <dgm:prSet/>
      <dgm:spPr/>
      <dgm:t>
        <a:bodyPr/>
        <a:lstStyle/>
        <a:p>
          <a:endParaRPr lang="ru-RU"/>
        </a:p>
      </dgm:t>
    </dgm:pt>
    <dgm:pt modelId="{53508EFC-CB34-410B-AA1D-5E26BDF78D4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10000"/>
                </a:schemeClr>
              </a:solidFill>
            </a:rPr>
            <a:t>вводные</a:t>
          </a:r>
          <a:endParaRPr lang="ru-RU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66EA7250-9E55-45A6-9830-1CB58C22CDBA}" type="parTrans" cxnId="{B2E4ABB9-BDA0-4A83-8761-F5CDC91DA85C}">
      <dgm:prSet/>
      <dgm:spPr/>
      <dgm:t>
        <a:bodyPr/>
        <a:lstStyle/>
        <a:p>
          <a:endParaRPr lang="ru-RU"/>
        </a:p>
      </dgm:t>
    </dgm:pt>
    <dgm:pt modelId="{BD9CBFFE-0FC7-46F9-8BD0-31055C40C6AA}" type="sibTrans" cxnId="{B2E4ABB9-BDA0-4A83-8761-F5CDC91DA85C}">
      <dgm:prSet/>
      <dgm:spPr/>
      <dgm:t>
        <a:bodyPr/>
        <a:lstStyle/>
        <a:p>
          <a:endParaRPr lang="ru-RU"/>
        </a:p>
      </dgm:t>
    </dgm:pt>
    <dgm:pt modelId="{090A905E-D2C2-46B7-84FF-5D55C43EFB07}">
      <dgm:prSet phldrT="[Текст]" custT="1"/>
      <dgm:spPr/>
      <dgm:t>
        <a:bodyPr/>
        <a:lstStyle/>
        <a:p>
          <a:r>
            <a:rPr lang="ru-RU" sz="1800" b="1" smtClean="0"/>
            <a:t>инструктивные</a:t>
          </a:r>
          <a:endParaRPr lang="ru-RU" sz="1800" b="1" dirty="0"/>
        </a:p>
      </dgm:t>
    </dgm:pt>
    <dgm:pt modelId="{63A32B7F-A777-416E-AF43-62B331EE19C4}" type="parTrans" cxnId="{442D928F-D988-4DF6-BE2D-7FC7BDC4C566}">
      <dgm:prSet/>
      <dgm:spPr/>
      <dgm:t>
        <a:bodyPr/>
        <a:lstStyle/>
        <a:p>
          <a:endParaRPr lang="ru-RU"/>
        </a:p>
      </dgm:t>
    </dgm:pt>
    <dgm:pt modelId="{D8A1D763-CF3E-44DF-A5A9-8FB0638090C3}" type="sibTrans" cxnId="{442D928F-D988-4DF6-BE2D-7FC7BDC4C566}">
      <dgm:prSet/>
      <dgm:spPr/>
      <dgm:t>
        <a:bodyPr/>
        <a:lstStyle/>
        <a:p>
          <a:endParaRPr lang="ru-RU"/>
        </a:p>
      </dgm:t>
    </dgm:pt>
    <dgm:pt modelId="{4FFF4642-7A7F-420E-A6DC-514DB335C53A}">
      <dgm:prSet phldrT="[Текст]" custT="1"/>
      <dgm:spPr/>
      <dgm:t>
        <a:bodyPr/>
        <a:lstStyle/>
        <a:p>
          <a:r>
            <a:rPr lang="ru-RU" sz="1800" b="1" dirty="0" err="1" smtClean="0"/>
            <a:t>тренинговые</a:t>
          </a:r>
          <a:endParaRPr lang="ru-RU" sz="1800" b="1" dirty="0"/>
        </a:p>
      </dgm:t>
    </dgm:pt>
    <dgm:pt modelId="{34A46AEE-FA0B-42C9-ABA9-9046A5CC0645}" type="parTrans" cxnId="{E02289CD-295D-40AE-BE3F-A22D66937BD9}">
      <dgm:prSet/>
      <dgm:spPr/>
      <dgm:t>
        <a:bodyPr/>
        <a:lstStyle/>
        <a:p>
          <a:endParaRPr lang="ru-RU"/>
        </a:p>
      </dgm:t>
    </dgm:pt>
    <dgm:pt modelId="{79D12492-5445-4293-98CA-7BE997B5B10E}" type="sibTrans" cxnId="{E02289CD-295D-40AE-BE3F-A22D66937BD9}">
      <dgm:prSet/>
      <dgm:spPr/>
      <dgm:t>
        <a:bodyPr/>
        <a:lstStyle/>
        <a:p>
          <a:endParaRPr lang="ru-RU"/>
        </a:p>
      </dgm:t>
    </dgm:pt>
    <dgm:pt modelId="{52A2037D-C0FD-4765-A4FF-1F2651F6A520}">
      <dgm:prSet custT="1"/>
      <dgm:spPr/>
      <dgm:t>
        <a:bodyPr/>
        <a:lstStyle/>
        <a:p>
          <a:r>
            <a:rPr lang="ru-RU" sz="1800" b="1" smtClean="0"/>
            <a:t>мониторинговые</a:t>
          </a:r>
          <a:endParaRPr lang="ru-RU" sz="1800" b="1" dirty="0"/>
        </a:p>
      </dgm:t>
    </dgm:pt>
    <dgm:pt modelId="{F024E95A-B12D-4099-B1DD-37C0E2A99776}" type="parTrans" cxnId="{E8B863B9-EFA5-4229-A08A-AC7CFC32DF0E}">
      <dgm:prSet/>
      <dgm:spPr/>
      <dgm:t>
        <a:bodyPr/>
        <a:lstStyle/>
        <a:p>
          <a:endParaRPr lang="ru-RU"/>
        </a:p>
      </dgm:t>
    </dgm:pt>
    <dgm:pt modelId="{CB68119E-30A4-435E-BA7D-FFA37AB9C80D}" type="sibTrans" cxnId="{E8B863B9-EFA5-4229-A08A-AC7CFC32DF0E}">
      <dgm:prSet/>
      <dgm:spPr/>
      <dgm:t>
        <a:bodyPr/>
        <a:lstStyle/>
        <a:p>
          <a:endParaRPr lang="ru-RU"/>
        </a:p>
      </dgm:t>
    </dgm:pt>
    <dgm:pt modelId="{E2DA7BA7-4B3A-4447-A90C-91738AF619DB}">
      <dgm:prSet custT="1"/>
      <dgm:spPr/>
      <dgm:t>
        <a:bodyPr/>
        <a:lstStyle/>
        <a:p>
          <a:r>
            <a:rPr lang="ru-RU" sz="1800" b="1" smtClean="0"/>
            <a:t>финишные</a:t>
          </a:r>
          <a:endParaRPr lang="ru-RU" sz="1800" b="1" dirty="0"/>
        </a:p>
      </dgm:t>
    </dgm:pt>
    <dgm:pt modelId="{7C71ABC4-6ECD-4DED-8DD7-BC4393E0F704}" type="parTrans" cxnId="{76F067B2-42A6-4100-A7EA-D1E8F3ADE7B1}">
      <dgm:prSet/>
      <dgm:spPr/>
      <dgm:t>
        <a:bodyPr/>
        <a:lstStyle/>
        <a:p>
          <a:endParaRPr lang="ru-RU"/>
        </a:p>
      </dgm:t>
    </dgm:pt>
    <dgm:pt modelId="{7D3FEA1C-91FF-4483-BD83-B1B430156570}" type="sibTrans" cxnId="{76F067B2-42A6-4100-A7EA-D1E8F3ADE7B1}">
      <dgm:prSet/>
      <dgm:spPr/>
      <dgm:t>
        <a:bodyPr/>
        <a:lstStyle/>
        <a:p>
          <a:endParaRPr lang="ru-RU"/>
        </a:p>
      </dgm:t>
    </dgm:pt>
    <dgm:pt modelId="{F9017745-B044-4776-B04D-FE1D6A5901EE}" type="pres">
      <dgm:prSet presAssocID="{F95529C0-8D07-4281-A875-C39B7423BD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8E915-8852-43CA-8F07-F8E81B1B20D3}" type="pres">
      <dgm:prSet presAssocID="{C7D8E9F2-A5E6-4DA3-AF40-816281C99E54}" presName="centerShape" presStyleLbl="node0" presStyleIdx="0" presStyleCnt="1"/>
      <dgm:spPr/>
      <dgm:t>
        <a:bodyPr/>
        <a:lstStyle/>
        <a:p>
          <a:endParaRPr lang="ru-RU"/>
        </a:p>
      </dgm:t>
    </dgm:pt>
    <dgm:pt modelId="{F71E9F71-8CCE-4EED-A39A-1A2C49C7C2CF}" type="pres">
      <dgm:prSet presAssocID="{5AFC6D9C-1557-4DFF-9B0D-ED147AC2053D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AAA7367-7C15-4476-A4FF-26C990F6F356}" type="pres">
      <dgm:prSet presAssocID="{5AFC6D9C-1557-4DFF-9B0D-ED147AC2053D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C087AA88-DCEA-4742-9E85-F4EC5F84340C}" type="pres">
      <dgm:prSet presAssocID="{D57FA4AA-56AE-460D-8611-D58ED50DF0B0}" presName="node" presStyleLbl="node1" presStyleIdx="0" presStyleCnt="6" custScaleX="123348" custRadScaleRad="100426" custRadScaleInc="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E6BE2-2D81-4D85-BE36-E99918525BD9}" type="pres">
      <dgm:prSet presAssocID="{66EA7250-9E55-45A6-9830-1CB58C22CDBA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413F172-112C-4F0A-829B-AD04B533F15C}" type="pres">
      <dgm:prSet presAssocID="{66EA7250-9E55-45A6-9830-1CB58C22CDB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8FFCE61-66A9-43B5-B110-D5607C0FC948}" type="pres">
      <dgm:prSet presAssocID="{53508EFC-CB34-410B-AA1D-5E26BDF78D4F}" presName="node" presStyleLbl="node1" presStyleIdx="1" presStyleCnt="6" custScaleX="114454" custRadScaleRad="147731" custRadScaleInc="33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97E39-A6B9-45DC-8A2A-4B77FD4ADB57}" type="pres">
      <dgm:prSet presAssocID="{63A32B7F-A777-416E-AF43-62B331EE19C4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C11F9BD-B9BA-419D-A44F-69E65E0C854C}" type="pres">
      <dgm:prSet presAssocID="{63A32B7F-A777-416E-AF43-62B331EE19C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11CA4975-9ECB-439F-A5E4-F8F6190A8647}" type="pres">
      <dgm:prSet presAssocID="{090A905E-D2C2-46B7-84FF-5D55C43EFB07}" presName="node" presStyleLbl="node1" presStyleIdx="2" presStyleCnt="6" custScaleX="203770" custRadScaleRad="143263" custRadScaleInc="-5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EA512-C2FF-4445-86EF-EEC525479101}" type="pres">
      <dgm:prSet presAssocID="{34A46AEE-FA0B-42C9-ABA9-9046A5CC0645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ADEEAA0-1C89-4E6C-84A4-92D904DFBFA9}" type="pres">
      <dgm:prSet presAssocID="{34A46AEE-FA0B-42C9-ABA9-9046A5CC0645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4DA5229-685E-42AB-AD37-65B0A2329C9D}" type="pres">
      <dgm:prSet presAssocID="{4FFF4642-7A7F-420E-A6DC-514DB335C53A}" presName="node" presStyleLbl="node1" presStyleIdx="3" presStyleCnt="6" custScaleX="20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4E26C-70EF-4437-9C55-98C25E41E4EE}" type="pres">
      <dgm:prSet presAssocID="{F024E95A-B12D-4099-B1DD-37C0E2A9977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D862F70-98E1-4F68-A471-005B81389655}" type="pres">
      <dgm:prSet presAssocID="{F024E95A-B12D-4099-B1DD-37C0E2A9977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A58461A-517C-459E-927B-3AFDB4C377D9}" type="pres">
      <dgm:prSet presAssocID="{52A2037D-C0FD-4765-A4FF-1F2651F6A520}" presName="node" presStyleLbl="node1" presStyleIdx="4" presStyleCnt="6" custScaleX="152437" custRadScaleRad="165663" custRadScaleInc="19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1053E-05B0-4793-B2D2-29197DECE84F}" type="pres">
      <dgm:prSet presAssocID="{7C71ABC4-6ECD-4DED-8DD7-BC4393E0F704}" presName="parTrans" presStyleLbl="sibTrans2D1" presStyleIdx="5" presStyleCnt="6"/>
      <dgm:spPr/>
      <dgm:t>
        <a:bodyPr/>
        <a:lstStyle/>
        <a:p>
          <a:endParaRPr lang="ru-RU"/>
        </a:p>
      </dgm:t>
    </dgm:pt>
    <dgm:pt modelId="{1A110A2A-42E8-4BC4-BECC-A085DA7511E3}" type="pres">
      <dgm:prSet presAssocID="{7C71ABC4-6ECD-4DED-8DD7-BC4393E0F704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D398AA03-8FAF-407D-8EF6-60E7233E3A72}" type="pres">
      <dgm:prSet presAssocID="{E2DA7BA7-4B3A-4447-A90C-91738AF619DB}" presName="node" presStyleLbl="node1" presStyleIdx="5" presStyleCnt="6" custScaleX="136991" custRadScaleRad="167116" custRadScaleInc="-16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4ABB9-BDA0-4A83-8761-F5CDC91DA85C}" srcId="{C7D8E9F2-A5E6-4DA3-AF40-816281C99E54}" destId="{53508EFC-CB34-410B-AA1D-5E26BDF78D4F}" srcOrd="1" destOrd="0" parTransId="{66EA7250-9E55-45A6-9830-1CB58C22CDBA}" sibTransId="{BD9CBFFE-0FC7-46F9-8BD0-31055C40C6AA}"/>
    <dgm:cxn modelId="{53B27502-0392-4EA4-9649-F3B61D7D57A9}" type="presOf" srcId="{7C71ABC4-6ECD-4DED-8DD7-BC4393E0F704}" destId="{1A110A2A-42E8-4BC4-BECC-A085DA7511E3}" srcOrd="1" destOrd="0" presId="urn:microsoft.com/office/officeart/2005/8/layout/radial5"/>
    <dgm:cxn modelId="{F7A22059-F786-4A13-AAC3-345D3630DC35}" type="presOf" srcId="{F024E95A-B12D-4099-B1DD-37C0E2A99776}" destId="{9094E26C-70EF-4437-9C55-98C25E41E4EE}" srcOrd="0" destOrd="0" presId="urn:microsoft.com/office/officeart/2005/8/layout/radial5"/>
    <dgm:cxn modelId="{30F10DD4-95A6-4C48-A978-5E77A86DADB3}" type="presOf" srcId="{5AFC6D9C-1557-4DFF-9B0D-ED147AC2053D}" destId="{F71E9F71-8CCE-4EED-A39A-1A2C49C7C2CF}" srcOrd="0" destOrd="0" presId="urn:microsoft.com/office/officeart/2005/8/layout/radial5"/>
    <dgm:cxn modelId="{B3D4A054-2C85-4A9A-A332-65B4CBF2BB26}" type="presOf" srcId="{66EA7250-9E55-45A6-9830-1CB58C22CDBA}" destId="{2E0E6BE2-2D81-4D85-BE36-E99918525BD9}" srcOrd="0" destOrd="0" presId="urn:microsoft.com/office/officeart/2005/8/layout/radial5"/>
    <dgm:cxn modelId="{E02289CD-295D-40AE-BE3F-A22D66937BD9}" srcId="{C7D8E9F2-A5E6-4DA3-AF40-816281C99E54}" destId="{4FFF4642-7A7F-420E-A6DC-514DB335C53A}" srcOrd="3" destOrd="0" parTransId="{34A46AEE-FA0B-42C9-ABA9-9046A5CC0645}" sibTransId="{79D12492-5445-4293-98CA-7BE997B5B10E}"/>
    <dgm:cxn modelId="{E7DB54AF-2FE6-49CC-A44B-1C9D9552573A}" type="presOf" srcId="{63A32B7F-A777-416E-AF43-62B331EE19C4}" destId="{4A297E39-A6B9-45DC-8A2A-4B77FD4ADB57}" srcOrd="0" destOrd="0" presId="urn:microsoft.com/office/officeart/2005/8/layout/radial5"/>
    <dgm:cxn modelId="{DC226EB4-631A-4A4C-84FD-1B84B2BD5FA3}" type="presOf" srcId="{5AFC6D9C-1557-4DFF-9B0D-ED147AC2053D}" destId="{4AAA7367-7C15-4476-A4FF-26C990F6F356}" srcOrd="1" destOrd="0" presId="urn:microsoft.com/office/officeart/2005/8/layout/radial5"/>
    <dgm:cxn modelId="{179410BA-525B-4330-9EE0-AD386A1F4C41}" type="presOf" srcId="{63A32B7F-A777-416E-AF43-62B331EE19C4}" destId="{EC11F9BD-B9BA-419D-A44F-69E65E0C854C}" srcOrd="1" destOrd="0" presId="urn:microsoft.com/office/officeart/2005/8/layout/radial5"/>
    <dgm:cxn modelId="{1DA2645D-52D3-47CD-B0A4-9FC7B386DEF6}" type="presOf" srcId="{090A905E-D2C2-46B7-84FF-5D55C43EFB07}" destId="{11CA4975-9ECB-439F-A5E4-F8F6190A8647}" srcOrd="0" destOrd="0" presId="urn:microsoft.com/office/officeart/2005/8/layout/radial5"/>
    <dgm:cxn modelId="{B44FCA32-7D25-4D96-9D6C-E776089EDAF2}" type="presOf" srcId="{34A46AEE-FA0B-42C9-ABA9-9046A5CC0645}" destId="{0ADEEAA0-1C89-4E6C-84A4-92D904DFBFA9}" srcOrd="1" destOrd="0" presId="urn:microsoft.com/office/officeart/2005/8/layout/radial5"/>
    <dgm:cxn modelId="{76F067B2-42A6-4100-A7EA-D1E8F3ADE7B1}" srcId="{C7D8E9F2-A5E6-4DA3-AF40-816281C99E54}" destId="{E2DA7BA7-4B3A-4447-A90C-91738AF619DB}" srcOrd="5" destOrd="0" parTransId="{7C71ABC4-6ECD-4DED-8DD7-BC4393E0F704}" sibTransId="{7D3FEA1C-91FF-4483-BD83-B1B430156570}"/>
    <dgm:cxn modelId="{B6D793BD-34D3-4436-AF9B-FBB109927B63}" srcId="{F95529C0-8D07-4281-A875-C39B7423BDCE}" destId="{C7D8E9F2-A5E6-4DA3-AF40-816281C99E54}" srcOrd="0" destOrd="0" parTransId="{9E758FA4-2CDF-43FF-B283-DA8A34CC27DD}" sibTransId="{980B26F9-1786-44A8-A23C-08BAA61579A8}"/>
    <dgm:cxn modelId="{C45878D2-69F0-4A53-A0F0-136C39FE6904}" type="presOf" srcId="{66EA7250-9E55-45A6-9830-1CB58C22CDBA}" destId="{C413F172-112C-4F0A-829B-AD04B533F15C}" srcOrd="1" destOrd="0" presId="urn:microsoft.com/office/officeart/2005/8/layout/radial5"/>
    <dgm:cxn modelId="{4B390229-70F2-41BD-BF09-B0087BB25AE7}" type="presOf" srcId="{7C71ABC4-6ECD-4DED-8DD7-BC4393E0F704}" destId="{97B1053E-05B0-4793-B2D2-29197DECE84F}" srcOrd="0" destOrd="0" presId="urn:microsoft.com/office/officeart/2005/8/layout/radial5"/>
    <dgm:cxn modelId="{8331F359-E2A6-48F4-84A3-47043DB3E10F}" type="presOf" srcId="{C7D8E9F2-A5E6-4DA3-AF40-816281C99E54}" destId="{8CA8E915-8852-43CA-8F07-F8E81B1B20D3}" srcOrd="0" destOrd="0" presId="urn:microsoft.com/office/officeart/2005/8/layout/radial5"/>
    <dgm:cxn modelId="{42CD372F-7615-484A-99A1-BF8DAC534F23}" type="presOf" srcId="{53508EFC-CB34-410B-AA1D-5E26BDF78D4F}" destId="{88FFCE61-66A9-43B5-B110-D5607C0FC948}" srcOrd="0" destOrd="0" presId="urn:microsoft.com/office/officeart/2005/8/layout/radial5"/>
    <dgm:cxn modelId="{7408F2D0-5E4E-48CF-A02B-1B64DC541ADD}" type="presOf" srcId="{D57FA4AA-56AE-460D-8611-D58ED50DF0B0}" destId="{C087AA88-DCEA-4742-9E85-F4EC5F84340C}" srcOrd="0" destOrd="0" presId="urn:microsoft.com/office/officeart/2005/8/layout/radial5"/>
    <dgm:cxn modelId="{21074956-7F52-4D70-B2BA-687C48D89A02}" type="presOf" srcId="{52A2037D-C0FD-4765-A4FF-1F2651F6A520}" destId="{2A58461A-517C-459E-927B-3AFDB4C377D9}" srcOrd="0" destOrd="0" presId="urn:microsoft.com/office/officeart/2005/8/layout/radial5"/>
    <dgm:cxn modelId="{E6379E7E-9428-4434-9F80-1643A32E2034}" type="presOf" srcId="{4FFF4642-7A7F-420E-A6DC-514DB335C53A}" destId="{A4DA5229-685E-42AB-AD37-65B0A2329C9D}" srcOrd="0" destOrd="0" presId="urn:microsoft.com/office/officeart/2005/8/layout/radial5"/>
    <dgm:cxn modelId="{9D1ECFCD-59CA-4F0C-8C53-91E63A8C2E53}" type="presOf" srcId="{F024E95A-B12D-4099-B1DD-37C0E2A99776}" destId="{5D862F70-98E1-4F68-A471-005B81389655}" srcOrd="1" destOrd="0" presId="urn:microsoft.com/office/officeart/2005/8/layout/radial5"/>
    <dgm:cxn modelId="{FFC53125-087A-40B6-AF5A-F2F9F3AC3961}" srcId="{C7D8E9F2-A5E6-4DA3-AF40-816281C99E54}" destId="{D57FA4AA-56AE-460D-8611-D58ED50DF0B0}" srcOrd="0" destOrd="0" parTransId="{5AFC6D9C-1557-4DFF-9B0D-ED147AC2053D}" sibTransId="{BEFAD270-D75A-42A3-BA3C-29F06BF3717E}"/>
    <dgm:cxn modelId="{E8B863B9-EFA5-4229-A08A-AC7CFC32DF0E}" srcId="{C7D8E9F2-A5E6-4DA3-AF40-816281C99E54}" destId="{52A2037D-C0FD-4765-A4FF-1F2651F6A520}" srcOrd="4" destOrd="0" parTransId="{F024E95A-B12D-4099-B1DD-37C0E2A99776}" sibTransId="{CB68119E-30A4-435E-BA7D-FFA37AB9C80D}"/>
    <dgm:cxn modelId="{442D928F-D988-4DF6-BE2D-7FC7BDC4C566}" srcId="{C7D8E9F2-A5E6-4DA3-AF40-816281C99E54}" destId="{090A905E-D2C2-46B7-84FF-5D55C43EFB07}" srcOrd="2" destOrd="0" parTransId="{63A32B7F-A777-416E-AF43-62B331EE19C4}" sibTransId="{D8A1D763-CF3E-44DF-A5A9-8FB0638090C3}"/>
    <dgm:cxn modelId="{29D22EBD-2D5C-4330-BB6B-518D610BE10D}" type="presOf" srcId="{F95529C0-8D07-4281-A875-C39B7423BDCE}" destId="{F9017745-B044-4776-B04D-FE1D6A5901EE}" srcOrd="0" destOrd="0" presId="urn:microsoft.com/office/officeart/2005/8/layout/radial5"/>
    <dgm:cxn modelId="{5CF1D5B8-4BD4-4E19-A40A-548E1C6B8D07}" type="presOf" srcId="{34A46AEE-FA0B-42C9-ABA9-9046A5CC0645}" destId="{7EEEA512-C2FF-4445-86EF-EEC525479101}" srcOrd="0" destOrd="0" presId="urn:microsoft.com/office/officeart/2005/8/layout/radial5"/>
    <dgm:cxn modelId="{ED6072E9-0C4D-4ADE-9987-55F9B4CB99F6}" type="presOf" srcId="{E2DA7BA7-4B3A-4447-A90C-91738AF619DB}" destId="{D398AA03-8FAF-407D-8EF6-60E7233E3A72}" srcOrd="0" destOrd="0" presId="urn:microsoft.com/office/officeart/2005/8/layout/radial5"/>
    <dgm:cxn modelId="{B54CA47B-6315-40B4-AADF-711A7077D67C}" type="presParOf" srcId="{F9017745-B044-4776-B04D-FE1D6A5901EE}" destId="{8CA8E915-8852-43CA-8F07-F8E81B1B20D3}" srcOrd="0" destOrd="0" presId="urn:microsoft.com/office/officeart/2005/8/layout/radial5"/>
    <dgm:cxn modelId="{2CED2540-BBC8-439A-A5BC-BA7DB6787CD3}" type="presParOf" srcId="{F9017745-B044-4776-B04D-FE1D6A5901EE}" destId="{F71E9F71-8CCE-4EED-A39A-1A2C49C7C2CF}" srcOrd="1" destOrd="0" presId="urn:microsoft.com/office/officeart/2005/8/layout/radial5"/>
    <dgm:cxn modelId="{50C956F2-0A9F-4737-903B-DD9694AFD46E}" type="presParOf" srcId="{F71E9F71-8CCE-4EED-A39A-1A2C49C7C2CF}" destId="{4AAA7367-7C15-4476-A4FF-26C990F6F356}" srcOrd="0" destOrd="0" presId="urn:microsoft.com/office/officeart/2005/8/layout/radial5"/>
    <dgm:cxn modelId="{022A9AA9-422B-4A5E-95A4-7CF10CCB4262}" type="presParOf" srcId="{F9017745-B044-4776-B04D-FE1D6A5901EE}" destId="{C087AA88-DCEA-4742-9E85-F4EC5F84340C}" srcOrd="2" destOrd="0" presId="urn:microsoft.com/office/officeart/2005/8/layout/radial5"/>
    <dgm:cxn modelId="{788AC8D1-5350-421E-9687-E3CD134C2947}" type="presParOf" srcId="{F9017745-B044-4776-B04D-FE1D6A5901EE}" destId="{2E0E6BE2-2D81-4D85-BE36-E99918525BD9}" srcOrd="3" destOrd="0" presId="urn:microsoft.com/office/officeart/2005/8/layout/radial5"/>
    <dgm:cxn modelId="{569FB152-37E9-43C0-B14B-BC53A29A977A}" type="presParOf" srcId="{2E0E6BE2-2D81-4D85-BE36-E99918525BD9}" destId="{C413F172-112C-4F0A-829B-AD04B533F15C}" srcOrd="0" destOrd="0" presId="urn:microsoft.com/office/officeart/2005/8/layout/radial5"/>
    <dgm:cxn modelId="{1E6B55F8-79DF-4CB3-990F-81269AC5E1B3}" type="presParOf" srcId="{F9017745-B044-4776-B04D-FE1D6A5901EE}" destId="{88FFCE61-66A9-43B5-B110-D5607C0FC948}" srcOrd="4" destOrd="0" presId="urn:microsoft.com/office/officeart/2005/8/layout/radial5"/>
    <dgm:cxn modelId="{59C52444-76DB-4C99-BBD4-B504B3264CAA}" type="presParOf" srcId="{F9017745-B044-4776-B04D-FE1D6A5901EE}" destId="{4A297E39-A6B9-45DC-8A2A-4B77FD4ADB57}" srcOrd="5" destOrd="0" presId="urn:microsoft.com/office/officeart/2005/8/layout/radial5"/>
    <dgm:cxn modelId="{49064825-D933-466D-B360-161D81F160C6}" type="presParOf" srcId="{4A297E39-A6B9-45DC-8A2A-4B77FD4ADB57}" destId="{EC11F9BD-B9BA-419D-A44F-69E65E0C854C}" srcOrd="0" destOrd="0" presId="urn:microsoft.com/office/officeart/2005/8/layout/radial5"/>
    <dgm:cxn modelId="{BA296B76-1BF6-4ACB-BC41-B1FDD46429D4}" type="presParOf" srcId="{F9017745-B044-4776-B04D-FE1D6A5901EE}" destId="{11CA4975-9ECB-439F-A5E4-F8F6190A8647}" srcOrd="6" destOrd="0" presId="urn:microsoft.com/office/officeart/2005/8/layout/radial5"/>
    <dgm:cxn modelId="{9FCA6DB7-582F-4304-848A-2F3B2F049DA8}" type="presParOf" srcId="{F9017745-B044-4776-B04D-FE1D6A5901EE}" destId="{7EEEA512-C2FF-4445-86EF-EEC525479101}" srcOrd="7" destOrd="0" presId="urn:microsoft.com/office/officeart/2005/8/layout/radial5"/>
    <dgm:cxn modelId="{7A18F366-D33C-4EE5-874B-3115FCCB3575}" type="presParOf" srcId="{7EEEA512-C2FF-4445-86EF-EEC525479101}" destId="{0ADEEAA0-1C89-4E6C-84A4-92D904DFBFA9}" srcOrd="0" destOrd="0" presId="urn:microsoft.com/office/officeart/2005/8/layout/radial5"/>
    <dgm:cxn modelId="{98F21835-1F00-4B75-8F74-78FF230C90D2}" type="presParOf" srcId="{F9017745-B044-4776-B04D-FE1D6A5901EE}" destId="{A4DA5229-685E-42AB-AD37-65B0A2329C9D}" srcOrd="8" destOrd="0" presId="urn:microsoft.com/office/officeart/2005/8/layout/radial5"/>
    <dgm:cxn modelId="{EAA51F33-C714-4EFC-9DFB-12047B84F6B7}" type="presParOf" srcId="{F9017745-B044-4776-B04D-FE1D6A5901EE}" destId="{9094E26C-70EF-4437-9C55-98C25E41E4EE}" srcOrd="9" destOrd="0" presId="urn:microsoft.com/office/officeart/2005/8/layout/radial5"/>
    <dgm:cxn modelId="{47A2E86A-5155-4586-A731-2269392C9AB2}" type="presParOf" srcId="{9094E26C-70EF-4437-9C55-98C25E41E4EE}" destId="{5D862F70-98E1-4F68-A471-005B81389655}" srcOrd="0" destOrd="0" presId="urn:microsoft.com/office/officeart/2005/8/layout/radial5"/>
    <dgm:cxn modelId="{A18C9E9D-8D2D-47E4-9148-E68DB6AA0417}" type="presParOf" srcId="{F9017745-B044-4776-B04D-FE1D6A5901EE}" destId="{2A58461A-517C-459E-927B-3AFDB4C377D9}" srcOrd="10" destOrd="0" presId="urn:microsoft.com/office/officeart/2005/8/layout/radial5"/>
    <dgm:cxn modelId="{0E69C3FD-5475-4460-A04C-C7723BCC1C28}" type="presParOf" srcId="{F9017745-B044-4776-B04D-FE1D6A5901EE}" destId="{97B1053E-05B0-4793-B2D2-29197DECE84F}" srcOrd="11" destOrd="0" presId="urn:microsoft.com/office/officeart/2005/8/layout/radial5"/>
    <dgm:cxn modelId="{46E1F2B5-D3D0-4F50-BA9B-A997BF8590D6}" type="presParOf" srcId="{97B1053E-05B0-4793-B2D2-29197DECE84F}" destId="{1A110A2A-42E8-4BC4-BECC-A085DA7511E3}" srcOrd="0" destOrd="0" presId="urn:microsoft.com/office/officeart/2005/8/layout/radial5"/>
    <dgm:cxn modelId="{C160942E-08C0-4447-B32E-F9929B943794}" type="presParOf" srcId="{F9017745-B044-4776-B04D-FE1D6A5901EE}" destId="{D398AA03-8FAF-407D-8EF6-60E7233E3A7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B5C14A-3FD0-437F-B8BB-BE1C098B35A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A799B7A-A1E1-4523-AB60-8A7E003C9299}">
      <dgm:prSet/>
      <dgm:spPr/>
      <dgm:t>
        <a:bodyPr/>
        <a:lstStyle/>
        <a:p>
          <a:pPr rtl="0"/>
          <a:r>
            <a:rPr lang="ru-RU" smtClean="0"/>
            <a:t>В качестве предмета "логических пятиминуток" выступает группа учебно-логических умений:</a:t>
          </a:r>
          <a:endParaRPr lang="ru-RU"/>
        </a:p>
      </dgm:t>
    </dgm:pt>
    <dgm:pt modelId="{3B73E1D2-1F28-4806-BC16-78C43B248A75}" type="parTrans" cxnId="{96C3C686-E416-4A3C-8629-4C4CE6DFBEB6}">
      <dgm:prSet/>
      <dgm:spPr/>
      <dgm:t>
        <a:bodyPr/>
        <a:lstStyle/>
        <a:p>
          <a:endParaRPr lang="ru-RU"/>
        </a:p>
      </dgm:t>
    </dgm:pt>
    <dgm:pt modelId="{4695C1F7-8FBA-45C3-9E19-3D9A7D7F1339}" type="sibTrans" cxnId="{96C3C686-E416-4A3C-8629-4C4CE6DFBEB6}">
      <dgm:prSet/>
      <dgm:spPr/>
      <dgm:t>
        <a:bodyPr/>
        <a:lstStyle/>
        <a:p>
          <a:endParaRPr lang="ru-RU"/>
        </a:p>
      </dgm:t>
    </dgm:pt>
    <dgm:pt modelId="{649D26AF-64B5-4139-B9DE-2C6D60C52665}">
      <dgm:prSet/>
      <dgm:spPr/>
      <dgm:t>
        <a:bodyPr/>
        <a:lstStyle/>
        <a:p>
          <a:pPr rtl="0"/>
          <a:r>
            <a:rPr lang="ru-RU" smtClean="0"/>
            <a:t>анализ и синтез;</a:t>
          </a:r>
          <a:endParaRPr lang="ru-RU"/>
        </a:p>
      </dgm:t>
    </dgm:pt>
    <dgm:pt modelId="{3A2C13A2-D232-4697-AFA5-4CCC8C076872}" type="parTrans" cxnId="{839043D1-5B37-46FE-9458-4EAB93664017}">
      <dgm:prSet/>
      <dgm:spPr/>
      <dgm:t>
        <a:bodyPr/>
        <a:lstStyle/>
        <a:p>
          <a:endParaRPr lang="ru-RU"/>
        </a:p>
      </dgm:t>
    </dgm:pt>
    <dgm:pt modelId="{BE775CB8-23D8-46B8-AFE3-C872289089BC}" type="sibTrans" cxnId="{839043D1-5B37-46FE-9458-4EAB93664017}">
      <dgm:prSet/>
      <dgm:spPr/>
      <dgm:t>
        <a:bodyPr/>
        <a:lstStyle/>
        <a:p>
          <a:endParaRPr lang="ru-RU"/>
        </a:p>
      </dgm:t>
    </dgm:pt>
    <dgm:pt modelId="{54E1D538-A268-4386-9915-9652E35EA3DF}">
      <dgm:prSet/>
      <dgm:spPr/>
      <dgm:t>
        <a:bodyPr/>
        <a:lstStyle/>
        <a:p>
          <a:pPr rtl="0"/>
          <a:r>
            <a:rPr lang="ru-RU" smtClean="0"/>
            <a:t>сравнение;</a:t>
          </a:r>
          <a:endParaRPr lang="ru-RU"/>
        </a:p>
      </dgm:t>
    </dgm:pt>
    <dgm:pt modelId="{85BC9113-B4A2-45E3-9807-F5A1B1578897}" type="parTrans" cxnId="{8E78F1DD-24FD-48CF-B957-47D316B415E5}">
      <dgm:prSet/>
      <dgm:spPr/>
      <dgm:t>
        <a:bodyPr/>
        <a:lstStyle/>
        <a:p>
          <a:endParaRPr lang="ru-RU"/>
        </a:p>
      </dgm:t>
    </dgm:pt>
    <dgm:pt modelId="{4D44B0A9-60A0-4597-8107-3047D074EB97}" type="sibTrans" cxnId="{8E78F1DD-24FD-48CF-B957-47D316B415E5}">
      <dgm:prSet/>
      <dgm:spPr/>
      <dgm:t>
        <a:bodyPr/>
        <a:lstStyle/>
        <a:p>
          <a:endParaRPr lang="ru-RU"/>
        </a:p>
      </dgm:t>
    </dgm:pt>
    <dgm:pt modelId="{A946BB4F-8576-473F-A263-590D2C5B5AF9}">
      <dgm:prSet/>
      <dgm:spPr/>
      <dgm:t>
        <a:bodyPr/>
        <a:lstStyle/>
        <a:p>
          <a:pPr rtl="0"/>
          <a:r>
            <a:rPr lang="ru-RU" smtClean="0"/>
            <a:t>обобщение и классификация;</a:t>
          </a:r>
          <a:endParaRPr lang="ru-RU"/>
        </a:p>
      </dgm:t>
    </dgm:pt>
    <dgm:pt modelId="{644DDBA9-3087-4570-B1B6-930BDF888D7F}" type="parTrans" cxnId="{A08AE31F-6AD4-4298-A463-3AF26BF50233}">
      <dgm:prSet/>
      <dgm:spPr/>
      <dgm:t>
        <a:bodyPr/>
        <a:lstStyle/>
        <a:p>
          <a:endParaRPr lang="ru-RU"/>
        </a:p>
      </dgm:t>
    </dgm:pt>
    <dgm:pt modelId="{D1C6865A-2B76-41ED-AABA-E381571145AA}" type="sibTrans" cxnId="{A08AE31F-6AD4-4298-A463-3AF26BF50233}">
      <dgm:prSet/>
      <dgm:spPr/>
      <dgm:t>
        <a:bodyPr/>
        <a:lstStyle/>
        <a:p>
          <a:endParaRPr lang="ru-RU"/>
        </a:p>
      </dgm:t>
    </dgm:pt>
    <dgm:pt modelId="{4CF55BF4-4380-44B4-A633-B3DCC8FF890F}">
      <dgm:prSet/>
      <dgm:spPr/>
      <dgm:t>
        <a:bodyPr/>
        <a:lstStyle/>
        <a:p>
          <a:pPr rtl="0"/>
          <a:r>
            <a:rPr lang="ru-RU" smtClean="0"/>
            <a:t>определение понятий;</a:t>
          </a:r>
          <a:endParaRPr lang="ru-RU"/>
        </a:p>
      </dgm:t>
    </dgm:pt>
    <dgm:pt modelId="{752E4052-E620-44F1-8116-79DBC58A3443}" type="parTrans" cxnId="{AE09BBEC-BC01-43DB-9811-3AB143203A78}">
      <dgm:prSet/>
      <dgm:spPr/>
      <dgm:t>
        <a:bodyPr/>
        <a:lstStyle/>
        <a:p>
          <a:endParaRPr lang="ru-RU"/>
        </a:p>
      </dgm:t>
    </dgm:pt>
    <dgm:pt modelId="{A673654A-C1FC-4140-BD7E-099963FF72DF}" type="sibTrans" cxnId="{AE09BBEC-BC01-43DB-9811-3AB143203A78}">
      <dgm:prSet/>
      <dgm:spPr/>
      <dgm:t>
        <a:bodyPr/>
        <a:lstStyle/>
        <a:p>
          <a:endParaRPr lang="ru-RU"/>
        </a:p>
      </dgm:t>
    </dgm:pt>
    <dgm:pt modelId="{7BF20738-1376-486C-AE39-E8D2F809822E}">
      <dgm:prSet/>
      <dgm:spPr/>
      <dgm:t>
        <a:bodyPr/>
        <a:lstStyle/>
        <a:p>
          <a:pPr rtl="0"/>
          <a:r>
            <a:rPr lang="ru-RU" smtClean="0"/>
            <a:t>доказательство и опровержение.</a:t>
          </a:r>
          <a:endParaRPr lang="ru-RU"/>
        </a:p>
      </dgm:t>
    </dgm:pt>
    <dgm:pt modelId="{2277FAA3-B1C4-4BCA-A495-6EF4E64B0CCF}" type="parTrans" cxnId="{3FA46E4C-266B-471A-849E-E60687888135}">
      <dgm:prSet/>
      <dgm:spPr/>
      <dgm:t>
        <a:bodyPr/>
        <a:lstStyle/>
        <a:p>
          <a:endParaRPr lang="ru-RU"/>
        </a:p>
      </dgm:t>
    </dgm:pt>
    <dgm:pt modelId="{D34D9082-9E1A-45EC-AB9A-0FB02C04E972}" type="sibTrans" cxnId="{3FA46E4C-266B-471A-849E-E60687888135}">
      <dgm:prSet/>
      <dgm:spPr/>
      <dgm:t>
        <a:bodyPr/>
        <a:lstStyle/>
        <a:p>
          <a:endParaRPr lang="ru-RU"/>
        </a:p>
      </dgm:t>
    </dgm:pt>
    <dgm:pt modelId="{E87BE278-05E8-414E-93A3-AEC1160D5BAA}" type="pres">
      <dgm:prSet presAssocID="{24B5C14A-3FD0-437F-B8BB-BE1C098B35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D8E802-3530-466A-9F9D-08161FD6D6FA}" type="pres">
      <dgm:prSet presAssocID="{9A799B7A-A1E1-4523-AB60-8A7E003C9299}" presName="composite" presStyleCnt="0"/>
      <dgm:spPr/>
    </dgm:pt>
    <dgm:pt modelId="{1E5F80D9-CB6B-45D8-91BA-D642AAEA5DF5}" type="pres">
      <dgm:prSet presAssocID="{9A799B7A-A1E1-4523-AB60-8A7E003C929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921D7-6C36-456A-BBBE-66C4897428BB}" type="pres">
      <dgm:prSet presAssocID="{9A799B7A-A1E1-4523-AB60-8A7E003C9299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3C686-E416-4A3C-8629-4C4CE6DFBEB6}" srcId="{24B5C14A-3FD0-437F-B8BB-BE1C098B35A4}" destId="{9A799B7A-A1E1-4523-AB60-8A7E003C9299}" srcOrd="0" destOrd="0" parTransId="{3B73E1D2-1F28-4806-BC16-78C43B248A75}" sibTransId="{4695C1F7-8FBA-45C3-9E19-3D9A7D7F1339}"/>
    <dgm:cxn modelId="{6C3A3EF0-3018-45C8-9D6B-1094D9042094}" type="presOf" srcId="{24B5C14A-3FD0-437F-B8BB-BE1C098B35A4}" destId="{E87BE278-05E8-414E-93A3-AEC1160D5BAA}" srcOrd="0" destOrd="0" presId="urn:microsoft.com/office/officeart/2005/8/layout/chevron2"/>
    <dgm:cxn modelId="{794D35F4-3395-4AD7-B27D-B75D89B74004}" type="presOf" srcId="{7BF20738-1376-486C-AE39-E8D2F809822E}" destId="{9BE921D7-6C36-456A-BBBE-66C4897428BB}" srcOrd="0" destOrd="4" presId="urn:microsoft.com/office/officeart/2005/8/layout/chevron2"/>
    <dgm:cxn modelId="{839043D1-5B37-46FE-9458-4EAB93664017}" srcId="{9A799B7A-A1E1-4523-AB60-8A7E003C9299}" destId="{649D26AF-64B5-4139-B9DE-2C6D60C52665}" srcOrd="0" destOrd="0" parTransId="{3A2C13A2-D232-4697-AFA5-4CCC8C076872}" sibTransId="{BE775CB8-23D8-46B8-AFE3-C872289089BC}"/>
    <dgm:cxn modelId="{A08AE31F-6AD4-4298-A463-3AF26BF50233}" srcId="{9A799B7A-A1E1-4523-AB60-8A7E003C9299}" destId="{A946BB4F-8576-473F-A263-590D2C5B5AF9}" srcOrd="2" destOrd="0" parTransId="{644DDBA9-3087-4570-B1B6-930BDF888D7F}" sibTransId="{D1C6865A-2B76-41ED-AABA-E381571145AA}"/>
    <dgm:cxn modelId="{894FF0EE-78C0-45E3-92BA-78168EBD9B6A}" type="presOf" srcId="{649D26AF-64B5-4139-B9DE-2C6D60C52665}" destId="{9BE921D7-6C36-456A-BBBE-66C4897428BB}" srcOrd="0" destOrd="0" presId="urn:microsoft.com/office/officeart/2005/8/layout/chevron2"/>
    <dgm:cxn modelId="{8E78F1DD-24FD-48CF-B957-47D316B415E5}" srcId="{9A799B7A-A1E1-4523-AB60-8A7E003C9299}" destId="{54E1D538-A268-4386-9915-9652E35EA3DF}" srcOrd="1" destOrd="0" parTransId="{85BC9113-B4A2-45E3-9807-F5A1B1578897}" sibTransId="{4D44B0A9-60A0-4597-8107-3047D074EB97}"/>
    <dgm:cxn modelId="{3FA46E4C-266B-471A-849E-E60687888135}" srcId="{9A799B7A-A1E1-4523-AB60-8A7E003C9299}" destId="{7BF20738-1376-486C-AE39-E8D2F809822E}" srcOrd="4" destOrd="0" parTransId="{2277FAA3-B1C4-4BCA-A495-6EF4E64B0CCF}" sibTransId="{D34D9082-9E1A-45EC-AB9A-0FB02C04E972}"/>
    <dgm:cxn modelId="{0D881D60-8212-4D5D-9956-F2DD6BB46A14}" type="presOf" srcId="{9A799B7A-A1E1-4523-AB60-8A7E003C9299}" destId="{1E5F80D9-CB6B-45D8-91BA-D642AAEA5DF5}" srcOrd="0" destOrd="0" presId="urn:microsoft.com/office/officeart/2005/8/layout/chevron2"/>
    <dgm:cxn modelId="{AE09BBEC-BC01-43DB-9811-3AB143203A78}" srcId="{9A799B7A-A1E1-4523-AB60-8A7E003C9299}" destId="{4CF55BF4-4380-44B4-A633-B3DCC8FF890F}" srcOrd="3" destOrd="0" parTransId="{752E4052-E620-44F1-8116-79DBC58A3443}" sibTransId="{A673654A-C1FC-4140-BD7E-099963FF72DF}"/>
    <dgm:cxn modelId="{871BFF7C-D375-4947-A8DC-EFFFDD00D08D}" type="presOf" srcId="{54E1D538-A268-4386-9915-9652E35EA3DF}" destId="{9BE921D7-6C36-456A-BBBE-66C4897428BB}" srcOrd="0" destOrd="1" presId="urn:microsoft.com/office/officeart/2005/8/layout/chevron2"/>
    <dgm:cxn modelId="{8F79AFCF-6E37-43D1-BD80-A6D1CC60FA58}" type="presOf" srcId="{A946BB4F-8576-473F-A263-590D2C5B5AF9}" destId="{9BE921D7-6C36-456A-BBBE-66C4897428BB}" srcOrd="0" destOrd="2" presId="urn:microsoft.com/office/officeart/2005/8/layout/chevron2"/>
    <dgm:cxn modelId="{52EAA660-C4EF-4A4E-90C7-DF447C793A5B}" type="presOf" srcId="{4CF55BF4-4380-44B4-A633-B3DCC8FF890F}" destId="{9BE921D7-6C36-456A-BBBE-66C4897428BB}" srcOrd="0" destOrd="3" presId="urn:microsoft.com/office/officeart/2005/8/layout/chevron2"/>
    <dgm:cxn modelId="{2226A924-8A26-4113-914B-20B7A552556E}" type="presParOf" srcId="{E87BE278-05E8-414E-93A3-AEC1160D5BAA}" destId="{82D8E802-3530-466A-9F9D-08161FD6D6FA}" srcOrd="0" destOrd="0" presId="urn:microsoft.com/office/officeart/2005/8/layout/chevron2"/>
    <dgm:cxn modelId="{ECCEAA5A-96C9-4261-A098-AA469ADE490A}" type="presParOf" srcId="{82D8E802-3530-466A-9F9D-08161FD6D6FA}" destId="{1E5F80D9-CB6B-45D8-91BA-D642AAEA5DF5}" srcOrd="0" destOrd="0" presId="urn:microsoft.com/office/officeart/2005/8/layout/chevron2"/>
    <dgm:cxn modelId="{DCAC585E-DA3C-40C9-8990-0713391594EC}" type="presParOf" srcId="{82D8E802-3530-466A-9F9D-08161FD6D6FA}" destId="{9BE921D7-6C36-456A-BBBE-66C4897428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8E915-8852-43CA-8F07-F8E81B1B20D3}">
      <dsp:nvSpPr>
        <dsp:cNvPr id="0" name=""/>
        <dsp:cNvSpPr/>
      </dsp:nvSpPr>
      <dsp:spPr>
        <a:xfrm>
          <a:off x="3266801" y="2028755"/>
          <a:ext cx="1447938" cy="14479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Логические пятиминутки</a:t>
          </a:r>
          <a:endParaRPr lang="ru-RU" sz="1300" kern="1200" dirty="0"/>
        </a:p>
      </dsp:txBody>
      <dsp:txXfrm>
        <a:off x="3478847" y="2240801"/>
        <a:ext cx="1023846" cy="1023846"/>
      </dsp:txXfrm>
    </dsp:sp>
    <dsp:sp modelId="{F71E9F71-8CCE-4EED-A39A-1A2C49C7C2CF}">
      <dsp:nvSpPr>
        <dsp:cNvPr id="0" name=""/>
        <dsp:cNvSpPr/>
      </dsp:nvSpPr>
      <dsp:spPr>
        <a:xfrm rot="16203684">
          <a:off x="3837931" y="1500909"/>
          <a:ext cx="307833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84057" y="1645544"/>
        <a:ext cx="215483" cy="295379"/>
      </dsp:txXfrm>
    </dsp:sp>
    <dsp:sp modelId="{C087AA88-DCEA-4742-9E85-F4EC5F84340C}">
      <dsp:nvSpPr>
        <dsp:cNvPr id="0" name=""/>
        <dsp:cNvSpPr/>
      </dsp:nvSpPr>
      <dsp:spPr>
        <a:xfrm>
          <a:off x="3099943" y="0"/>
          <a:ext cx="1786003" cy="14479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стартовые</a:t>
          </a:r>
          <a:endParaRPr lang="ru-RU" sz="1800" b="1" kern="1200" dirty="0"/>
        </a:p>
      </dsp:txBody>
      <dsp:txXfrm>
        <a:off x="3361497" y="212046"/>
        <a:ext cx="1262895" cy="1023846"/>
      </dsp:txXfrm>
    </dsp:sp>
    <dsp:sp modelId="{2E0E6BE2-2D81-4D85-BE36-E99918525BD9}">
      <dsp:nvSpPr>
        <dsp:cNvPr id="0" name=""/>
        <dsp:cNvSpPr/>
      </dsp:nvSpPr>
      <dsp:spPr>
        <a:xfrm rot="20404044">
          <a:off x="4949350" y="2019055"/>
          <a:ext cx="771577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953774" y="2142690"/>
        <a:ext cx="623887" cy="295379"/>
      </dsp:txXfrm>
    </dsp:sp>
    <dsp:sp modelId="{88FFCE61-66A9-43B5-B110-D5607C0FC948}">
      <dsp:nvSpPr>
        <dsp:cNvPr id="0" name=""/>
        <dsp:cNvSpPr/>
      </dsp:nvSpPr>
      <dsp:spPr>
        <a:xfrm>
          <a:off x="5976662" y="1008108"/>
          <a:ext cx="1657223" cy="144793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10000"/>
                </a:schemeClr>
              </a:solidFill>
            </a:rPr>
            <a:t>вводные</a:t>
          </a:r>
          <a:endParaRPr lang="ru-RU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219357" y="1220154"/>
        <a:ext cx="1171833" cy="1023846"/>
      </dsp:txXfrm>
    </dsp:sp>
    <dsp:sp modelId="{4A297E39-A6B9-45DC-8A2A-4B77FD4ADB57}">
      <dsp:nvSpPr>
        <dsp:cNvPr id="0" name=""/>
        <dsp:cNvSpPr/>
      </dsp:nvSpPr>
      <dsp:spPr>
        <a:xfrm rot="1694322">
          <a:off x="4798930" y="3090015"/>
          <a:ext cx="556378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807719" y="3153536"/>
        <a:ext cx="408688" cy="295379"/>
      </dsp:txXfrm>
    </dsp:sp>
    <dsp:sp modelId="{11CA4975-9ECB-439F-A5E4-F8F6190A8647}">
      <dsp:nvSpPr>
        <dsp:cNvPr id="0" name=""/>
        <dsp:cNvSpPr/>
      </dsp:nvSpPr>
      <dsp:spPr>
        <a:xfrm>
          <a:off x="5073305" y="3402443"/>
          <a:ext cx="2950464" cy="14479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инструктивные</a:t>
          </a:r>
          <a:endParaRPr lang="ru-RU" sz="1800" b="1" kern="1200" dirty="0"/>
        </a:p>
      </dsp:txBody>
      <dsp:txXfrm>
        <a:off x="5505390" y="3614489"/>
        <a:ext cx="2086294" cy="1023846"/>
      </dsp:txXfrm>
    </dsp:sp>
    <dsp:sp modelId="{7EEEA512-C2FF-4445-86EF-EEC525479101}">
      <dsp:nvSpPr>
        <dsp:cNvPr id="0" name=""/>
        <dsp:cNvSpPr/>
      </dsp:nvSpPr>
      <dsp:spPr>
        <a:xfrm rot="5400000">
          <a:off x="3837437" y="3511174"/>
          <a:ext cx="306667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883437" y="3563634"/>
        <a:ext cx="214667" cy="295379"/>
      </dsp:txXfrm>
    </dsp:sp>
    <dsp:sp modelId="{A4DA5229-685E-42AB-AD37-65B0A2329C9D}">
      <dsp:nvSpPr>
        <dsp:cNvPr id="0" name=""/>
        <dsp:cNvSpPr/>
      </dsp:nvSpPr>
      <dsp:spPr>
        <a:xfrm>
          <a:off x="2520280" y="4055312"/>
          <a:ext cx="2940980" cy="14479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тренинговые</a:t>
          </a:r>
          <a:endParaRPr lang="ru-RU" sz="1800" b="1" kern="1200" dirty="0"/>
        </a:p>
      </dsp:txBody>
      <dsp:txXfrm>
        <a:off x="2950977" y="4267358"/>
        <a:ext cx="2079586" cy="1023846"/>
      </dsp:txXfrm>
    </dsp:sp>
    <dsp:sp modelId="{9094E26C-70EF-4437-9C55-98C25E41E4EE}">
      <dsp:nvSpPr>
        <dsp:cNvPr id="0" name=""/>
        <dsp:cNvSpPr/>
      </dsp:nvSpPr>
      <dsp:spPr>
        <a:xfrm rot="9273323">
          <a:off x="2293831" y="3126851"/>
          <a:ext cx="786526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434358" y="3193584"/>
        <a:ext cx="638836" cy="295379"/>
      </dsp:txXfrm>
    </dsp:sp>
    <dsp:sp modelId="{2A58461A-517C-459E-927B-3AFDB4C377D9}">
      <dsp:nvSpPr>
        <dsp:cNvPr id="0" name=""/>
        <dsp:cNvSpPr/>
      </dsp:nvSpPr>
      <dsp:spPr>
        <a:xfrm>
          <a:off x="0" y="3402443"/>
          <a:ext cx="2207193" cy="144793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мониторинговые</a:t>
          </a:r>
          <a:endParaRPr lang="ru-RU" sz="1800" b="1" kern="1200" dirty="0"/>
        </a:p>
      </dsp:txBody>
      <dsp:txXfrm>
        <a:off x="323236" y="3614489"/>
        <a:ext cx="1560721" cy="1023846"/>
      </dsp:txXfrm>
    </dsp:sp>
    <dsp:sp modelId="{97B1053E-05B0-4793-B2D2-29197DECE84F}">
      <dsp:nvSpPr>
        <dsp:cNvPr id="0" name=""/>
        <dsp:cNvSpPr/>
      </dsp:nvSpPr>
      <dsp:spPr>
        <a:xfrm rot="12336811">
          <a:off x="2156235" y="1840836"/>
          <a:ext cx="891743" cy="4922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2296668" y="1971219"/>
        <a:ext cx="744053" cy="295379"/>
      </dsp:txXfrm>
    </dsp:sp>
    <dsp:sp modelId="{D398AA03-8FAF-407D-8EF6-60E7233E3A72}">
      <dsp:nvSpPr>
        <dsp:cNvPr id="0" name=""/>
        <dsp:cNvSpPr/>
      </dsp:nvSpPr>
      <dsp:spPr>
        <a:xfrm>
          <a:off x="0" y="591006"/>
          <a:ext cx="1983545" cy="14479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финишные</a:t>
          </a:r>
          <a:endParaRPr lang="ru-RU" sz="1800" b="1" kern="1200" dirty="0"/>
        </a:p>
      </dsp:txBody>
      <dsp:txXfrm>
        <a:off x="290483" y="803052"/>
        <a:ext cx="1402579" cy="1023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F80D9-CB6B-45D8-91BA-D642AAEA5DF5}">
      <dsp:nvSpPr>
        <dsp:cNvPr id="0" name=""/>
        <dsp:cNvSpPr/>
      </dsp:nvSpPr>
      <dsp:spPr>
        <a:xfrm rot="5400000">
          <a:off x="-1310545" y="1310545"/>
          <a:ext cx="5904656" cy="32835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В качестве предмета "логических пятиминуток" выступает группа учебно-логических умений:</a:t>
          </a:r>
          <a:endParaRPr lang="ru-RU" sz="2800" kern="1200"/>
        </a:p>
      </dsp:txBody>
      <dsp:txXfrm rot="-5400000">
        <a:off x="1" y="1641781"/>
        <a:ext cx="3283564" cy="2621092"/>
      </dsp:txXfrm>
    </dsp:sp>
    <dsp:sp modelId="{9BE921D7-6C36-456A-BBBE-66C4897428BB}">
      <dsp:nvSpPr>
        <dsp:cNvPr id="0" name=""/>
        <dsp:cNvSpPr/>
      </dsp:nvSpPr>
      <dsp:spPr>
        <a:xfrm rot="5400000">
          <a:off x="3614801" y="-331236"/>
          <a:ext cx="4262873" cy="49253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smtClean="0"/>
            <a:t>анализ и синтез;</a:t>
          </a:r>
          <a:endParaRPr lang="ru-RU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smtClean="0"/>
            <a:t>сравнение;</a:t>
          </a:r>
          <a:endParaRPr lang="ru-RU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smtClean="0"/>
            <a:t>обобщение и классификация;</a:t>
          </a:r>
          <a:endParaRPr lang="ru-RU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smtClean="0"/>
            <a:t>определение понятий;</a:t>
          </a:r>
          <a:endParaRPr lang="ru-RU" sz="3300" kern="120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smtClean="0"/>
            <a:t>доказательство и опровержение.</a:t>
          </a:r>
          <a:endParaRPr lang="ru-RU" sz="3300" kern="1200"/>
        </a:p>
      </dsp:txBody>
      <dsp:txXfrm rot="-5400000">
        <a:off x="3283564" y="208097"/>
        <a:ext cx="4717251" cy="3846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print"/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618097E-ED29-4448-A8F8-68C853FC65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0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F48DC-E5A8-4207-9662-BB1F611063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9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D706-A3C1-4D54-AFCF-A144DE9AA4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2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5CA7FC-BA81-46FE-8A3B-120AE787EC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6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4900EAF-E6E9-42CD-B537-7F976A859B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1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18097E-ED29-4448-A8F8-68C853FC65D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4EE3-A236-4ED1-9DFE-E3E395F3928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815F0-9D38-4C19-AC63-E2D1515F207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6D98-E8AF-4B81-9E9A-CF8527B78E64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669E-19CA-49D0-A4A3-9A9DB8A472B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F69CF-88BD-4855-89A5-E78FD917D3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C4EE3-A236-4ED1-9DFE-E3E395F392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45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BD4B-0B39-4A5F-940A-7B414FF7023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25D3-95A4-45E4-9353-0CC4701896B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2D03-71BE-48EE-AB09-44DDE4CDE7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48DC-E5A8-4207-9662-BB1F611063B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D706-A3C1-4D54-AFCF-A144DE9AA4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815F0-9D38-4C19-AC63-E2D1515F20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76D98-E8AF-4B81-9E9A-CF8527B78E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4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A669E-19CA-49D0-A4A3-9A9DB8A472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69CF-88BD-4855-89A5-E78FD917D38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3BD4B-0B39-4A5F-940A-7B414FF702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2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25D3-95A4-45E4-9353-0CC4701896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12D03-71BE-48EE-AB09-44DDE4CDE7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5" cstate="print"/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24087-C20D-41FF-9960-5BD50F70946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4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F24087-C20D-41FF-9960-5BD50F70946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Логические пятиминутки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028678" cy="302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80920" cy="5616624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Существуют разные высказывания выдающихся людей, крылатые выражения, в которых заключена в сжатом виде умная мысль. О чём угодно: об учении и увлечении, о здоровье или недугах, о любви, о зависти и т.д.</a:t>
            </a:r>
          </a:p>
          <a:p>
            <a:pPr marL="4572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На доске написаны некоторые высказывания. Прочитайте их и определите те, которые можно отнести к тому, чем мы занимаемся на уроках; а также найдите похожие высказывания.</a:t>
            </a:r>
          </a:p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 Уча других, мы учимся сами;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Вся ценность монеты заключается в том, что человек знает, что с ней делать;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Кузнец обучает своему делу, куя;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Капля камень точит;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Лишь когда мы действуем, мы действительно есть мы сами;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Времена меняются, и мы меняемся вместе с ними;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Действие является самым ясным и выразительным раскрытием человека;</a:t>
            </a:r>
          </a:p>
          <a:p>
            <a:pPr marL="502920" indent="-45720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 Хорошую работу чужими руками не сделаешь.</a:t>
            </a:r>
          </a:p>
          <a:p>
            <a:pPr marL="502920" indent="-457200">
              <a:buFont typeface="+mj-lt"/>
              <a:buAutoNum type="arabicPeriod"/>
            </a:pP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Учитель просит объяснить значение высказываний, помогая детям. № 1 и 3; № 5 и 7 похожи. № 6 не подходит по смыслу.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Я предлагаю вам дома найти пословицы и поговорки об учении, о значении ума. На следующей «пятиминутке» завтра мы выслушаем и обсудим найденные вами поговорки.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6512511" cy="432048"/>
          </a:xfrm>
        </p:spPr>
        <p:txBody>
          <a:bodyPr/>
          <a:lstStyle/>
          <a:p>
            <a:r>
              <a:rPr lang="ru-RU" sz="2400" dirty="0"/>
              <a:t>Примеры логических пятиминуток. </a:t>
            </a:r>
            <a:r>
              <a:rPr lang="ru-RU" sz="2400" dirty="0" smtClean="0"/>
              <a:t>№2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560840" cy="5904656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Цель: Способствовать формированию целостного представления об анализе и синтезе как способах познания.</a:t>
            </a:r>
          </a:p>
          <a:p>
            <a:pPr marL="45720" indent="0">
              <a:buNone/>
            </a:pPr>
            <a:r>
              <a:rPr lang="ru-RU" b="1" dirty="0"/>
              <a:t>На уроке литературного чтения мы познакомились с произведением В. </a:t>
            </a:r>
            <a:r>
              <a:rPr lang="ru-RU" b="1" dirty="0" err="1"/>
              <a:t>Беспалькова</a:t>
            </a:r>
            <a:r>
              <a:rPr lang="ru-RU" b="1" dirty="0"/>
              <a:t> «Совушка». Текст произведения очень большой. Для того, чтобы лучше понять, какую идею хотел донести до нас автор, я предлагаю вам разделить текст на части и озаглавить каждую часть. Перечитайте первую часть текста. Что здесь самое главное? О чём (или ком) и что говорится? Подтвердите ваше мнение словами текста. Дайте название этой части (Аналогичная работа с остальными частями текста). У нас получился план литературного произведения:</a:t>
            </a:r>
          </a:p>
          <a:p>
            <a:r>
              <a:rPr lang="ru-RU" b="1" dirty="0"/>
              <a:t> Как </a:t>
            </a:r>
            <a:r>
              <a:rPr lang="ru-RU" b="1" dirty="0" err="1"/>
              <a:t>Федотка</a:t>
            </a:r>
            <a:r>
              <a:rPr lang="ru-RU" b="1" dirty="0"/>
              <a:t> </a:t>
            </a:r>
            <a:r>
              <a:rPr lang="ru-RU" b="1" dirty="0" err="1"/>
              <a:t>совушку</a:t>
            </a:r>
            <a:r>
              <a:rPr lang="ru-RU" b="1" dirty="0"/>
              <a:t> обидел.</a:t>
            </a:r>
          </a:p>
          <a:p>
            <a:r>
              <a:rPr lang="ru-RU" b="1" dirty="0"/>
              <a:t> Все припасы пропали.</a:t>
            </a:r>
          </a:p>
          <a:p>
            <a:r>
              <a:rPr lang="ru-RU" b="1" dirty="0"/>
              <a:t> Как </a:t>
            </a:r>
            <a:r>
              <a:rPr lang="ru-RU" b="1" dirty="0" err="1"/>
              <a:t>Федотка</a:t>
            </a:r>
            <a:r>
              <a:rPr lang="ru-RU" b="1" dirty="0"/>
              <a:t> </a:t>
            </a:r>
            <a:r>
              <a:rPr lang="ru-RU" b="1" dirty="0" err="1"/>
              <a:t>совушку</a:t>
            </a:r>
            <a:r>
              <a:rPr lang="ru-RU" b="1" dirty="0"/>
              <a:t> искал.</a:t>
            </a:r>
          </a:p>
          <a:p>
            <a:r>
              <a:rPr lang="ru-RU" b="1" dirty="0"/>
              <a:t> Совушка вернулась.</a:t>
            </a:r>
          </a:p>
          <a:p>
            <a:endParaRPr lang="ru-RU" b="1" dirty="0"/>
          </a:p>
          <a:p>
            <a:pPr marL="45720" indent="0">
              <a:buNone/>
            </a:pPr>
            <a:r>
              <a:rPr lang="ru-RU" b="1" dirty="0"/>
              <a:t>Для того, чтобы лучше понять идею литературного произведения, выделить самое главное, выяснить, что хотел нам сказать автор, мы с вами разделили текст на части и подробно поработали с каждой из них, т.е. осуществили анализ текста.</a:t>
            </a:r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b="1" dirty="0"/>
              <a:t>Итак, анализ - это разделение, разложение, расчленение чего-либо на составляющие части с целью его изучения.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898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563960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Логические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 пятиминутки №3</a:t>
            </a:r>
            <a:br>
              <a:rPr lang="ru-RU" dirty="0" smtClean="0">
                <a:solidFill>
                  <a:srgbClr val="FF6600"/>
                </a:solidFill>
              </a:rPr>
            </a:br>
            <a:r>
              <a:rPr lang="ru-RU" dirty="0" smtClean="0">
                <a:solidFill>
                  <a:srgbClr val="FF6600"/>
                </a:solidFill>
              </a:rPr>
              <a:t>( </a:t>
            </a:r>
            <a:r>
              <a:rPr lang="ru-RU" dirty="0" err="1" smtClean="0">
                <a:solidFill>
                  <a:srgbClr val="FF6600"/>
                </a:solidFill>
              </a:rPr>
              <a:t>тренинговая</a:t>
            </a:r>
            <a:r>
              <a:rPr lang="ru-RU" dirty="0" smtClean="0">
                <a:solidFill>
                  <a:srgbClr val="FF6600"/>
                </a:solidFill>
              </a:rPr>
              <a:t>)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827088" y="1700213"/>
            <a:ext cx="2952750" cy="2881312"/>
          </a:xfrm>
        </p:spPr>
        <p:txBody>
          <a:bodyPr/>
          <a:lstStyle/>
          <a:p>
            <a:pPr lvl="1">
              <a:buFontTx/>
              <a:buNone/>
            </a:pPr>
            <a:r>
              <a:rPr lang="ru-RU"/>
              <a:t>	</a:t>
            </a:r>
            <a:endParaRPr lang="ru-RU" sz="2000"/>
          </a:p>
        </p:txBody>
      </p:sp>
      <p:pic>
        <p:nvPicPr>
          <p:cNvPr id="16388" name="Picture 4" descr="Место Радости Ассирис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463" y="2249488"/>
            <a:ext cx="4103687" cy="2560637"/>
          </a:xfrm>
          <a:noFill/>
          <a:ln/>
        </p:spPr>
      </p:pic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07904" y="4941168"/>
            <a:ext cx="4320084" cy="1512020"/>
          </a:xfrm>
        </p:spPr>
        <p:txBody>
          <a:bodyPr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ru-RU" sz="1400" dirty="0"/>
              <a:t>	</a:t>
            </a:r>
            <a:endParaRPr lang="ru-RU" sz="15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dirty="0">
                <a:solidFill>
                  <a:srgbClr val="002E00"/>
                </a:solidFill>
              </a:rPr>
              <a:t>	</a:t>
            </a:r>
            <a:r>
              <a:rPr lang="ru-RU" sz="3200" b="1" dirty="0">
                <a:solidFill>
                  <a:srgbClr val="002E00"/>
                </a:solidFill>
              </a:rPr>
              <a:t>Проверим: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3200" b="1" dirty="0">
                <a:solidFill>
                  <a:srgbClr val="002E00"/>
                </a:solidFill>
              </a:rPr>
              <a:t>	Ель, берёза,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3200" b="1" dirty="0">
                <a:solidFill>
                  <a:srgbClr val="002E00"/>
                </a:solidFill>
              </a:rPr>
              <a:t>	ива, осина.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rgbClr val="002E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ru-RU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ru-RU" sz="1400" dirty="0"/>
              <a:t>	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0825" y="1628775"/>
            <a:ext cx="42497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663300"/>
              </a:solidFill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663300"/>
                </a:solidFill>
              </a:rPr>
              <a:t>Берёза </a:t>
            </a:r>
            <a:r>
              <a:rPr lang="ru-RU" sz="3600" dirty="0">
                <a:solidFill>
                  <a:srgbClr val="663300"/>
                </a:solidFill>
              </a:rPr>
              <a:t>правее ели, ива левее осины, берёза левее ивы.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663300"/>
                </a:solidFill>
              </a:rPr>
              <a:t>В каком порядке растут </a:t>
            </a:r>
            <a:r>
              <a:rPr lang="ru-RU" sz="3600" dirty="0" smtClean="0">
                <a:solidFill>
                  <a:srgbClr val="663300"/>
                </a:solidFill>
              </a:rPr>
              <a:t>деревья</a:t>
            </a:r>
            <a:r>
              <a:rPr lang="ru-RU" sz="3600" dirty="0">
                <a:solidFill>
                  <a:srgbClr val="66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70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6" name="Picture 3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476375" y="19161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476375" y="3500438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339975" y="3500438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611188" y="1916113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908175" y="2708275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843213" y="2708275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979613" y="4221163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27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1042988" y="2708275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411413" y="1916113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3276600" y="19161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188" name="plant"/>
          <p:cNvSpPr>
            <a:spLocks noEditPoints="1" noChangeArrowheads="1"/>
          </p:cNvSpPr>
          <p:nvPr/>
        </p:nvSpPr>
        <p:spPr bwMode="auto">
          <a:xfrm>
            <a:off x="1403350" y="2603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9" name="plant"/>
          <p:cNvSpPr>
            <a:spLocks noEditPoints="1" noChangeArrowheads="1"/>
          </p:cNvSpPr>
          <p:nvPr/>
        </p:nvSpPr>
        <p:spPr bwMode="auto">
          <a:xfrm>
            <a:off x="684213" y="18891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00563" y="549275"/>
            <a:ext cx="46434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  Посмотри, как заполнена гроздь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винограда числами: вверху два слагаемых, внизу между ними их сумма.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559425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6227763" y="42211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1042988" y="2708275"/>
            <a:ext cx="865187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611188" y="1916113"/>
            <a:ext cx="865187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5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1476375" y="1916113"/>
            <a:ext cx="865188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411413" y="1916113"/>
            <a:ext cx="865187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3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1908175" y="2708275"/>
            <a:ext cx="865188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5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 animBg="1"/>
      <p:bldP spid="7197" grpId="1" animBg="1"/>
      <p:bldP spid="7198" grpId="0" animBg="1"/>
      <p:bldP spid="7198" grpId="1" animBg="1"/>
      <p:bldP spid="7199" grpId="0" animBg="1"/>
      <p:bldP spid="7199" grpId="1" animBg="1"/>
      <p:bldP spid="7199" grpId="2" animBg="1"/>
      <p:bldP spid="7200" grpId="0" animBg="1"/>
      <p:bldP spid="7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41" name="Picture 45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6498" name="Oval 2"/>
          <p:cNvSpPr>
            <a:spLocks noChangeArrowheads="1"/>
          </p:cNvSpPr>
          <p:nvPr/>
        </p:nvSpPr>
        <p:spPr bwMode="auto">
          <a:xfrm>
            <a:off x="6588125" y="3357563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5724525" y="3357563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0" name="Oval 4"/>
          <p:cNvSpPr>
            <a:spLocks noChangeArrowheads="1"/>
          </p:cNvSpPr>
          <p:nvPr/>
        </p:nvSpPr>
        <p:spPr bwMode="auto">
          <a:xfrm>
            <a:off x="4859338" y="1773238"/>
            <a:ext cx="865187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6156325" y="2565400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6588125" y="1773238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3" name="Oval 7"/>
          <p:cNvSpPr>
            <a:spLocks noChangeArrowheads="1"/>
          </p:cNvSpPr>
          <p:nvPr/>
        </p:nvSpPr>
        <p:spPr bwMode="auto">
          <a:xfrm>
            <a:off x="7451725" y="1773238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1476375" y="19161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1476375" y="3429000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339975" y="3429000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611188" y="1844675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1908175" y="2636838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2843213" y="2708275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1908175" y="422116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971550" y="2636838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2411413" y="1916113"/>
            <a:ext cx="865187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3276600" y="1916113"/>
            <a:ext cx="865188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14" name="plant"/>
          <p:cNvSpPr>
            <a:spLocks noEditPoints="1" noChangeArrowheads="1"/>
          </p:cNvSpPr>
          <p:nvPr/>
        </p:nvSpPr>
        <p:spPr bwMode="auto">
          <a:xfrm>
            <a:off x="6443663" y="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15" name="plant"/>
          <p:cNvSpPr>
            <a:spLocks noEditPoints="1" noChangeArrowheads="1"/>
          </p:cNvSpPr>
          <p:nvPr/>
        </p:nvSpPr>
        <p:spPr bwMode="auto">
          <a:xfrm>
            <a:off x="1403350" y="2603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16" name="plant"/>
          <p:cNvSpPr>
            <a:spLocks noEditPoints="1" noChangeArrowheads="1"/>
          </p:cNvSpPr>
          <p:nvPr/>
        </p:nvSpPr>
        <p:spPr bwMode="auto">
          <a:xfrm>
            <a:off x="684213" y="188913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17" name="plant"/>
          <p:cNvSpPr>
            <a:spLocks noEditPoints="1" noChangeArrowheads="1"/>
          </p:cNvSpPr>
          <p:nvPr/>
        </p:nvSpPr>
        <p:spPr bwMode="auto">
          <a:xfrm>
            <a:off x="5292725" y="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1476375" y="5300663"/>
            <a:ext cx="6457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По тому же правилу заполни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srgbClr val="000000"/>
                </a:solidFill>
              </a:rPr>
              <a:t>числами эти  грозди.</a:t>
            </a:r>
          </a:p>
        </p:txBody>
      </p:sp>
      <p:sp>
        <p:nvSpPr>
          <p:cNvPr id="106519" name="Oval 23"/>
          <p:cNvSpPr>
            <a:spLocks noChangeArrowheads="1"/>
          </p:cNvSpPr>
          <p:nvPr/>
        </p:nvSpPr>
        <p:spPr bwMode="auto">
          <a:xfrm>
            <a:off x="6156325" y="4149725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5724525" y="1773238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21" name="Oval 25"/>
          <p:cNvSpPr>
            <a:spLocks noChangeArrowheads="1"/>
          </p:cNvSpPr>
          <p:nvPr/>
        </p:nvSpPr>
        <p:spPr bwMode="auto">
          <a:xfrm>
            <a:off x="5292725" y="2565400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5559425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6523" name="Text Box 27"/>
          <p:cNvSpPr txBox="1">
            <a:spLocks noChangeArrowheads="1"/>
          </p:cNvSpPr>
          <p:nvPr/>
        </p:nvSpPr>
        <p:spPr bwMode="auto">
          <a:xfrm>
            <a:off x="5508625" y="26368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06524" name="Text Box 28"/>
          <p:cNvSpPr txBox="1">
            <a:spLocks noChangeArrowheads="1"/>
          </p:cNvSpPr>
          <p:nvPr/>
        </p:nvSpPr>
        <p:spPr bwMode="auto">
          <a:xfrm>
            <a:off x="6372225" y="26368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6525" name="Text Box 29"/>
          <p:cNvSpPr txBox="1">
            <a:spLocks noChangeArrowheads="1"/>
          </p:cNvSpPr>
          <p:nvPr/>
        </p:nvSpPr>
        <p:spPr bwMode="auto">
          <a:xfrm>
            <a:off x="5795963" y="34290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106526" name="Text Box 30"/>
          <p:cNvSpPr txBox="1">
            <a:spLocks noChangeArrowheads="1"/>
          </p:cNvSpPr>
          <p:nvPr/>
        </p:nvSpPr>
        <p:spPr bwMode="auto">
          <a:xfrm>
            <a:off x="6659563" y="34290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106527" name="Text Box 31"/>
          <p:cNvSpPr txBox="1">
            <a:spLocks noChangeArrowheads="1"/>
          </p:cNvSpPr>
          <p:nvPr/>
        </p:nvSpPr>
        <p:spPr bwMode="auto">
          <a:xfrm>
            <a:off x="6227763" y="4221163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37</a:t>
            </a:r>
          </a:p>
        </p:txBody>
      </p:sp>
      <p:sp>
        <p:nvSpPr>
          <p:cNvPr id="106528" name="Oval 32"/>
          <p:cNvSpPr>
            <a:spLocks noChangeArrowheads="1"/>
          </p:cNvSpPr>
          <p:nvPr/>
        </p:nvSpPr>
        <p:spPr bwMode="auto">
          <a:xfrm>
            <a:off x="7019925" y="2565400"/>
            <a:ext cx="865188" cy="8636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>
              <a:solidFill>
                <a:srgbClr val="000000"/>
              </a:solidFill>
            </a:endParaRPr>
          </a:p>
        </p:txBody>
      </p:sp>
      <p:sp>
        <p:nvSpPr>
          <p:cNvPr id="106529" name="Text Box 33"/>
          <p:cNvSpPr txBox="1">
            <a:spLocks noChangeArrowheads="1"/>
          </p:cNvSpPr>
          <p:nvPr/>
        </p:nvSpPr>
        <p:spPr bwMode="auto">
          <a:xfrm>
            <a:off x="7092950" y="26368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06530" name="Text Box 34"/>
          <p:cNvSpPr txBox="1">
            <a:spLocks noChangeArrowheads="1"/>
          </p:cNvSpPr>
          <p:nvPr/>
        </p:nvSpPr>
        <p:spPr bwMode="auto">
          <a:xfrm>
            <a:off x="827088" y="193992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531" name="Text Box 35"/>
          <p:cNvSpPr txBox="1">
            <a:spLocks noChangeArrowheads="1"/>
          </p:cNvSpPr>
          <p:nvPr/>
        </p:nvSpPr>
        <p:spPr bwMode="auto">
          <a:xfrm>
            <a:off x="1692275" y="19891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06532" name="Text Box 36"/>
          <p:cNvSpPr txBox="1">
            <a:spLocks noChangeArrowheads="1"/>
          </p:cNvSpPr>
          <p:nvPr/>
        </p:nvSpPr>
        <p:spPr bwMode="auto">
          <a:xfrm>
            <a:off x="2627313" y="19891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6533" name="Text Box 37"/>
          <p:cNvSpPr txBox="1">
            <a:spLocks noChangeArrowheads="1"/>
          </p:cNvSpPr>
          <p:nvPr/>
        </p:nvSpPr>
        <p:spPr bwMode="auto">
          <a:xfrm>
            <a:off x="1042988" y="2708275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06534" name="Text Box 38"/>
          <p:cNvSpPr txBox="1">
            <a:spLocks noChangeArrowheads="1"/>
          </p:cNvSpPr>
          <p:nvPr/>
        </p:nvSpPr>
        <p:spPr bwMode="auto">
          <a:xfrm>
            <a:off x="3492500" y="1989138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06535" name="Text Box 39"/>
          <p:cNvSpPr txBox="1">
            <a:spLocks noChangeArrowheads="1"/>
          </p:cNvSpPr>
          <p:nvPr/>
        </p:nvSpPr>
        <p:spPr bwMode="auto">
          <a:xfrm>
            <a:off x="1979613" y="2708275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06536" name="Text Box 40"/>
          <p:cNvSpPr txBox="1">
            <a:spLocks noChangeArrowheads="1"/>
          </p:cNvSpPr>
          <p:nvPr/>
        </p:nvSpPr>
        <p:spPr bwMode="auto">
          <a:xfrm>
            <a:off x="2916238" y="27813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06537" name="Text Box 41"/>
          <p:cNvSpPr txBox="1">
            <a:spLocks noChangeArrowheads="1"/>
          </p:cNvSpPr>
          <p:nvPr/>
        </p:nvSpPr>
        <p:spPr bwMode="auto">
          <a:xfrm>
            <a:off x="1547813" y="35004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22</a:t>
            </a:r>
          </a:p>
        </p:txBody>
      </p:sp>
      <p:sp>
        <p:nvSpPr>
          <p:cNvPr id="106538" name="Text Box 42"/>
          <p:cNvSpPr txBox="1">
            <a:spLocks noChangeArrowheads="1"/>
          </p:cNvSpPr>
          <p:nvPr/>
        </p:nvSpPr>
        <p:spPr bwMode="auto">
          <a:xfrm>
            <a:off x="2411413" y="3500438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1979613" y="42926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45</a:t>
            </a:r>
          </a:p>
        </p:txBody>
      </p:sp>
      <p:sp>
        <p:nvSpPr>
          <p:cNvPr id="106542" name="Text Box 46"/>
          <p:cNvSpPr txBox="1">
            <a:spLocks noChangeArrowheads="1"/>
          </p:cNvSpPr>
          <p:nvPr/>
        </p:nvSpPr>
        <p:spPr bwMode="auto">
          <a:xfrm>
            <a:off x="5076825" y="184467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6543" name="Text Box 47"/>
          <p:cNvSpPr txBox="1">
            <a:spLocks noChangeArrowheads="1"/>
          </p:cNvSpPr>
          <p:nvPr/>
        </p:nvSpPr>
        <p:spPr bwMode="auto">
          <a:xfrm>
            <a:off x="5940425" y="184467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6544" name="Text Box 48"/>
          <p:cNvSpPr txBox="1">
            <a:spLocks noChangeArrowheads="1"/>
          </p:cNvSpPr>
          <p:nvPr/>
        </p:nvSpPr>
        <p:spPr bwMode="auto">
          <a:xfrm>
            <a:off x="6804025" y="1844675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6546" name="Text Box 50"/>
          <p:cNvSpPr txBox="1">
            <a:spLocks noChangeArrowheads="1"/>
          </p:cNvSpPr>
          <p:nvPr/>
        </p:nvSpPr>
        <p:spPr bwMode="auto">
          <a:xfrm>
            <a:off x="7524750" y="1844675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846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4" grpId="0"/>
      <p:bldP spid="106525" grpId="0"/>
      <p:bldP spid="106526" grpId="0"/>
      <p:bldP spid="106527" grpId="0"/>
      <p:bldP spid="106533" grpId="0"/>
      <p:bldP spid="106535" grpId="0"/>
      <p:bldP spid="106536" grpId="0"/>
      <p:bldP spid="106537" grpId="0"/>
      <p:bldP spid="106538" grpId="0"/>
      <p:bldP spid="106539" grpId="0"/>
      <p:bldP spid="106543" grpId="0"/>
      <p:bldP spid="106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Ребята, подберите к каждой загадке свою иллюстрацию:</a:t>
            </a:r>
          </a:p>
          <a:p>
            <a:pPr marL="0" indent="0">
              <a:buNone/>
            </a:pPr>
            <a:r>
              <a:rPr lang="ru-RU" b="1" i="1" dirty="0" smtClean="0"/>
              <a:t>1.В </a:t>
            </a:r>
            <a:r>
              <a:rPr lang="ru-RU" b="1" i="1" dirty="0"/>
              <a:t>белом поле по дороге</a:t>
            </a:r>
          </a:p>
          <a:p>
            <a:pPr marL="0" indent="0">
              <a:buNone/>
            </a:pPr>
            <a:r>
              <a:rPr lang="ru-RU" b="1" i="1" dirty="0"/>
              <a:t>Мчится конь мой одноногий.</a:t>
            </a:r>
          </a:p>
          <a:p>
            <a:pPr marL="0" indent="0">
              <a:buNone/>
            </a:pPr>
            <a:r>
              <a:rPr lang="ru-RU" b="1" i="1" dirty="0"/>
              <a:t>И на много-много лет</a:t>
            </a:r>
          </a:p>
          <a:p>
            <a:pPr marL="0" indent="0">
              <a:buNone/>
            </a:pPr>
            <a:r>
              <a:rPr lang="ru-RU" b="1" i="1" dirty="0"/>
              <a:t>Оставляет он свой след.</a:t>
            </a:r>
          </a:p>
          <a:p>
            <a:pPr marL="0" indent="0">
              <a:buNone/>
            </a:pPr>
            <a:r>
              <a:rPr lang="ru-RU" b="1" i="1" dirty="0" smtClean="0"/>
              <a:t>2.Каждого </a:t>
            </a:r>
            <a:r>
              <a:rPr lang="ru-RU" b="1" i="1" dirty="0"/>
              <a:t>перед домом встречает, </a:t>
            </a:r>
          </a:p>
          <a:p>
            <a:pPr marL="0" indent="0">
              <a:buNone/>
            </a:pPr>
            <a:r>
              <a:rPr lang="ru-RU" b="1" i="1" dirty="0"/>
              <a:t>Все за неё хватаются.</a:t>
            </a:r>
          </a:p>
          <a:p>
            <a:pPr marL="0" indent="0">
              <a:buNone/>
            </a:pPr>
            <a:r>
              <a:rPr lang="ru-RU" b="1" i="1" dirty="0" smtClean="0"/>
              <a:t>3.У </a:t>
            </a:r>
            <a:r>
              <a:rPr lang="ru-RU" b="1" i="1" dirty="0"/>
              <a:t>пяти братьев одна работа.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2280" y="570156"/>
            <a:ext cx="1352473" cy="643661"/>
          </a:xfrm>
        </p:spPr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28762"/>
            <a:ext cx="2333014" cy="176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3603"/>
            <a:ext cx="2857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933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Ребята, разделитесь на три группы. Давайте проанализируем каждый свой объект и назовём его составные части. Расскажите, что у вас получилось?</a:t>
            </a:r>
          </a:p>
          <a:p>
            <a:r>
              <a:rPr lang="ru-RU" dirty="0"/>
              <a:t>Первая группа установила, что «объект» рука человека состоит из ладони и пяти пальцев. Верно.</a:t>
            </a:r>
          </a:p>
          <a:p>
            <a:r>
              <a:rPr lang="ru-RU" dirty="0"/>
              <a:t>Вторая группа установила, что «объект» ручка двери состоит из самой ручки и шурупов для её крепления к двери. Молодцы.</a:t>
            </a:r>
          </a:p>
          <a:p>
            <a:r>
              <a:rPr lang="ru-RU" dirty="0"/>
              <a:t>Третья группа установила, что «объект» ручка для письма состоит из двух частей корпуса и стержня. Правильно.</a:t>
            </a:r>
          </a:p>
          <a:p>
            <a:r>
              <a:rPr lang="ru-RU" dirty="0"/>
              <a:t>      Таким образом, каждый объект, который вы сегодня анализировали, обладает своим, только ему присущим составом. Если мы хотим правильно и всесторонне изучить какой-либо объект, то должны точно его определить. От того, как мы определили объект анализа, будет зависеть, какие у него составные части и существенные признаки.</a:t>
            </a:r>
          </a:p>
        </p:txBody>
      </p:sp>
    </p:spTree>
    <p:extLst>
      <p:ext uri="{BB962C8B-B14F-4D97-AF65-F5344CB8AC3E}">
        <p14:creationId xmlns:p14="http://schemas.microsoft.com/office/powerpoint/2010/main" val="34761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            </a:t>
            </a:r>
            <a:r>
              <a:rPr lang="ru-RU" dirty="0" smtClean="0">
                <a:solidFill>
                  <a:srgbClr val="FF0000"/>
                </a:solidFill>
              </a:rPr>
              <a:t>Цветок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Сейчас вы представите себя в роли учителей. Для этого разобьёмся на группы. Выберите, кто хочет быть учителем: русского языка, математики, литературного чтения, окружающего мира.</a:t>
            </a:r>
          </a:p>
          <a:p>
            <a:r>
              <a:rPr lang="ru-RU" sz="2400" dirty="0"/>
              <a:t> Каждый «учитель» должен придумать для своих учеников задание, в котором бы можно было использовать написанное на доске слово. При составлении задания помните, какой предмет вы «ведёте».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8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/>
              <a:t> Посмотрим, что получилось у каждой группы.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600" dirty="0"/>
              <a:t>«Учителя» русского языка предложили задание: разобрать слово «цветок», как </a:t>
            </a:r>
            <a:r>
              <a:rPr lang="ru-RU" sz="1600" dirty="0" smtClean="0"/>
              <a:t>часть </a:t>
            </a:r>
            <a:r>
              <a:rPr lang="ru-RU" sz="1600" dirty="0"/>
              <a:t>речи, указать склонение, падеж, род, число слова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«Учителя» математики придумали задание: посчитать, сколько всего букв в слове, сколько разных букв, сколько одинаковых букв, сколько гласных, сколько согласных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«Учителя» литературного чтения предложили вспомнить названия прочитанных произведений, в которых встречалось слово «цветок» («Аленький цветочек» Аксаков, «Цветик-</a:t>
            </a:r>
            <a:r>
              <a:rPr lang="ru-RU" sz="1600" dirty="0" err="1"/>
              <a:t>семицветик</a:t>
            </a:r>
            <a:r>
              <a:rPr lang="ru-RU" sz="1600" dirty="0"/>
              <a:t>» Катаев и др</a:t>
            </a:r>
            <a:r>
              <a:rPr lang="ru-RU" sz="1600" dirty="0" smtClean="0"/>
              <a:t>.).</a:t>
            </a:r>
            <a:endParaRPr lang="ru-RU" sz="1600" dirty="0"/>
          </a:p>
          <a:p>
            <a:r>
              <a:rPr lang="ru-RU" sz="1600" dirty="0"/>
              <a:t>«Учителя» окружающего мира придумали задание: рассказать о частях цветка, привести примеры цветов нашего края, экзотических цветов, рассказать о </a:t>
            </a:r>
            <a:r>
              <a:rPr lang="ru-RU" sz="1600" dirty="0" smtClean="0"/>
              <a:t>мерах </a:t>
            </a:r>
            <a:r>
              <a:rPr lang="ru-RU" sz="1600" dirty="0"/>
              <a:t>ухода за комнатными цветами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i="1" dirty="0"/>
              <a:t> После выполнения заданий вы увидели, что одно и тоже слово каждый учитель рассматривал с точки зрения знания своего предмета. Поэтому и все задания получились настолько разными. В зависимости от того, с какой точки зрения вы рассматриваете объект, вы и будете определять различные признаки этого объекта.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9980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/>
          <a:lstStyle/>
          <a:p>
            <a:r>
              <a:rPr lang="ru-RU" dirty="0"/>
              <a:t>Федеральный государственный образовательный стандарт (далее – стандарт) провозглашает в качестве одной из важнейших задач современной системы образования "формирование универсальных учебных действий, обеспечивающих школьникам умение учиться, способность к саморазвитию и </a:t>
            </a:r>
            <a:r>
              <a:rPr lang="ru-RU" dirty="0" smtClean="0"/>
              <a:t>самосовершенствованию.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548681"/>
            <a:ext cx="7745505" cy="557748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Разработчики стандарта признают: "Близкими по значению понятию "универсальные учебные действия" являются понятия "</a:t>
            </a:r>
            <a:r>
              <a:rPr lang="ru-RU" dirty="0" err="1"/>
              <a:t>общеучебные</a:t>
            </a:r>
            <a:r>
              <a:rPr lang="ru-RU" dirty="0"/>
              <a:t> умения", "</a:t>
            </a:r>
            <a:r>
              <a:rPr lang="ru-RU" dirty="0" err="1"/>
              <a:t>общепознавательные</a:t>
            </a:r>
            <a:r>
              <a:rPr lang="ru-RU" dirty="0"/>
              <a:t> действия", "общие способы деятельности", "</a:t>
            </a:r>
            <a:r>
              <a:rPr lang="ru-RU" dirty="0" err="1"/>
              <a:t>надпредметные</a:t>
            </a:r>
            <a:r>
              <a:rPr lang="ru-RU" dirty="0"/>
              <a:t> действия". Формирование </a:t>
            </a:r>
            <a:r>
              <a:rPr lang="ru-RU" dirty="0" err="1"/>
              <a:t>общеучебных</a:t>
            </a:r>
            <a:r>
              <a:rPr lang="ru-RU" dirty="0"/>
              <a:t> действий в прогрессивной педагогике всегда рассматривалось как надежный путь кардинального повышения качества обучения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Как гласит известная притча, чтобы накормить голодного человека можно поймать рыбу и накормить его. А можно поступить иначе – научить ловить рыбу, и тогда человек, научившийся рыбной ловле, уже никогда не останется голодным"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стандарте универсальные учебные действия сгруппированы в четыре основных блока: личностные, регулятивные, </a:t>
            </a:r>
            <a:r>
              <a:rPr lang="ru-RU" dirty="0" err="1"/>
              <a:t>общепознавательные</a:t>
            </a:r>
            <a:r>
              <a:rPr lang="ru-RU" dirty="0"/>
              <a:t> (включая </a:t>
            </a:r>
            <a:r>
              <a:rPr lang="ru-RU" dirty="0" err="1"/>
              <a:t>общеучебные</a:t>
            </a:r>
            <a:r>
              <a:rPr lang="ru-RU" dirty="0"/>
              <a:t>, логические, постановку и решение проблем), коммуникативные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0187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620688"/>
            <a:ext cx="7344816" cy="5505474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Под учебно-логическими умениями понимаются </a:t>
            </a:r>
            <a:r>
              <a:rPr lang="ru-RU" dirty="0" err="1"/>
              <a:t>общеучебные</a:t>
            </a:r>
            <a:r>
              <a:rPr lang="ru-RU" dirty="0"/>
              <a:t> умения, обеспечивающие четкую структуру процесса постановки и решения учебных задач</a:t>
            </a:r>
            <a:r>
              <a:rPr lang="ru-RU" dirty="0" smtClean="0"/>
              <a:t>.</a:t>
            </a:r>
            <a:endParaRPr lang="ru-RU" dirty="0"/>
          </a:p>
          <a:p>
            <a:pPr marL="45720" indent="0">
              <a:buNone/>
            </a:pPr>
            <a:r>
              <a:rPr lang="ru-RU" dirty="0"/>
              <a:t>В настоящее время в школе сложилось три подхода к формированию учебно-логических умений: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изучение логики как учебной дисциплины по выбору, что предполагает обязательную разработку целостного учебно-методического комплекса;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усвоение основ формальной логики в процессе изучения традиционных учебных предметов;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гармоничное сочетание первого и второго подходов.</a:t>
            </a:r>
          </a:p>
        </p:txBody>
      </p:sp>
    </p:spTree>
    <p:extLst>
      <p:ext uri="{BB962C8B-B14F-4D97-AF65-F5344CB8AC3E}">
        <p14:creationId xmlns:p14="http://schemas.microsoft.com/office/powerpoint/2010/main" val="297252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7488832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В качестве педагогического инструмента развития логического мышления обучающихся </a:t>
            </a:r>
            <a:r>
              <a:rPr lang="ru-RU" dirty="0" smtClean="0"/>
              <a:t>предлагается </a:t>
            </a:r>
            <a:r>
              <a:rPr lang="ru-RU" dirty="0"/>
              <a:t>ежедневное проведение "логических пятиминуток". Это своеобразный логический тренажер для младших школьников, достоинство которого заключается в том, что "пятиминутки" не требуют разработки и утверждения учебной программы, формирования объемного учебно-методического комплекса</a:t>
            </a:r>
            <a:r>
              <a:rPr lang="ru-RU" dirty="0" smtClean="0"/>
              <a:t>.</a:t>
            </a:r>
          </a:p>
          <a:p>
            <a:r>
              <a:rPr lang="ru-RU" dirty="0"/>
              <a:t>"Логические пятиминутки" формируют и развивают не логическое мышление вообще, а конкретный перечень умений, овладев которыми, ученик будет способен корректно анализировать и синтезировать, сравнивать, обобщать, определять понятия, доказывать и опровергать</a:t>
            </a:r>
          </a:p>
        </p:txBody>
      </p:sp>
    </p:spTree>
    <p:extLst>
      <p:ext uri="{BB962C8B-B14F-4D97-AF65-F5344CB8AC3E}">
        <p14:creationId xmlns:p14="http://schemas.microsoft.com/office/powerpoint/2010/main" val="1603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14101"/>
              </p:ext>
            </p:extLst>
          </p:nvPr>
        </p:nvGraphicFramePr>
        <p:xfrm>
          <a:off x="395536" y="692696"/>
          <a:ext cx="8353177" cy="550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08912" cy="6048672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/>
              <a:t>Виды "логических пятиминуток" по назначению: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"</a:t>
            </a:r>
            <a:r>
              <a:rPr lang="ru-RU" sz="2300" b="1" dirty="0">
                <a:solidFill>
                  <a:srgbClr val="FF0000"/>
                </a:solidFill>
              </a:rPr>
              <a:t>стартовые</a:t>
            </a:r>
            <a:r>
              <a:rPr lang="ru-RU" sz="2300" dirty="0"/>
              <a:t>" – объясняют обучающимся, что, зачем и как будет изучаться;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FF0000"/>
                </a:solidFill>
              </a:rPr>
              <a:t>"вводные</a:t>
            </a:r>
            <a:r>
              <a:rPr lang="ru-RU" sz="2300" dirty="0"/>
              <a:t>" – открывают освоение каждой группы учебно-логических умений. Они направлены на доступное и целостное изложение сущности конкретной группы учебно-логических умений (анализ и синтез, сравнение, обобщение и т. д.), демонстрацию их значения для повышения эффективности учебно-познавательной деятельности обучающихся;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/>
              <a:t>"</a:t>
            </a:r>
            <a:r>
              <a:rPr lang="ru-RU" sz="2300" b="1" dirty="0">
                <a:solidFill>
                  <a:srgbClr val="FF0000"/>
                </a:solidFill>
              </a:rPr>
              <a:t>инструктивные" </a:t>
            </a:r>
            <a:r>
              <a:rPr lang="ru-RU" sz="2300" dirty="0"/>
              <a:t>– представляют обучающимся в доступной форме минимум теоретической информации, которая необходима для осознанного применения того или иного учебно-логического умения;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FF0000"/>
                </a:solidFill>
              </a:rPr>
              <a:t>"</a:t>
            </a:r>
            <a:r>
              <a:rPr lang="ru-RU" sz="2300" b="1" dirty="0" err="1">
                <a:solidFill>
                  <a:srgbClr val="FF0000"/>
                </a:solidFill>
              </a:rPr>
              <a:t>тренинговые</a:t>
            </a:r>
            <a:r>
              <a:rPr lang="ru-RU" sz="2300" b="1" dirty="0">
                <a:solidFill>
                  <a:srgbClr val="FF0000"/>
                </a:solidFill>
              </a:rPr>
              <a:t>" </a:t>
            </a:r>
            <a:r>
              <a:rPr lang="ru-RU" sz="2300" dirty="0"/>
              <a:t>– последовательно формируют и развивают отдельные учебно-логические умения в соответствии с программой </a:t>
            </a:r>
            <a:r>
              <a:rPr lang="ru-RU" sz="2300" dirty="0" err="1"/>
              <a:t>общеучебных</a:t>
            </a:r>
            <a:r>
              <a:rPr lang="ru-RU" sz="2300" dirty="0"/>
              <a:t> умений. Данная группа составляет подавляющее большинство "логических пятиминуток";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FF0000"/>
                </a:solidFill>
              </a:rPr>
              <a:t>"мониторинговые" </a:t>
            </a:r>
            <a:r>
              <a:rPr lang="ru-RU" sz="2300" dirty="0"/>
              <a:t>– направлены в первую очередь на изучение </a:t>
            </a:r>
            <a:r>
              <a:rPr lang="ru-RU" sz="2300" dirty="0" err="1"/>
              <a:t>сформированности</a:t>
            </a:r>
            <a:r>
              <a:rPr lang="ru-RU" sz="2300" dirty="0"/>
              <a:t> ключевых учебно-логических умений. Роль этих "пятиминуток" могут выполнить "</a:t>
            </a:r>
            <a:r>
              <a:rPr lang="ru-RU" sz="2300" dirty="0" err="1"/>
              <a:t>тренинговые</a:t>
            </a:r>
            <a:r>
              <a:rPr lang="ru-RU" sz="2300" dirty="0"/>
              <a:t> пятиминутки", когда учитель убеждается, что со всеми заданиями дети успешно справляются, более того, у них угасает интерес, и пора переходить к освоению либо следующего умения, либо следующей группы умений;</a:t>
            </a:r>
          </a:p>
          <a:p>
            <a:pPr>
              <a:buFont typeface="Wingdings" pitchFamily="2" charset="2"/>
              <a:buChar char="Ø"/>
            </a:pPr>
            <a:r>
              <a:rPr lang="ru-RU" sz="2300" b="1" dirty="0">
                <a:solidFill>
                  <a:srgbClr val="FF0000"/>
                </a:solidFill>
              </a:rPr>
              <a:t>"финишные" </a:t>
            </a:r>
            <a:r>
              <a:rPr lang="ru-RU" sz="2300" dirty="0"/>
              <a:t>– побуждают детей к осмыслению проделанной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499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093849"/>
              </p:ext>
            </p:extLst>
          </p:nvPr>
        </p:nvGraphicFramePr>
        <p:xfrm>
          <a:off x="395536" y="476672"/>
          <a:ext cx="820891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74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24136"/>
          </a:xfrm>
        </p:spPr>
        <p:txBody>
          <a:bodyPr/>
          <a:lstStyle/>
          <a:p>
            <a:r>
              <a:rPr lang="ru-RU" sz="2400" dirty="0" smtClean="0"/>
              <a:t>Примеры логических пятиминуток. №1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620688"/>
            <a:ext cx="8064896" cy="5760640"/>
          </a:xfrm>
        </p:spPr>
        <p:txBody>
          <a:bodyPr>
            <a:normAutofit fontScale="32500" lnSpcReduction="20000"/>
          </a:bodyPr>
          <a:lstStyle/>
          <a:p>
            <a:r>
              <a:rPr lang="ru-RU" sz="5600" b="1" dirty="0"/>
              <a:t>Цель: Способствовать пониманию учащимися </a:t>
            </a:r>
            <a:r>
              <a:rPr lang="ru-RU" sz="5600" b="1" dirty="0">
                <a:solidFill>
                  <a:srgbClr val="FFFF00"/>
                </a:solidFill>
              </a:rPr>
              <a:t>сути и назначения </a:t>
            </a:r>
            <a:r>
              <a:rPr lang="ru-RU" sz="5600" b="1" dirty="0"/>
              <a:t>«логических пятиминуток».</a:t>
            </a:r>
          </a:p>
          <a:p>
            <a:endParaRPr lang="ru-RU" sz="5600" b="1" dirty="0"/>
          </a:p>
          <a:p>
            <a:r>
              <a:rPr lang="ru-RU" sz="5600" b="1" dirty="0"/>
              <a:t>В мультфильме «Зарядка для хвоста» Мартышка, Слонёнок, Попугай, и Удав занимались зарядкой, гимнастикой. Для чего они это делали? (чтобы быть сильными, ловкими, здоровыми).</a:t>
            </a:r>
          </a:p>
          <a:p>
            <a:endParaRPr lang="ru-RU" sz="5600" b="1" dirty="0"/>
          </a:p>
          <a:p>
            <a:r>
              <a:rPr lang="ru-RU" sz="5600" b="1" dirty="0"/>
              <a:t>И мы с вами </a:t>
            </a:r>
            <a:r>
              <a:rPr lang="ru-RU" sz="5600" b="1" dirty="0" smtClean="0"/>
              <a:t> </a:t>
            </a:r>
            <a:r>
              <a:rPr lang="ru-RU" sz="5600" b="1" dirty="0"/>
              <a:t>тренируемся, тренируем свой ум. В этом учебном году мы постараемся каждый день на различных уроках проводить «логические пятиминутки». Они станут своеобразной гимнастикой для нашего ума.</a:t>
            </a:r>
          </a:p>
          <a:p>
            <a:endParaRPr lang="ru-RU" sz="5600" b="1" dirty="0"/>
          </a:p>
          <a:p>
            <a:r>
              <a:rPr lang="ru-RU" sz="5600" b="1" dirty="0"/>
              <a:t>Во время этих «логических пятиминуток» мы будем с вами учиться правильно, последовательно мыслить: анализировать и находить в изучаемом самое главное, уметь сравнивать окружающие нас вещи так, чтобы понять их суть, уметь доказывать, отстаивать свою точку зрения и многое, многое другое.</a:t>
            </a:r>
          </a:p>
          <a:p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0094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School_ani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1592</Words>
  <Application>Microsoft Office PowerPoint</Application>
  <PresentationFormat>Экран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School_ani</vt:lpstr>
      <vt:lpstr>Твердый переплет</vt:lpstr>
      <vt:lpstr>Логические пятиминутки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логических пятиминуток. №1</vt:lpstr>
      <vt:lpstr>Презентация PowerPoint</vt:lpstr>
      <vt:lpstr>Примеры логических пятиминуток. №2</vt:lpstr>
      <vt:lpstr>Логические  пятиминутки №3 ( тренинговая)</vt:lpstr>
      <vt:lpstr>Презентация PowerPoint</vt:lpstr>
      <vt:lpstr>Презентация PowerPoint</vt:lpstr>
      <vt:lpstr>№3</vt:lpstr>
      <vt:lpstr>Презентация PowerPoint</vt:lpstr>
      <vt:lpstr>№4            Цветок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2013-03-24T07:52:47Z</dcterms:created>
  <dcterms:modified xsi:type="dcterms:W3CDTF">2013-03-24T11:46:51Z</dcterms:modified>
</cp:coreProperties>
</file>