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0" r:id="rId3"/>
    <p:sldId id="272" r:id="rId4"/>
    <p:sldId id="257" r:id="rId5"/>
    <p:sldId id="277" r:id="rId6"/>
    <p:sldId id="278" r:id="rId7"/>
    <p:sldId id="286" r:id="rId8"/>
    <p:sldId id="279" r:id="rId9"/>
    <p:sldId id="280" r:id="rId10"/>
    <p:sldId id="282" r:id="rId11"/>
    <p:sldId id="276" r:id="rId12"/>
    <p:sldId id="260" r:id="rId13"/>
    <p:sldId id="261" r:id="rId14"/>
    <p:sldId id="259" r:id="rId15"/>
    <p:sldId id="284" r:id="rId16"/>
    <p:sldId id="28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9AAF"/>
    <a:srgbClr val="126370"/>
    <a:srgbClr val="21B2C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-221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5D8DB-FF4F-4950-A7FC-F5D0C297488C}" type="datetimeFigureOut">
              <a:rPr lang="ru-RU" smtClean="0"/>
              <a:pPr/>
              <a:t>07.06.2013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F6FC1-0660-40DC-A6F5-F1CB6D22D0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82267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F6FC1-0660-40DC-A6F5-F1CB6D22D0B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D12-C3E8-4F43-A92D-0E455D262269}" type="datetimeFigureOut">
              <a:rPr lang="ru-RU" smtClean="0"/>
              <a:pPr/>
              <a:t>07.06.2013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82A-EC2B-4186-ACAD-1BD7E0F14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D12-C3E8-4F43-A92D-0E455D262269}" type="datetimeFigureOut">
              <a:rPr lang="ru-RU" smtClean="0"/>
              <a:pPr/>
              <a:t>07.06.2013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82A-EC2B-4186-ACAD-1BD7E0F14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D12-C3E8-4F43-A92D-0E455D262269}" type="datetimeFigureOut">
              <a:rPr lang="ru-RU" smtClean="0"/>
              <a:pPr/>
              <a:t>07.06.2013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82A-EC2B-4186-ACAD-1BD7E0F14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D12-C3E8-4F43-A92D-0E455D262269}" type="datetimeFigureOut">
              <a:rPr lang="ru-RU" smtClean="0"/>
              <a:pPr/>
              <a:t>07.06.2013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82A-EC2B-4186-ACAD-1BD7E0F14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D12-C3E8-4F43-A92D-0E455D262269}" type="datetimeFigureOut">
              <a:rPr lang="ru-RU" smtClean="0"/>
              <a:pPr/>
              <a:t>07.06.2013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82A-EC2B-4186-ACAD-1BD7E0F14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D12-C3E8-4F43-A92D-0E455D262269}" type="datetimeFigureOut">
              <a:rPr lang="ru-RU" smtClean="0"/>
              <a:pPr/>
              <a:t>07.06.2013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82A-EC2B-4186-ACAD-1BD7E0F14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D12-C3E8-4F43-A92D-0E455D262269}" type="datetimeFigureOut">
              <a:rPr lang="ru-RU" smtClean="0"/>
              <a:pPr/>
              <a:t>07.06.2013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82A-EC2B-4186-ACAD-1BD7E0F14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D12-C3E8-4F43-A92D-0E455D262269}" type="datetimeFigureOut">
              <a:rPr lang="ru-RU" smtClean="0"/>
              <a:pPr/>
              <a:t>07.06.2013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82A-EC2B-4186-ACAD-1BD7E0F14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D12-C3E8-4F43-A92D-0E455D262269}" type="datetimeFigureOut">
              <a:rPr lang="ru-RU" smtClean="0"/>
              <a:pPr/>
              <a:t>07.06.2013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82A-EC2B-4186-ACAD-1BD7E0F14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D12-C3E8-4F43-A92D-0E455D262269}" type="datetimeFigureOut">
              <a:rPr lang="ru-RU" smtClean="0"/>
              <a:pPr/>
              <a:t>07.06.2013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082A-EC2B-4186-ACAD-1BD7E0F14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D12-C3E8-4F43-A92D-0E455D262269}" type="datetimeFigureOut">
              <a:rPr lang="ru-RU" smtClean="0"/>
              <a:pPr/>
              <a:t>07.06.2013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0B082A-EC2B-4186-ACAD-1BD7E0F14F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7E2D12-C3E8-4F43-A92D-0E455D262269}" type="datetimeFigureOut">
              <a:rPr lang="ru-RU" smtClean="0"/>
              <a:pPr/>
              <a:t>07.06.2013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0B082A-EC2B-4186-ACAD-1BD7E0F14FA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1124744"/>
            <a:ext cx="67687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Cambria" pitchFamily="18" charset="0"/>
              </a:rPr>
              <a:t>Формирование универсальных</a:t>
            </a:r>
          </a:p>
          <a:p>
            <a:pPr algn="ctr"/>
            <a:r>
              <a:rPr lang="ru-RU" sz="4800" b="1" dirty="0" smtClean="0">
                <a:latin typeface="Cambria" pitchFamily="18" charset="0"/>
              </a:rPr>
              <a:t>(логических)</a:t>
            </a:r>
          </a:p>
          <a:p>
            <a:pPr algn="ctr"/>
            <a:r>
              <a:rPr lang="ru-RU" sz="4800" b="1" dirty="0" smtClean="0">
                <a:latin typeface="Cambria" pitchFamily="18" charset="0"/>
              </a:rPr>
              <a:t>учебных действий на уроках в начальной школе</a:t>
            </a:r>
            <a:endParaRPr lang="ru-RU" sz="48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851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1628800"/>
            <a:ext cx="85011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/>
              <a:t>Сравнение</a:t>
            </a:r>
            <a:r>
              <a:rPr lang="ru-RU" sz="2800" dirty="0" smtClean="0"/>
              <a:t> – это логическое действие, направленное на нахождение общих и отличительных признаков каких-либо однородных явлений в соответствии с поставленной </a:t>
            </a:r>
            <a:r>
              <a:rPr lang="ru-RU" sz="2800" b="1" dirty="0" smtClean="0"/>
              <a:t>целью,</a:t>
            </a:r>
            <a:r>
              <a:rPr lang="ru-RU" sz="2800" dirty="0" smtClean="0"/>
              <a:t> предполагающее </a:t>
            </a:r>
            <a:r>
              <a:rPr lang="ru-RU" sz="2800" b="1" dirty="0" smtClean="0"/>
              <a:t>вывод</a:t>
            </a:r>
            <a:r>
              <a:rPr lang="ru-RU" sz="2800" dirty="0" smtClean="0"/>
              <a:t> по признакам сравнения.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75656" y="908720"/>
            <a:ext cx="68445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Сравнение как учебное действие</a:t>
            </a:r>
            <a:endParaRPr lang="ru-RU" sz="3200" b="1" dirty="0"/>
          </a:p>
        </p:txBody>
      </p:sp>
    </p:spTree>
    <p:extLst>
      <p:ext uri="{BB962C8B-B14F-4D97-AF65-F5344CB8AC3E}">
        <p14:creationId xmlns="" xmlns:p14="http://schemas.microsoft.com/office/powerpoint/2010/main" val="177079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1000108"/>
            <a:ext cx="864399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2-комн. квартира,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Каргопольская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улица, </a:t>
            </a:r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д.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14 , 11/12, площадь: общая 52 кв. м., жилая 32 кв. м., кухня 9 кв. м., с/у раздельный, балкон/лоджия, 9 150 000 руб.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Прекрасная уютная квартира продается с мебелью и бытовой техникой! Стеклопакеты. На кухне и в прихожей плитка на полу. Прекрасные соседи. Чистейший, после ремонта подъезд! Великолепная инфраструктура! Школы,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/сады, магазины мед учреждения, ТЦ Золотой Вавилон, кинотеатры, ресторан, театр и многое др. в шаговой доступности - все не более 10 мин пешком ! Чудесный вид из окон во двор - широкий и ухоженный ! Тишина ! Много неба в окнах !! Чистый ухоженный двор!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4777568"/>
            <a:ext cx="87154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Отрадное, 2-комн. квартира, общая: 52кв.м, кухня: 8.2кв.м, жилая: 28кв.м,  большая застекленная лоджия 6 кв.м., встроенная кухня, окна ПВХ</a:t>
            </a:r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lang="ru-RU" b="1" dirty="0" smtClean="0">
              <a:solidFill>
                <a:srgbClr val="00000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9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050 000руб.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Знаменитый кирпичный дом, построенный по чешскому проекту. Хороший ремонт, встроенная кухня.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9" y="548680"/>
            <a:ext cx="72728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Cambria" pitchFamily="18" charset="0"/>
              </a:rPr>
              <a:t>Методика обучения сравнению</a:t>
            </a:r>
          </a:p>
          <a:p>
            <a:pPr algn="ctr"/>
            <a:r>
              <a:rPr lang="ru-RU" sz="3200" b="1" dirty="0" smtClean="0">
                <a:latin typeface="Cambria" pitchFamily="18" charset="0"/>
              </a:rPr>
              <a:t> как универсальному УД</a:t>
            </a:r>
            <a:endParaRPr lang="ru-RU" sz="3200" b="1" dirty="0">
              <a:latin typeface="Cambria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643050"/>
          <a:ext cx="8715436" cy="5000660"/>
        </p:xfrm>
        <a:graphic>
          <a:graphicData uri="http://schemas.openxmlformats.org/drawingml/2006/table">
            <a:tbl>
              <a:tblPr/>
              <a:tblGrid>
                <a:gridCol w="4550538"/>
                <a:gridCol w="4164898"/>
              </a:tblGrid>
              <a:tr h="627296">
                <a:tc>
                  <a:txBody>
                    <a:bodyPr/>
                    <a:lstStyle/>
                    <a:p>
                      <a:pPr indent="-4699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mbria" pitchFamily="18" charset="0"/>
                          <a:ea typeface="Calibri"/>
                          <a:cs typeface="Times New Roman"/>
                        </a:rPr>
                        <a:t>Типичные ошибки детей</a:t>
                      </a:r>
                    </a:p>
                    <a:p>
                      <a:pPr indent="-4699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mbria" pitchFamily="18" charset="0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2000" b="1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latin typeface="Cambria" pitchFamily="18" charset="0"/>
                          <a:ea typeface="Calibri"/>
                          <a:cs typeface="Times New Roman"/>
                        </a:rPr>
                        <a:t>их причины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699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mbria" pitchFamily="18" charset="0"/>
                          <a:ea typeface="Calibri"/>
                          <a:cs typeface="Times New Roman"/>
                        </a:rPr>
                        <a:t>Правила сравнения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3364">
                <a:tc>
                  <a:txBody>
                    <a:bodyPr/>
                    <a:lstStyle/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1.Сравнивают </a:t>
                      </a:r>
                      <a:r>
                        <a:rPr lang="ru-RU" sz="2000" dirty="0">
                          <a:latin typeface="Cambria" pitchFamily="18" charset="0"/>
                          <a:ea typeface="Calibri"/>
                          <a:cs typeface="Times New Roman"/>
                        </a:rPr>
                        <a:t>неоднородные </a:t>
                      </a:r>
                      <a:r>
                        <a:rPr lang="ru-RU" sz="20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предметы (</a:t>
                      </a:r>
                      <a:r>
                        <a:rPr lang="ru-RU" sz="2000" dirty="0">
                          <a:latin typeface="Cambria" pitchFamily="18" charset="0"/>
                          <a:ea typeface="Calibri"/>
                          <a:cs typeface="Times New Roman"/>
                        </a:rPr>
                        <a:t>луна и крокодил</a:t>
                      </a:r>
                      <a:r>
                        <a:rPr lang="ru-RU" sz="20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20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itchFamily="18" charset="0"/>
                          <a:ea typeface="Calibri"/>
                          <a:cs typeface="Times New Roman"/>
                        </a:rPr>
                        <a:t>2.Сравнивают по разным </a:t>
                      </a:r>
                      <a:r>
                        <a:rPr lang="ru-RU" sz="20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признакам</a:t>
                      </a:r>
                      <a:r>
                        <a:rPr lang="ru-RU" sz="2000" baseline="0" dirty="0">
                          <a:latin typeface="Cambri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(не называют </a:t>
                      </a:r>
                      <a:r>
                        <a:rPr lang="ru-RU" sz="2000" dirty="0">
                          <a:latin typeface="Cambria" pitchFamily="18" charset="0"/>
                          <a:ea typeface="Calibri"/>
                          <a:cs typeface="Times New Roman"/>
                        </a:rPr>
                        <a:t>признак</a:t>
                      </a:r>
                      <a:r>
                        <a:rPr lang="ru-RU" sz="20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20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itchFamily="18" charset="0"/>
                          <a:ea typeface="Calibri"/>
                          <a:cs typeface="Times New Roman"/>
                        </a:rPr>
                        <a:t>3.Указывают характерные признаки, а не их существенные </a:t>
                      </a:r>
                      <a:r>
                        <a:rPr lang="ru-RU" sz="20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2000" dirty="0">
                          <a:latin typeface="Cambria" pitchFamily="18" charset="0"/>
                          <a:ea typeface="Calibri"/>
                          <a:cs typeface="Times New Roman"/>
                        </a:rPr>
                        <a:t>нет цели</a:t>
                      </a:r>
                      <a:r>
                        <a:rPr lang="ru-RU" sz="20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20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itchFamily="18" charset="0"/>
                          <a:ea typeface="Calibri"/>
                          <a:cs typeface="Times New Roman"/>
                        </a:rPr>
                        <a:t>4.Не могут сделать выводы (нет </a:t>
                      </a:r>
                      <a:r>
                        <a:rPr lang="ru-RU" sz="2000">
                          <a:latin typeface="Cambria" pitchFamily="18" charset="0"/>
                          <a:ea typeface="Calibri"/>
                          <a:cs typeface="Times New Roman"/>
                        </a:rPr>
                        <a:t>цели</a:t>
                      </a:r>
                      <a:r>
                        <a:rPr lang="ru-RU" sz="2000" smtClean="0">
                          <a:latin typeface="Cambria" pitchFamily="18" charset="0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20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itchFamily="18" charset="0"/>
                          <a:ea typeface="Calibri"/>
                          <a:cs typeface="Times New Roman"/>
                        </a:rPr>
                        <a:t>5.Слишком много признаков сравнения (нет цели)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itchFamily="18" charset="0"/>
                          <a:ea typeface="Calibri"/>
                          <a:cs typeface="Times New Roman"/>
                        </a:rPr>
                        <a:t>1.Поставить цель(сравнение не цель деятельности, а средство достижения цели).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latin typeface="Cambria" pitchFamily="18" charset="0"/>
                          <a:ea typeface="Calibri"/>
                          <a:cs typeface="Times New Roman"/>
                        </a:rPr>
                        <a:t>Выявить особенности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latin typeface="Cambria" pitchFamily="18" charset="0"/>
                          <a:ea typeface="Calibri"/>
                          <a:cs typeface="Times New Roman"/>
                        </a:rPr>
                        <a:t>Определить авторскую позицию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latin typeface="Cambria" pitchFamily="18" charset="0"/>
                          <a:ea typeface="Calibri"/>
                          <a:cs typeface="Times New Roman"/>
                        </a:rPr>
                        <a:t>Дать определение объектов сравнения</a:t>
                      </a: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itchFamily="18" charset="0"/>
                          <a:ea typeface="Calibri"/>
                          <a:cs typeface="Times New Roman"/>
                        </a:rPr>
                        <a:t>Цель определяет способ мыслительного действия.</a:t>
                      </a: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itchFamily="18" charset="0"/>
                          <a:ea typeface="Calibri"/>
                          <a:cs typeface="Times New Roman"/>
                        </a:rPr>
                        <a:t>2.Сравнить однородные предметы по одному признаку</a:t>
                      </a: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itchFamily="18" charset="0"/>
                          <a:ea typeface="Calibri"/>
                          <a:cs typeface="Times New Roman"/>
                        </a:rPr>
                        <a:t>3.Сделать вывод в соответствии с целью.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869510"/>
          <a:ext cx="8786874" cy="5717305"/>
        </p:xfrm>
        <a:graphic>
          <a:graphicData uri="http://schemas.openxmlformats.org/drawingml/2006/table">
            <a:tbl>
              <a:tblPr/>
              <a:tblGrid>
                <a:gridCol w="4434496"/>
                <a:gridCol w="4352378"/>
              </a:tblGrid>
              <a:tr h="290257">
                <a:tc>
                  <a:txBody>
                    <a:bodyPr/>
                    <a:lstStyle/>
                    <a:p>
                      <a:pPr indent="-46990"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Форма записи</a:t>
                      </a:r>
                      <a:endParaRPr lang="ru-RU" sz="2000" b="1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699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mbria" pitchFamily="18" charset="0"/>
                          <a:ea typeface="Calibri"/>
                          <a:cs typeface="Times New Roman"/>
                        </a:rPr>
                        <a:t>Методические приемы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2505">
                <a:tc>
                  <a:txBody>
                    <a:bodyPr/>
                    <a:lstStyle/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 1.Таблица</a:t>
                      </a:r>
                      <a:endParaRPr lang="ru-RU" sz="20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Цель</a:t>
                      </a: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2000" dirty="0" smtClean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  </a:t>
                      </a: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2000" dirty="0" smtClean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Вывод</a:t>
                      </a: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8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24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Модель</a:t>
                      </a:r>
                      <a:endParaRPr lang="ru-RU" sz="2800" dirty="0" smtClean="0">
                        <a:solidFill>
                          <a:srgbClr val="FF0000"/>
                        </a:solidFill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                                        </a:t>
                      </a: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Cambria" pitchFamily="18" charset="0"/>
                          <a:ea typeface="Calibri"/>
                          <a:cs typeface="Times New Roman"/>
                        </a:rPr>
                        <a:t>                                               </a:t>
                      </a:r>
                      <a:endParaRPr lang="ru-RU" sz="2000" b="0" dirty="0" smtClean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                    </a:t>
                      </a: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       </a:t>
                      </a:r>
                      <a:r>
                        <a:rPr lang="ru-RU" sz="2000" b="0" baseline="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                       </a:t>
                      </a:r>
                      <a:r>
                        <a:rPr lang="ru-RU" sz="2000" b="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                           </a:t>
                      </a: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20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itchFamily="18" charset="0"/>
                          <a:ea typeface="Calibri"/>
                          <a:cs typeface="Times New Roman"/>
                        </a:rPr>
                        <a:t>                        </a:t>
                      </a:r>
                      <a:endParaRPr lang="ru-RU" sz="2000" dirty="0" smtClean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2000" dirty="0" smtClean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2000" dirty="0" smtClean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                  -ЦЕЛЬ</a:t>
                      </a: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itchFamily="18" charset="0"/>
                          <a:ea typeface="Calibri"/>
                          <a:cs typeface="Times New Roman"/>
                        </a:rPr>
                        <a:t>1.таблица с частично заполненными (пустыми) </a:t>
                      </a:r>
                      <a:r>
                        <a:rPr lang="ru-RU" sz="20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ячейками</a:t>
                      </a: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2000" dirty="0" smtClean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2000" dirty="0" smtClean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2000" dirty="0" smtClean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2000" dirty="0" smtClean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2000" dirty="0" smtClean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2000" dirty="0" smtClean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800" dirty="0" smtClean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2000" dirty="0" smtClean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2000" dirty="0" smtClean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  </a:t>
                      </a: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2000" dirty="0" smtClean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         </a:t>
                      </a: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     </a:t>
                      </a:r>
                    </a:p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mbria" pitchFamily="18" charset="0"/>
                          <a:ea typeface="Calibri"/>
                          <a:cs typeface="Times New Roman"/>
                        </a:rPr>
                        <a:t>      </a:t>
                      </a:r>
                      <a:endParaRPr lang="ru-RU" sz="20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785926"/>
          <a:ext cx="3285579" cy="872646"/>
        </p:xfrm>
        <a:graphic>
          <a:graphicData uri="http://schemas.openxmlformats.org/drawingml/2006/table">
            <a:tbl>
              <a:tblPr/>
              <a:tblGrid>
                <a:gridCol w="1143009"/>
                <a:gridCol w="1071570"/>
                <a:gridCol w="1071000"/>
              </a:tblGrid>
              <a:tr h="504056">
                <a:tc>
                  <a:txBody>
                    <a:bodyPr/>
                    <a:lstStyle/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 pitchFamily="18" charset="0"/>
                          <a:ea typeface="Calibri"/>
                          <a:cs typeface="Times New Roman"/>
                        </a:rPr>
                        <a:t>признаки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бъект 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699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бъект 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84">
                <a:tc>
                  <a:txBody>
                    <a:bodyPr/>
                    <a:lstStyle/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110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950">
                <a:tc>
                  <a:txBody>
                    <a:bodyPr/>
                    <a:lstStyle/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1100" dirty="0">
                        <a:latin typeface="Cambr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6990" algn="just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10800000" flipH="1" flipV="1">
            <a:off x="3203848" y="5373216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b="1" dirty="0"/>
          </a:p>
        </p:txBody>
      </p:sp>
      <p:sp>
        <p:nvSpPr>
          <p:cNvPr id="37" name="Блок-схема: узел суммирования 36"/>
          <p:cNvSpPr/>
          <p:nvPr/>
        </p:nvSpPr>
        <p:spPr>
          <a:xfrm>
            <a:off x="611560" y="5805264"/>
            <a:ext cx="576064" cy="576064"/>
          </a:xfrm>
          <a:prstGeom prst="flowChartSummingJunct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3203848" y="4869160"/>
            <a:ext cx="381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</a:t>
            </a:r>
            <a:endParaRPr lang="ru-RU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5148064" y="1916833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57" name="Таблица 56"/>
          <p:cNvGraphicFramePr>
            <a:graphicFrameLocks noGrp="1"/>
          </p:cNvGraphicFramePr>
          <p:nvPr/>
        </p:nvGraphicFramePr>
        <p:xfrm>
          <a:off x="4714876" y="2000240"/>
          <a:ext cx="4213134" cy="1603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378"/>
                <a:gridCol w="1404378"/>
                <a:gridCol w="1404378"/>
              </a:tblGrid>
              <a:tr h="5060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ПРИЗНАКИ</a:t>
                      </a:r>
                      <a:endParaRPr lang="ru-RU" sz="16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ОБЪЕКТ 1</a:t>
                      </a:r>
                      <a:endParaRPr lang="ru-RU" sz="16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ОБЪЕКТ 2</a:t>
                      </a:r>
                      <a:endParaRPr lang="ru-RU" sz="16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15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ЦВЕТ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1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ФОРМА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15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РАЗМЕР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5364088" y="22048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59" name="Таблица 58"/>
          <p:cNvGraphicFramePr>
            <a:graphicFrameLocks noGrp="1"/>
          </p:cNvGraphicFramePr>
          <p:nvPr/>
        </p:nvGraphicFramePr>
        <p:xfrm>
          <a:off x="4716017" y="4077072"/>
          <a:ext cx="4213701" cy="1656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567"/>
                <a:gridCol w="1404567"/>
                <a:gridCol w="1404567"/>
              </a:tblGrid>
              <a:tr h="41404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ПРИЗНАКИ</a:t>
                      </a:r>
                      <a:endParaRPr lang="ru-RU" sz="16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ОБЪЕКТ 1</a:t>
                      </a:r>
                      <a:endParaRPr lang="ru-RU" sz="16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ОБЪЕКТ 2</a:t>
                      </a:r>
                      <a:endParaRPr lang="ru-RU" sz="16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4047">
                <a:tc>
                  <a:txBody>
                    <a:bodyPr/>
                    <a:lstStyle/>
                    <a:p>
                      <a:r>
                        <a:rPr lang="ru-RU" dirty="0" smtClean="0"/>
                        <a:t>?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БЕЛЫЙ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ЧЕРНЫЙ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4047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?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КРУГЛЫЙ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404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39" name="Группа 38"/>
          <p:cNvGrpSpPr/>
          <p:nvPr/>
        </p:nvGrpSpPr>
        <p:grpSpPr>
          <a:xfrm>
            <a:off x="1785918" y="2924944"/>
            <a:ext cx="2714644" cy="2510020"/>
            <a:chOff x="1785918" y="2924944"/>
            <a:chExt cx="2714644" cy="2510020"/>
          </a:xfrm>
        </p:grpSpPr>
        <p:sp>
          <p:nvSpPr>
            <p:cNvPr id="5" name="Блок-схема: узел суммирования 4"/>
            <p:cNvSpPr/>
            <p:nvPr/>
          </p:nvSpPr>
          <p:spPr>
            <a:xfrm>
              <a:off x="2915816" y="2924944"/>
              <a:ext cx="872310" cy="648072"/>
            </a:xfrm>
            <a:prstGeom prst="flowChartSummingJuncti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3000364" y="4714884"/>
              <a:ext cx="864096" cy="72008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dirty="0" smtClean="0">
                  <a:solidFill>
                    <a:schemeClr val="tx1"/>
                  </a:solidFill>
                </a:rPr>
                <a:t>В</a:t>
              </a:r>
              <a:endParaRPr lang="ru-RU" sz="2800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H="1">
              <a:off x="2267744" y="3717032"/>
              <a:ext cx="648072" cy="36004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3714744" y="3714752"/>
              <a:ext cx="648072" cy="36004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2285984" y="4500570"/>
              <a:ext cx="576064" cy="648072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/>
            <p:cNvCxnSpPr/>
            <p:nvPr/>
          </p:nvCxnSpPr>
          <p:spPr>
            <a:xfrm>
              <a:off x="1785918" y="3143248"/>
              <a:ext cx="107157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Группа 28"/>
            <p:cNvGrpSpPr/>
            <p:nvPr/>
          </p:nvGrpSpPr>
          <p:grpSpPr>
            <a:xfrm>
              <a:off x="1785918" y="3143248"/>
              <a:ext cx="1143802" cy="2213784"/>
              <a:chOff x="1285058" y="3501232"/>
              <a:chExt cx="786612" cy="1929620"/>
            </a:xfrm>
          </p:grpSpPr>
          <p:cxnSp>
            <p:nvCxnSpPr>
              <p:cNvPr id="24" name="Прямая соединительная линия 23"/>
              <p:cNvCxnSpPr/>
              <p:nvPr/>
            </p:nvCxnSpPr>
            <p:spPr>
              <a:xfrm rot="5400000">
                <a:off x="321439" y="4464851"/>
                <a:ext cx="1928826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 стрелкой 27"/>
              <p:cNvCxnSpPr/>
              <p:nvPr/>
            </p:nvCxnSpPr>
            <p:spPr>
              <a:xfrm>
                <a:off x="1285852" y="5429264"/>
                <a:ext cx="785818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TextBox 32"/>
            <p:cNvSpPr txBox="1"/>
            <p:nvPr/>
          </p:nvSpPr>
          <p:spPr>
            <a:xfrm>
              <a:off x="2214546" y="4071942"/>
              <a:ext cx="22860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err="1" smtClean="0"/>
                <a:t>Сх</a:t>
              </a:r>
              <a:r>
                <a:rPr lang="en-US" sz="2800" dirty="0" smtClean="0"/>
                <a:t>   &gt;  1  &lt;   P</a:t>
              </a:r>
              <a:endParaRPr lang="ru-RU" sz="28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071802" y="3643314"/>
              <a:ext cx="5715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Ср</a:t>
              </a:r>
              <a:endParaRPr lang="ru-RU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14282" y="857232"/>
            <a:ext cx="8358246" cy="24622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" pitchFamily="34" charset="0"/>
              </a:rPr>
              <a:t>КЛАССИФИКАЦИЯ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" pitchFamily="34" charset="0"/>
              </a:rPr>
              <a:t>многоступенчатое, разветвленное деление логического объема понятия. Результатом К. является система соподчиненных понятий: делимое понятие является родом, новые понятия — видами, видами видов (подвидами), и т.д.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Cambria" pitchFamily="18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214810" y="3000372"/>
            <a:ext cx="4594262" cy="4308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" pitchFamily="34" charset="0"/>
              </a:rPr>
              <a:t>Философия: Энциклопедический словарь. — М.: Гардарики. Под редакцией А.А. Ивина. 2004.</a:t>
            </a:r>
            <a:endParaRPr kumimoji="0" lang="ru-RU" sz="4000" b="1" i="0" u="none" strike="noStrike" cap="none" normalizeH="0" baseline="0" dirty="0" smtClean="0">
              <a:ln>
                <a:noFill/>
              </a:ln>
              <a:effectLst/>
              <a:latin typeface="Cambria" pitchFamily="18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5720" y="3795959"/>
            <a:ext cx="8715436" cy="2246769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" pitchFamily="34" charset="0"/>
              </a:rPr>
              <a:t>КЛАССИФИКАЦИЯ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" pitchFamily="34" charset="0"/>
              </a:rPr>
              <a:t>(от лат. classis разряд, класс)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" pitchFamily="34" charset="0"/>
              </a:rPr>
              <a:t> 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" pitchFamily="34" charset="0"/>
              </a:rPr>
            </a:b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Cambria" pitchFamily="18" charset="0"/>
              <a:cs typeface="Arial" pitchFamily="34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" pitchFamily="34" charset="0"/>
              </a:rPr>
              <a:t>систематическое деление и упорядочение понятий и предметов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 smtClean="0">
              <a:ln>
                <a:noFill/>
              </a:ln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" pitchFamily="34" charset="0"/>
              </a:rPr>
              <a:t>Философский энциклопедический словарь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" pitchFamily="34" charset="0"/>
              </a:rPr>
              <a:t> 2010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464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548680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ambria" pitchFamily="18" charset="0"/>
              </a:rPr>
              <a:t>Виды классификации</a:t>
            </a:r>
            <a:endParaRPr lang="ru-RU" sz="2800" b="1" dirty="0"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12474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Простая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268760"/>
            <a:ext cx="835292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ambria" pitchFamily="18" charset="0"/>
              </a:rPr>
              <a:t>			        </a:t>
            </a:r>
            <a:r>
              <a:rPr lang="ru-RU" sz="2400" dirty="0" smtClean="0">
                <a:latin typeface="Cambria" pitchFamily="18" charset="0"/>
                <a:cs typeface="Times New Roman" pitchFamily="18" charset="0"/>
              </a:rPr>
              <a:t>Стили речи</a:t>
            </a:r>
          </a:p>
          <a:p>
            <a:endParaRPr lang="ru-RU" sz="2400" dirty="0" smtClean="0">
              <a:latin typeface="Cambria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Cambria" pitchFamily="18" charset="0"/>
                <a:cs typeface="Times New Roman" pitchFamily="18" charset="0"/>
              </a:rPr>
              <a:t>                       научный       разговорный      художественный</a:t>
            </a:r>
            <a:endParaRPr lang="ru-RU" sz="2400" dirty="0">
              <a:latin typeface="Cambria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644008" y="177281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644008" y="1772816"/>
            <a:ext cx="201622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2555776" y="1772816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27584" y="270892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2.Сложная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043608" y="3789040"/>
            <a:ext cx="2736304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самостоятельные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580112" y="3789040"/>
            <a:ext cx="2592288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служебные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563888" y="2996952"/>
            <a:ext cx="259228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Части      речи</a:t>
            </a:r>
            <a:endParaRPr lang="ru-RU" sz="2400" dirty="0"/>
          </a:p>
        </p:txBody>
      </p:sp>
      <p:sp>
        <p:nvSpPr>
          <p:cNvPr id="43" name="Прямоугольник 42"/>
          <p:cNvSpPr/>
          <p:nvPr/>
        </p:nvSpPr>
        <p:spPr>
          <a:xfrm rot="16200000">
            <a:off x="71500" y="5337212"/>
            <a:ext cx="20882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существительное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 rot="16200000">
            <a:off x="719573" y="5337212"/>
            <a:ext cx="20882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прилагательное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 rot="16200000">
            <a:off x="6912261" y="5337214"/>
            <a:ext cx="2088232" cy="4320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частица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 rot="16200000">
            <a:off x="5904149" y="5337213"/>
            <a:ext cx="2088233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союз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 rot="16200000">
            <a:off x="4822569" y="5335754"/>
            <a:ext cx="2088232" cy="4349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предлог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 rot="16200000">
            <a:off x="2735796" y="5337213"/>
            <a:ext cx="20882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наречие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 rot="16200000">
            <a:off x="2087724" y="5337213"/>
            <a:ext cx="20882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местоимение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 rot="16200000">
            <a:off x="1433315" y="5330875"/>
            <a:ext cx="2088232" cy="4447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глагол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59" name="Прямая со стрелкой 58"/>
          <p:cNvCxnSpPr/>
          <p:nvPr/>
        </p:nvCxnSpPr>
        <p:spPr>
          <a:xfrm>
            <a:off x="1187624" y="422108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>
            <a:off x="5868144" y="4221088"/>
            <a:ext cx="0" cy="2880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>
            <a:off x="6948264" y="422108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 стрелкой 106"/>
          <p:cNvCxnSpPr/>
          <p:nvPr/>
        </p:nvCxnSpPr>
        <p:spPr>
          <a:xfrm>
            <a:off x="7956376" y="422108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 стрелкой 138"/>
          <p:cNvCxnSpPr/>
          <p:nvPr/>
        </p:nvCxnSpPr>
        <p:spPr>
          <a:xfrm flipH="1">
            <a:off x="2987824" y="3429000"/>
            <a:ext cx="79208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 стрелкой 140"/>
          <p:cNvCxnSpPr/>
          <p:nvPr/>
        </p:nvCxnSpPr>
        <p:spPr>
          <a:xfrm>
            <a:off x="5940152" y="3429000"/>
            <a:ext cx="57606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 стрелкой 144"/>
          <p:cNvCxnSpPr/>
          <p:nvPr/>
        </p:nvCxnSpPr>
        <p:spPr>
          <a:xfrm>
            <a:off x="1763688" y="422108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 стрелкой 147"/>
          <p:cNvCxnSpPr/>
          <p:nvPr/>
        </p:nvCxnSpPr>
        <p:spPr>
          <a:xfrm>
            <a:off x="2483768" y="422108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 стрелкой 148"/>
          <p:cNvCxnSpPr/>
          <p:nvPr/>
        </p:nvCxnSpPr>
        <p:spPr>
          <a:xfrm>
            <a:off x="3779912" y="414908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 стрелкой 149"/>
          <p:cNvCxnSpPr/>
          <p:nvPr/>
        </p:nvCxnSpPr>
        <p:spPr>
          <a:xfrm>
            <a:off x="3131840" y="422108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3645024"/>
            <a:ext cx="82868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Cambria" pitchFamily="18" charset="0"/>
            </a:endParaRPr>
          </a:p>
          <a:p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Приглашаем на уроки:</a:t>
            </a:r>
          </a:p>
          <a:p>
            <a:endParaRPr lang="ru-RU" sz="2800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кабинет № 1о1 - </a:t>
            </a:r>
            <a:r>
              <a:rPr lang="ru-RU" sz="2800" dirty="0" err="1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Мусихина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 Ирина Федоровна</a:t>
            </a:r>
          </a:p>
          <a:p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кабинет № 1о8 - Полякова Светлана Леонидовна</a:t>
            </a:r>
            <a:endParaRPr lang="ru-RU" sz="2800" dirty="0" smtClean="0">
              <a:latin typeface="Cambria" pitchFamily="18" charset="0"/>
            </a:endParaRPr>
          </a:p>
          <a:p>
            <a:endParaRPr lang="ru-RU" dirty="0"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1571612"/>
            <a:ext cx="7272808" cy="175432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solidFill>
                    <a:srgbClr val="1D9AAF"/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сотрудничество</a:t>
            </a:r>
            <a:endParaRPr lang="ru-RU" sz="5400" b="1" cap="none" spc="0" dirty="0">
              <a:ln w="31550" cmpd="sng">
                <a:solidFill>
                  <a:srgbClr val="1D9AAF"/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785794"/>
            <a:ext cx="9286908" cy="5112568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i="1" dirty="0" smtClean="0">
                <a:solidFill>
                  <a:schemeClr val="tx1"/>
                </a:solidFill>
                <a:latin typeface="Cambria" pitchFamily="18" charset="0"/>
              </a:rPr>
              <a:t>Конечно, обдумывай «что», но еще больше</a:t>
            </a:r>
            <a:br>
              <a:rPr lang="ru-RU" sz="4400" b="1" i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4400" b="1" i="1" dirty="0" smtClean="0">
                <a:solidFill>
                  <a:schemeClr val="tx1"/>
                </a:solidFill>
                <a:latin typeface="Cambria" pitchFamily="18" charset="0"/>
              </a:rPr>
              <a:t>			обдумывай «как»! </a:t>
            </a:r>
            <a:r>
              <a:rPr lang="en-US" sz="4400" i="1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en-US" sz="4400" i="1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ru-RU" sz="44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ru-RU" sz="44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Cambria" pitchFamily="18" charset="0"/>
              </a:rPr>
              <a:t>                                  </a:t>
            </a:r>
            <a:r>
              <a:rPr lang="ru-RU" sz="2400" b="1" i="1" dirty="0" smtClean="0">
                <a:solidFill>
                  <a:schemeClr val="tx1"/>
                </a:solidFill>
                <a:latin typeface="Cambria" pitchFamily="18" charset="0"/>
              </a:rPr>
              <a:t>Иоганн Вольфганг Гёте</a:t>
            </a:r>
            <a:r>
              <a:rPr lang="ru-RU" sz="2400" b="1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ru-RU" sz="44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ru-RU" sz="4400" dirty="0" smtClean="0">
                <a:solidFill>
                  <a:schemeClr val="tx1"/>
                </a:solidFill>
                <a:latin typeface="Cambria" pitchFamily="18" charset="0"/>
              </a:rPr>
            </a:br>
            <a:endParaRPr lang="ru-RU" sz="4400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786188" y="2071688"/>
            <a:ext cx="1368425" cy="1071562"/>
          </a:xfrm>
          <a:prstGeom prst="ellipse">
            <a:avLst/>
          </a:prstGeom>
          <a:solidFill>
            <a:srgbClr val="B3EFB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143250" y="333375"/>
            <a:ext cx="2714625" cy="9001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050" dirty="0">
                <a:latin typeface="Georgia" pitchFamily="18" charset="0"/>
              </a:rPr>
              <a:t> внутренняя позиция школьника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050" dirty="0">
                <a:latin typeface="Georgia" pitchFamily="18" charset="0"/>
              </a:rPr>
              <a:t> адекватная мотивация учебной деятельности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050" dirty="0">
                <a:latin typeface="Georgia" pitchFamily="18" charset="0"/>
              </a:rPr>
              <a:t> ориентация на моральные нормы и их выполнение</a:t>
            </a:r>
          </a:p>
        </p:txBody>
      </p:sp>
      <p:sp>
        <p:nvSpPr>
          <p:cNvPr id="39942" name="TextBox 6"/>
          <p:cNvSpPr txBox="1">
            <a:spLocks noChangeArrowheads="1"/>
          </p:cNvSpPr>
          <p:nvPr/>
        </p:nvSpPr>
        <p:spPr bwMode="auto">
          <a:xfrm>
            <a:off x="3286125" y="1700213"/>
            <a:ext cx="2428875" cy="4000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Georgia" pitchFamily="18" charset="0"/>
              </a:rPr>
              <a:t>Личностные</a:t>
            </a:r>
          </a:p>
        </p:txBody>
      </p:sp>
      <p:sp>
        <p:nvSpPr>
          <p:cNvPr id="17413" name="TextBox 7"/>
          <p:cNvSpPr txBox="1">
            <a:spLocks noChangeArrowheads="1"/>
          </p:cNvSpPr>
          <p:nvPr/>
        </p:nvSpPr>
        <p:spPr bwMode="auto">
          <a:xfrm>
            <a:off x="3786188" y="2286000"/>
            <a:ext cx="1368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Georgia" pitchFamily="18" charset="0"/>
              </a:rPr>
              <a:t>УУД</a:t>
            </a:r>
          </a:p>
        </p:txBody>
      </p:sp>
      <p:sp>
        <p:nvSpPr>
          <p:cNvPr id="39947" name="TextBox 12"/>
          <p:cNvSpPr txBox="1">
            <a:spLocks noChangeArrowheads="1"/>
          </p:cNvSpPr>
          <p:nvPr/>
        </p:nvSpPr>
        <p:spPr bwMode="auto">
          <a:xfrm>
            <a:off x="3214688" y="3214688"/>
            <a:ext cx="2520950" cy="3698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Georgia" pitchFamily="18" charset="0"/>
              </a:rPr>
              <a:t>Метапредметные</a:t>
            </a:r>
          </a:p>
        </p:txBody>
      </p:sp>
      <p:sp>
        <p:nvSpPr>
          <p:cNvPr id="39950" name="TextBox 15"/>
          <p:cNvSpPr txBox="1">
            <a:spLocks noChangeArrowheads="1"/>
          </p:cNvSpPr>
          <p:nvPr/>
        </p:nvSpPr>
        <p:spPr bwMode="auto">
          <a:xfrm>
            <a:off x="3500438" y="4429125"/>
            <a:ext cx="2016125" cy="307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latin typeface="Georgia" pitchFamily="18" charset="0"/>
              </a:rPr>
              <a:t>Познавательные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43250" y="5072063"/>
            <a:ext cx="2786063" cy="1062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050" dirty="0">
                <a:latin typeface="Georgia" pitchFamily="18" charset="0"/>
              </a:rPr>
              <a:t> использование знаково-символических средств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050" dirty="0">
                <a:latin typeface="Georgia" pitchFamily="18" charset="0"/>
              </a:rPr>
              <a:t> действие моделирования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050" dirty="0">
                <a:latin typeface="Georgia" pitchFamily="18" charset="0"/>
              </a:rPr>
              <a:t> широкий спектр </a:t>
            </a:r>
            <a:r>
              <a:rPr lang="ru-RU" sz="1050" b="1" dirty="0">
                <a:latin typeface="Georgia" pitchFamily="18" charset="0"/>
              </a:rPr>
              <a:t>логических действий</a:t>
            </a:r>
            <a:r>
              <a:rPr lang="ru-RU" sz="1050" dirty="0">
                <a:latin typeface="Georgia" pitchFamily="18" charset="0"/>
              </a:rPr>
              <a:t> и операций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050" dirty="0">
                <a:latin typeface="Georgia" pitchFamily="18" charset="0"/>
              </a:rPr>
              <a:t> общие приемы решения задач</a:t>
            </a:r>
          </a:p>
        </p:txBody>
      </p:sp>
      <p:sp>
        <p:nvSpPr>
          <p:cNvPr id="39956" name="TextBox 23"/>
          <p:cNvSpPr txBox="1">
            <a:spLocks noChangeArrowheads="1"/>
          </p:cNvSpPr>
          <p:nvPr/>
        </p:nvSpPr>
        <p:spPr bwMode="auto">
          <a:xfrm>
            <a:off x="428625" y="4357688"/>
            <a:ext cx="2160588" cy="307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latin typeface="Georgia" pitchFamily="18" charset="0"/>
              </a:rPr>
              <a:t>Коммуникативные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57188" y="4786313"/>
            <a:ext cx="2214562" cy="18700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050" dirty="0">
                <a:latin typeface="Georgia" pitchFamily="18" charset="0"/>
              </a:rPr>
              <a:t> учитывать позицию собеседника (партнера)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050" dirty="0">
                <a:latin typeface="Georgia" pitchFamily="18" charset="0"/>
              </a:rPr>
              <a:t> организовывать и осуществлять сотрудничество и кооперацию с учителем и сверстниками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050" dirty="0">
                <a:latin typeface="Georgia" pitchFamily="18" charset="0"/>
              </a:rPr>
              <a:t> адекватно передавать информацию 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050" dirty="0">
                <a:latin typeface="Georgia" pitchFamily="18" charset="0"/>
              </a:rPr>
              <a:t> отображать предметное содержание и условия деятельности в речи</a:t>
            </a:r>
          </a:p>
        </p:txBody>
      </p:sp>
      <p:sp>
        <p:nvSpPr>
          <p:cNvPr id="39961" name="TextBox 28"/>
          <p:cNvSpPr txBox="1">
            <a:spLocks noChangeArrowheads="1"/>
          </p:cNvSpPr>
          <p:nvPr/>
        </p:nvSpPr>
        <p:spPr bwMode="auto">
          <a:xfrm>
            <a:off x="6429375" y="4429125"/>
            <a:ext cx="1871663" cy="307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latin typeface="Georgia" pitchFamily="18" charset="0"/>
              </a:rPr>
              <a:t>Регулятивные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29375" y="4857750"/>
            <a:ext cx="1928813" cy="15462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050" dirty="0">
                <a:latin typeface="Georgia" pitchFamily="18" charset="0"/>
              </a:rPr>
              <a:t> принимать и сохранять учебную цель и задачу,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050" dirty="0">
                <a:latin typeface="Georgia" pitchFamily="18" charset="0"/>
              </a:rPr>
              <a:t> планировать ее реализацию,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050" dirty="0">
                <a:latin typeface="Georgia" pitchFamily="18" charset="0"/>
              </a:rPr>
              <a:t> контролировать и оценивать свои действия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050" dirty="0">
                <a:latin typeface="Georgia" pitchFamily="18" charset="0"/>
              </a:rPr>
              <a:t> вносить соответствующие коррективы в их выполнение</a:t>
            </a:r>
          </a:p>
        </p:txBody>
      </p:sp>
      <p:cxnSp>
        <p:nvCxnSpPr>
          <p:cNvPr id="35" name="Прямая со стрелкой 34"/>
          <p:cNvCxnSpPr>
            <a:stCxn id="39942" idx="0"/>
            <a:endCxn id="5" idx="2"/>
          </p:cNvCxnSpPr>
          <p:nvPr/>
        </p:nvCxnSpPr>
        <p:spPr>
          <a:xfrm rot="5400000" flipH="1" flipV="1">
            <a:off x="4266406" y="1467644"/>
            <a:ext cx="466725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39947" idx="2"/>
          </p:cNvCxnSpPr>
          <p:nvPr/>
        </p:nvCxnSpPr>
        <p:spPr>
          <a:xfrm rot="16200000" flipH="1">
            <a:off x="4315619" y="3744119"/>
            <a:ext cx="344488" cy="2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39956" idx="0"/>
          </p:cNvCxnSpPr>
          <p:nvPr/>
        </p:nvCxnSpPr>
        <p:spPr>
          <a:xfrm rot="16200000" flipV="1">
            <a:off x="1289844" y="4139407"/>
            <a:ext cx="428625" cy="79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39961" idx="0"/>
          </p:cNvCxnSpPr>
          <p:nvPr/>
        </p:nvCxnSpPr>
        <p:spPr>
          <a:xfrm rot="16200000" flipV="1">
            <a:off x="7183438" y="4246563"/>
            <a:ext cx="357187" cy="79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39950" idx="0"/>
            <a:endCxn id="39947" idx="2"/>
          </p:cNvCxnSpPr>
          <p:nvPr/>
        </p:nvCxnSpPr>
        <p:spPr>
          <a:xfrm rot="16200000" flipV="1">
            <a:off x="4069557" y="3990181"/>
            <a:ext cx="844550" cy="333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1500188" y="3929063"/>
            <a:ext cx="5857875" cy="1587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 flipH="1" flipV="1">
            <a:off x="7251700" y="4037013"/>
            <a:ext cx="214313" cy="1587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39950" idx="2"/>
            <a:endCxn id="19" idx="0"/>
          </p:cNvCxnSpPr>
          <p:nvPr/>
        </p:nvCxnSpPr>
        <p:spPr>
          <a:xfrm rot="16200000" flipH="1">
            <a:off x="4355306" y="4890294"/>
            <a:ext cx="334963" cy="28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39961" idx="2"/>
            <a:endCxn id="32" idx="0"/>
          </p:cNvCxnSpPr>
          <p:nvPr/>
        </p:nvCxnSpPr>
        <p:spPr>
          <a:xfrm rot="16200000" flipH="1">
            <a:off x="7319963" y="4783137"/>
            <a:ext cx="120650" cy="28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39956" idx="2"/>
            <a:endCxn id="27" idx="0"/>
          </p:cNvCxnSpPr>
          <p:nvPr/>
        </p:nvCxnSpPr>
        <p:spPr>
          <a:xfrm rot="5400000">
            <a:off x="1425575" y="4703763"/>
            <a:ext cx="120650" cy="44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6300192" y="2420888"/>
            <a:ext cx="2448272" cy="4320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Предметные</a:t>
            </a:r>
            <a:endParaRPr lang="ru-RU" sz="2000" dirty="0">
              <a:solidFill>
                <a:schemeClr val="tx1"/>
              </a:solidFill>
            </a:endParaRPr>
          </a:p>
        </p:txBody>
      </p:sp>
      <p:cxnSp>
        <p:nvCxnSpPr>
          <p:cNvPr id="26" name="Прямая со стрелкой 25"/>
          <p:cNvCxnSpPr>
            <a:stCxn id="17413" idx="3"/>
            <a:endCxn id="24" idx="1"/>
          </p:cNvCxnSpPr>
          <p:nvPr/>
        </p:nvCxnSpPr>
        <p:spPr>
          <a:xfrm flipV="1">
            <a:off x="5154613" y="2636912"/>
            <a:ext cx="1145579" cy="31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548681"/>
            <a:ext cx="734481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Cambria" pitchFamily="18" charset="0"/>
              </a:rPr>
              <a:t>Логические универсальные действия в новых стандартах :</a:t>
            </a:r>
          </a:p>
          <a:p>
            <a:pPr algn="ctr"/>
            <a:endParaRPr lang="ru-RU" sz="2800" dirty="0" smtClean="0">
              <a:latin typeface="Cambria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dirty="0" smtClean="0">
                <a:latin typeface="Cambria" pitchFamily="18" charset="0"/>
              </a:rPr>
              <a:t>анализ объектов с целью выявления признаков (существенных, несущественных)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dirty="0" smtClean="0">
                <a:latin typeface="Cambria" pitchFamily="18" charset="0"/>
              </a:rPr>
              <a:t>синтез</a:t>
            </a:r>
            <a:r>
              <a:rPr lang="ru-RU" sz="2400" b="1" dirty="0" smtClean="0">
                <a:latin typeface="Cambria" pitchFamily="18" charset="0"/>
              </a:rPr>
              <a:t> </a:t>
            </a:r>
            <a:r>
              <a:rPr lang="ru-RU" sz="2400" dirty="0" smtClean="0">
                <a:latin typeface="Cambria" pitchFamily="18" charset="0"/>
              </a:rPr>
              <a:t>– составление целого из частей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dirty="0" smtClean="0">
                <a:latin typeface="Cambria" pitchFamily="18" charset="0"/>
              </a:rPr>
              <a:t>выбор оснований и критериев для сравнения,  классификации объектов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dirty="0" smtClean="0">
                <a:latin typeface="Cambria" pitchFamily="18" charset="0"/>
              </a:rPr>
              <a:t>подведение под понятие, выведение следствий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dirty="0" smtClean="0">
                <a:latin typeface="Cambria" pitchFamily="18" charset="0"/>
              </a:rPr>
              <a:t>установление причинно-следственных связей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dirty="0" smtClean="0">
                <a:latin typeface="Cambria" pitchFamily="18" charset="0"/>
              </a:rPr>
              <a:t>построение логической цепи рассуждений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dirty="0" smtClean="0">
                <a:latin typeface="Cambria" pitchFamily="18" charset="0"/>
              </a:rPr>
              <a:t>доказательство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400" dirty="0" smtClean="0">
                <a:latin typeface="Cambria" pitchFamily="18" charset="0"/>
              </a:rPr>
              <a:t>выдвижение гипотез и их обоснований</a:t>
            </a:r>
          </a:p>
          <a:p>
            <a:pPr marL="285750" indent="-285750"/>
            <a:endParaRPr lang="ru-RU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150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500174"/>
            <a:ext cx="850112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Cambria" pitchFamily="18" charset="0"/>
              </a:rPr>
              <a:t>Вопросы для обсуждения</a:t>
            </a:r>
          </a:p>
          <a:p>
            <a:pPr algn="ctr"/>
            <a:endParaRPr lang="ru-RU" sz="3200" b="1" dirty="0" smtClean="0">
              <a:latin typeface="Cambria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smtClean="0">
                <a:latin typeface="Cambria" pitchFamily="18" charset="0"/>
              </a:rPr>
              <a:t>Какие ошибки допускают ваши дети при определении понятий?</a:t>
            </a:r>
          </a:p>
          <a:p>
            <a:pPr marL="514350" indent="-514350" algn="just">
              <a:buFont typeface="+mj-lt"/>
              <a:buAutoNum type="arabicPeriod"/>
            </a:pPr>
            <a:endParaRPr lang="ru-RU" sz="3200" dirty="0" smtClean="0">
              <a:latin typeface="Cambria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smtClean="0">
                <a:latin typeface="Cambria" pitchFamily="18" charset="0"/>
              </a:rPr>
              <a:t>Как правильно дать определение понятию? (Дайте определение понятию «сравнение»)</a:t>
            </a:r>
            <a:endParaRPr lang="ru-RU" sz="32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41919" y="620688"/>
            <a:ext cx="52254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atin typeface="Cambria" pitchFamily="18" charset="0"/>
              </a:rPr>
              <a:t>Типичные ошибки детей</a:t>
            </a:r>
            <a:endParaRPr lang="ru-RU" sz="3200" b="1" dirty="0">
              <a:latin typeface="Cambr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1428736"/>
            <a:ext cx="842094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2800" dirty="0" smtClean="0">
                <a:latin typeface="Cambria" pitchFamily="18" charset="0"/>
              </a:rPr>
              <a:t>1.	Отсутствие родового понятия</a:t>
            </a:r>
          </a:p>
          <a:p>
            <a:r>
              <a:rPr lang="ru-RU" sz="2800" dirty="0" smtClean="0">
                <a:latin typeface="Cambria" pitchFamily="18" charset="0"/>
              </a:rPr>
              <a:t>(«</a:t>
            </a:r>
            <a:r>
              <a:rPr lang="ru-RU" sz="2800" i="1" dirty="0" smtClean="0">
                <a:latin typeface="Cambria" pitchFamily="18" charset="0"/>
              </a:rPr>
              <a:t>Урок – это когда дети занимаются»</a:t>
            </a:r>
            <a:r>
              <a:rPr lang="ru-RU" sz="2800" dirty="0" smtClean="0">
                <a:latin typeface="Cambria" pitchFamily="18" charset="0"/>
              </a:rPr>
              <a:t>)</a:t>
            </a:r>
          </a:p>
          <a:p>
            <a:pPr marL="514350" indent="-514350"/>
            <a:r>
              <a:rPr lang="ru-RU" sz="2800" dirty="0" smtClean="0">
                <a:latin typeface="Cambria" pitchFamily="18" charset="0"/>
              </a:rPr>
              <a:t>2.	Отсутствие видового понятия </a:t>
            </a:r>
          </a:p>
          <a:p>
            <a:r>
              <a:rPr lang="ru-RU" sz="2800" dirty="0" smtClean="0">
                <a:latin typeface="Cambria" pitchFamily="18" charset="0"/>
              </a:rPr>
              <a:t>(«</a:t>
            </a:r>
            <a:r>
              <a:rPr lang="ru-RU" sz="2800" i="1" dirty="0" smtClean="0">
                <a:latin typeface="Cambria" pitchFamily="18" charset="0"/>
              </a:rPr>
              <a:t>Урок – это занятие»</a:t>
            </a:r>
            <a:r>
              <a:rPr lang="ru-RU" sz="2800" dirty="0" smtClean="0">
                <a:latin typeface="Cambria" pitchFamily="18" charset="0"/>
              </a:rPr>
              <a:t>)</a:t>
            </a:r>
          </a:p>
          <a:p>
            <a:r>
              <a:rPr lang="ru-RU" sz="2800" dirty="0" smtClean="0">
                <a:latin typeface="Cambria" pitchFamily="18" charset="0"/>
              </a:rPr>
              <a:t>3.  Неверный подбор родового понятия</a:t>
            </a:r>
          </a:p>
          <a:p>
            <a:r>
              <a:rPr lang="ru-RU" sz="2800" dirty="0" smtClean="0">
                <a:latin typeface="Cambria" pitchFamily="18" charset="0"/>
              </a:rPr>
              <a:t>(«</a:t>
            </a:r>
            <a:r>
              <a:rPr lang="ru-RU" sz="2800" i="1" dirty="0" smtClean="0">
                <a:latin typeface="Cambria" pitchFamily="18" charset="0"/>
              </a:rPr>
              <a:t>Молоток –это предмет, предназначенный для…»)</a:t>
            </a:r>
          </a:p>
          <a:p>
            <a:pPr marL="514350" indent="-514350">
              <a:buAutoNum type="arabicPeriod" startAt="4"/>
            </a:pPr>
            <a:r>
              <a:rPr lang="ru-RU" sz="2800" dirty="0" smtClean="0">
                <a:latin typeface="Cambria" pitchFamily="18" charset="0"/>
              </a:rPr>
              <a:t>Тавтология </a:t>
            </a:r>
          </a:p>
          <a:p>
            <a:pPr marL="514350" indent="-514350"/>
            <a:r>
              <a:rPr lang="ru-RU" sz="2800" dirty="0" smtClean="0">
                <a:latin typeface="Cambria" pitchFamily="18" charset="0"/>
              </a:rPr>
              <a:t>(«</a:t>
            </a:r>
            <a:r>
              <a:rPr lang="ru-RU" sz="2800" i="1" dirty="0" smtClean="0">
                <a:latin typeface="Cambria" pitchFamily="18" charset="0"/>
              </a:rPr>
              <a:t>Пессимист – это пессимистичный человек»</a:t>
            </a:r>
            <a:r>
              <a:rPr lang="ru-RU" sz="2800" dirty="0" smtClean="0">
                <a:latin typeface="Cambria" pitchFamily="18" charset="0"/>
              </a:rPr>
              <a:t>)</a:t>
            </a:r>
          </a:p>
          <a:p>
            <a:pPr marL="514350" indent="-514350"/>
            <a:endParaRPr lang="ru-RU" sz="2800" dirty="0" smtClean="0">
              <a:latin typeface="Cambria" pitchFamily="18" charset="0"/>
            </a:endParaRPr>
          </a:p>
          <a:p>
            <a:r>
              <a:rPr lang="ru-RU" sz="2800" b="1" dirty="0" smtClean="0">
                <a:latin typeface="Cambria" pitchFamily="18" charset="0"/>
              </a:rPr>
              <a:t>5. Ошибки педагогов: запись понятий под диктовку без обучения работе с понятиями</a:t>
            </a:r>
            <a:endParaRPr lang="ru-RU" sz="2800" b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1000108"/>
            <a:ext cx="87154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/>
              <a:t>Сравнение </a:t>
            </a:r>
            <a:r>
              <a:rPr lang="ru-RU" sz="2800" dirty="0"/>
              <a:t>— это логическая операция, в результате которой два или несколько разных объектов сравниваются между собой с целью установить, что общее и различное имеется в </a:t>
            </a:r>
            <a:r>
              <a:rPr lang="ru-RU" sz="2800" dirty="0" smtClean="0"/>
              <a:t>них</a:t>
            </a:r>
            <a:r>
              <a:rPr lang="ru-RU" sz="2800" dirty="0"/>
              <a:t> </a:t>
            </a:r>
            <a:r>
              <a:rPr lang="ru-RU" sz="2800" dirty="0" smtClean="0"/>
              <a:t>(</a:t>
            </a:r>
            <a:r>
              <a:rPr lang="ru-RU" sz="2800" b="1" i="1" dirty="0" smtClean="0"/>
              <a:t>общая</a:t>
            </a:r>
            <a:r>
              <a:rPr lang="ru-RU" sz="2800" dirty="0" smtClean="0"/>
              <a:t> </a:t>
            </a:r>
            <a:r>
              <a:rPr lang="ru-RU" sz="2400" b="1" i="1" dirty="0" smtClean="0"/>
              <a:t>психология</a:t>
            </a:r>
            <a:r>
              <a:rPr lang="ru-RU" sz="2400" dirty="0" smtClean="0"/>
              <a:t>).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49805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42" y="1214422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mbria" pitchFamily="18" charset="0"/>
              </a:rPr>
              <a:t> </a:t>
            </a:r>
            <a:r>
              <a:rPr lang="ru-RU" sz="2800" b="1" dirty="0" smtClean="0">
                <a:latin typeface="Cambria" pitchFamily="18" charset="0"/>
              </a:rPr>
              <a:t>Способы определения понятий</a:t>
            </a:r>
            <a:endParaRPr lang="ru-RU" sz="2800" b="1" dirty="0"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484784"/>
            <a:ext cx="87029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 smtClean="0">
              <a:latin typeface="Cambria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Cambria" pitchFamily="18" charset="0"/>
              </a:rPr>
              <a:t>Определение </a:t>
            </a:r>
            <a:r>
              <a:rPr lang="ru-RU" sz="2800" dirty="0" err="1" smtClean="0">
                <a:latin typeface="Cambria" pitchFamily="18" charset="0"/>
              </a:rPr>
              <a:t>родо-видовых</a:t>
            </a:r>
            <a:r>
              <a:rPr lang="ru-RU" sz="2800" dirty="0" smtClean="0">
                <a:latin typeface="Cambria" pitchFamily="18" charset="0"/>
              </a:rPr>
              <a:t> признаков </a:t>
            </a:r>
          </a:p>
          <a:p>
            <a:pPr marL="457200" indent="-457200">
              <a:buFont typeface="+mj-lt"/>
              <a:buAutoNum type="arabicPeriod"/>
            </a:pPr>
            <a:endParaRPr lang="ru-RU" sz="2800" dirty="0" smtClean="0">
              <a:latin typeface="Cambria" pitchFamily="18" charset="0"/>
            </a:endParaRPr>
          </a:p>
          <a:p>
            <a:pPr marL="457200" indent="-457200"/>
            <a:r>
              <a:rPr lang="ru-RU" sz="2800" dirty="0" smtClean="0">
                <a:latin typeface="Cambria" pitchFamily="18" charset="0"/>
              </a:rPr>
              <a:t>(определение понятия = понятие – это что? (родовой признак ) + какой?, для чего?...(видовой признак )</a:t>
            </a:r>
          </a:p>
          <a:p>
            <a:pPr marL="457200" indent="-457200"/>
            <a:endParaRPr lang="ru-RU" sz="2800" dirty="0">
              <a:latin typeface="Cambria" pitchFamily="18" charset="0"/>
            </a:endParaRPr>
          </a:p>
          <a:p>
            <a:r>
              <a:rPr lang="ru-RU" sz="2800" dirty="0" smtClean="0">
                <a:latin typeface="Cambria" pitchFamily="18" charset="0"/>
              </a:rPr>
              <a:t>2.Синонимы</a:t>
            </a:r>
            <a:r>
              <a:rPr lang="ru-RU" sz="2800" dirty="0">
                <a:latin typeface="Cambria" pitchFamily="18" charset="0"/>
              </a:rPr>
              <a:t>.</a:t>
            </a:r>
          </a:p>
          <a:p>
            <a:r>
              <a:rPr lang="ru-RU" sz="2800" dirty="0" smtClean="0">
                <a:latin typeface="Cambria" pitchFamily="18" charset="0"/>
              </a:rPr>
              <a:t>3.Антонимы</a:t>
            </a:r>
            <a:r>
              <a:rPr lang="ru-RU" sz="2800" dirty="0">
                <a:latin typeface="Cambria" pitchFamily="18" charset="0"/>
              </a:rPr>
              <a:t>.</a:t>
            </a:r>
          </a:p>
          <a:p>
            <a:pPr marL="457200" indent="-457200"/>
            <a:endParaRPr lang="ru-RU" sz="28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000108"/>
            <a:ext cx="704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ambria" pitchFamily="18" charset="0"/>
              </a:rPr>
              <a:t>Методические приемы и формы работы с понятиями</a:t>
            </a:r>
            <a:endParaRPr lang="ru-RU" sz="2800" b="1" dirty="0"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227687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1988840"/>
            <a:ext cx="833157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Cambria" pitchFamily="18" charset="0"/>
              </a:rPr>
              <a:t>Что это? Какая? Для чего?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Cambria" pitchFamily="18" charset="0"/>
              </a:rPr>
              <a:t> Анализ готового образца.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Cambria" pitchFamily="18" charset="0"/>
              </a:rPr>
              <a:t>Конструирование понятий.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Cambria" pitchFamily="18" charset="0"/>
              </a:rPr>
              <a:t>Метод незаконченного предложения.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Cambria" pitchFamily="18" charset="0"/>
              </a:rPr>
              <a:t>Объясни значение слова иностранцу (первокласснику).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Cambria" pitchFamily="18" charset="0"/>
              </a:rPr>
              <a:t>Составление кроссворда.</a:t>
            </a:r>
            <a:endParaRPr lang="ru-RU" sz="28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792</TotalTime>
  <Words>755</Words>
  <Application>Microsoft Office PowerPoint</Application>
  <PresentationFormat>Экран (4:3)</PresentationFormat>
  <Paragraphs>187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Слайд 1</vt:lpstr>
      <vt:lpstr>Конечно, обдумывай «что», но еще больше    обдумывай «как»!                                     Иоганн Вольфганг Гёте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Андрей</dc:creator>
  <cp:lastModifiedBy>Home</cp:lastModifiedBy>
  <cp:revision>93</cp:revision>
  <dcterms:created xsi:type="dcterms:W3CDTF">2012-11-26T13:21:32Z</dcterms:created>
  <dcterms:modified xsi:type="dcterms:W3CDTF">2013-06-07T06:12:39Z</dcterms:modified>
</cp:coreProperties>
</file>