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06" r:id="rId4"/>
    <p:sldId id="259" r:id="rId5"/>
    <p:sldId id="263" r:id="rId6"/>
    <p:sldId id="261" r:id="rId7"/>
    <p:sldId id="265" r:id="rId8"/>
    <p:sldId id="268" r:id="rId9"/>
    <p:sldId id="303" r:id="rId10"/>
    <p:sldId id="295" r:id="rId11"/>
    <p:sldId id="299" r:id="rId12"/>
    <p:sldId id="308" r:id="rId13"/>
    <p:sldId id="30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50021"/>
    <a:srgbClr val="CC0066"/>
    <a:srgbClr val="FF6600"/>
    <a:srgbClr val="0000FF"/>
    <a:srgbClr val="FF0000"/>
    <a:srgbClr val="00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7" autoAdjust="0"/>
    <p:restoredTop sz="94663" autoAdjust="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A027-32F0-405E-B701-6200F1380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9719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ED30-C5DB-4529-821E-8C0DA925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480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CE239-01A1-49C7-8259-40C0A8610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392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2C5B-049C-4D4B-82BA-8D1A768EC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1619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77FC-9CB2-4493-9B18-11ED74D32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196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8CE4B-25C0-4A7E-8BB0-8374963C6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367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CA5C-9FDE-4E65-B886-90CD3A329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394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9F4F-8C33-42F1-A648-B2966C06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155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B8C9-3C52-453C-9976-2E1E2EAD3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676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01A5-FF8D-4AC2-9558-50FE9778B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832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32C55-05DB-4856-85F0-5F09208A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736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917497-84C6-4048-A7EE-9FF453282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696200" cy="35052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3399"/>
                </a:solidFill>
                <a:latin typeface="Georgia" pitchFamily="18" charset="0"/>
              </a:rPr>
              <a:t>Информационно-образовательная среда – важнейшее условие реализации стандартов второго поколения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724400"/>
            <a:ext cx="53340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b="1" smtClean="0"/>
              <a:t>Нафикова Г.Н.,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smtClean="0"/>
              <a:t>учитель начальных классов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smtClean="0"/>
              <a:t>МБОУ «Гимназия №3»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smtClean="0"/>
              <a:t>г.Октябрьский</a:t>
            </a:r>
          </a:p>
        </p:txBody>
      </p:sp>
      <p:pic>
        <p:nvPicPr>
          <p:cNvPr id="78852" name="Picture 5" descr="10046-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936D86"/>
              </a:clrFrom>
              <a:clrTo>
                <a:srgbClr val="936D8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301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multik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f0e7e0b843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r="9091"/>
          <a:stretch>
            <a:fillRect/>
          </a:stretch>
        </p:blipFill>
        <p:spPr bwMode="auto">
          <a:xfrm>
            <a:off x="3048000" y="3657600"/>
            <a:ext cx="27432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WordArt 5"/>
          <p:cNvSpPr>
            <a:spLocks noChangeArrowheads="1" noChangeShapeType="1" noTextEdit="1"/>
          </p:cNvSpPr>
          <p:nvPr/>
        </p:nvSpPr>
        <p:spPr bwMode="auto">
          <a:xfrm>
            <a:off x="6629400" y="2133600"/>
            <a:ext cx="22098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СОЛНЦЕ</a:t>
            </a:r>
          </a:p>
        </p:txBody>
      </p:sp>
      <p:pic>
        <p:nvPicPr>
          <p:cNvPr id="106501" name="Picture 6" descr="59495_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1" r="3999" b="5769"/>
          <a:stretch>
            <a:fillRect/>
          </a:stretch>
        </p:blipFill>
        <p:spPr bwMode="auto">
          <a:xfrm>
            <a:off x="6477000" y="3276600"/>
            <a:ext cx="2473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WordArt 7"/>
          <p:cNvSpPr>
            <a:spLocks noChangeArrowheads="1" noChangeShapeType="1" noTextEdit="1"/>
          </p:cNvSpPr>
          <p:nvPr/>
        </p:nvSpPr>
        <p:spPr bwMode="auto">
          <a:xfrm>
            <a:off x="7086600" y="5943600"/>
            <a:ext cx="1524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6699FF"/>
                    </a:gs>
                    <a:gs pos="100000">
                      <a:srgbClr val="0066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ВЕТЕР</a:t>
            </a:r>
          </a:p>
        </p:txBody>
      </p:sp>
      <p:pic>
        <p:nvPicPr>
          <p:cNvPr id="106503" name="Picture 8" descr="m_wat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8653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4" name="WordArt 9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1676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ВОДА</a:t>
            </a:r>
          </a:p>
        </p:txBody>
      </p:sp>
      <p:pic>
        <p:nvPicPr>
          <p:cNvPr id="106505" name="Picture 10" descr="1236181708_pic_id128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1" r="81921" b="50400"/>
          <a:stretch>
            <a:fillRect/>
          </a:stretch>
        </p:blipFill>
        <p:spPr bwMode="auto">
          <a:xfrm>
            <a:off x="304800" y="3581400"/>
            <a:ext cx="1773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6" name="WordArt 11"/>
          <p:cNvSpPr>
            <a:spLocks noChangeArrowheads="1" noChangeShapeType="1" noTextEdit="1"/>
          </p:cNvSpPr>
          <p:nvPr/>
        </p:nvSpPr>
        <p:spPr bwMode="auto">
          <a:xfrm>
            <a:off x="457200" y="5943600"/>
            <a:ext cx="20955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00CC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РАСТЕНИЯ</a:t>
            </a:r>
          </a:p>
        </p:txBody>
      </p:sp>
      <p:sp>
        <p:nvSpPr>
          <p:cNvPr id="106507" name="Скругленный прямоугольник 9"/>
          <p:cNvSpPr>
            <a:spLocks noChangeArrowheads="1"/>
          </p:cNvSpPr>
          <p:nvPr/>
        </p:nvSpPr>
        <p:spPr bwMode="auto">
          <a:xfrm>
            <a:off x="2819400" y="381000"/>
            <a:ext cx="3200400" cy="297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66"/>
                </a:solidFill>
              </a:rPr>
              <a:t>Почему в скалах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66"/>
                </a:solidFill>
              </a:rPr>
              <a:t>образуются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66"/>
                </a:solidFill>
              </a:rPr>
              <a:t>трещины?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6"/>
          <p:cNvGraphicFramePr>
            <a:graphicFrameLocks noChangeAspect="1"/>
          </p:cNvGraphicFramePr>
          <p:nvPr/>
        </p:nvGraphicFramePr>
        <p:xfrm>
          <a:off x="228600" y="1676400"/>
          <a:ext cx="2743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0" name="Презентация" r:id="rId3" imgW="4572180" imgH="3428972" progId="PowerPoint.Show.8">
                  <p:embed/>
                </p:oleObj>
              </mc:Choice>
              <mc:Fallback>
                <p:oleObj name="Презентация" r:id="rId3" imgW="4572180" imgH="3428972" progId="PowerPoint.Show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2743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7"/>
          <p:cNvGraphicFramePr>
            <a:graphicFrameLocks noChangeAspect="1"/>
          </p:cNvGraphicFramePr>
          <p:nvPr/>
        </p:nvGraphicFramePr>
        <p:xfrm>
          <a:off x="6019800" y="1676400"/>
          <a:ext cx="2819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1" name="Презентация" r:id="rId5" imgW="4572180" imgH="3428972" progId="PowerPoint.Show.8">
                  <p:embed/>
                </p:oleObj>
              </mc:Choice>
              <mc:Fallback>
                <p:oleObj name="Презентация" r:id="rId5" imgW="4572180" imgH="3428972" progId="PowerPoint.Show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76400"/>
                        <a:ext cx="2819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11"/>
          <p:cNvSpPr txBox="1">
            <a:spLocks noChangeArrowheads="1"/>
          </p:cNvSpPr>
          <p:nvPr/>
        </p:nvSpPr>
        <p:spPr bwMode="auto">
          <a:xfrm>
            <a:off x="1447800" y="712788"/>
            <a:ext cx="6592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66"/>
                </a:solidFill>
              </a:rPr>
              <a:t>Математические тренажёры</a:t>
            </a:r>
          </a:p>
        </p:txBody>
      </p:sp>
      <p:pic>
        <p:nvPicPr>
          <p:cNvPr id="10752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022725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5240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43363"/>
            <a:ext cx="3297238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  <a:latin typeface="Arial Black" pitchFamily="34" charset="0"/>
              </a:rPr>
              <a:t>Материалы,  использованные в работе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5088" y="1528763"/>
            <a:ext cx="6553200" cy="3048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A50021"/>
                </a:solidFill>
              </a:rPr>
              <a:t>Дронов В.П.</a:t>
            </a:r>
            <a:r>
              <a:rPr lang="ru-RU" altLang="ru-RU" sz="2800" b="1" smtClean="0"/>
              <a:t> Лекция «Информационно-образовательная среда - важнейший компонент новой системы образования». Часть 1; Часть 2.</a:t>
            </a:r>
          </a:p>
          <a:p>
            <a:pPr eaLnBrk="1" hangingPunct="1"/>
            <a:endParaRPr lang="ru-RU" altLang="ru-RU" b="1" smtClean="0"/>
          </a:p>
        </p:txBody>
      </p:sp>
      <p:pic>
        <p:nvPicPr>
          <p:cNvPr id="108548" name="Picture 4" descr="D:\Гульназ\ИОС\ИОС, выступление\13_small_1306846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7716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Прямоугольник 1"/>
          <p:cNvSpPr>
            <a:spLocks noChangeArrowheads="1"/>
          </p:cNvSpPr>
          <p:nvPr/>
        </p:nvSpPr>
        <p:spPr bwMode="auto">
          <a:xfrm>
            <a:off x="2514600" y="4114800"/>
            <a:ext cx="6477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800"/>
              <a:t>Требования к условиям реализации основной образовательной программы начального общего образования. ФГОС: Начальное общее образование. </a:t>
            </a:r>
          </a:p>
        </p:txBody>
      </p:sp>
      <p:pic>
        <p:nvPicPr>
          <p:cNvPr id="108550" name="Picture 6" descr="D:\Гульназ\ИОС\ИОС, выступление\ST_N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744913"/>
            <a:ext cx="19383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3963"/>
            <a:ext cx="3886200" cy="866775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solidFill>
                  <a:srgbClr val="006600"/>
                </a:solidFill>
                <a:latin typeface="Arial Black" pitchFamily="34" charset="0"/>
              </a:rPr>
              <a:t>Заключение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3162300"/>
            <a:ext cx="9144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 </a:t>
            </a:r>
            <a:r>
              <a:rPr lang="ru-RU" altLang="ru-RU" sz="2800" b="1" smtClean="0">
                <a:solidFill>
                  <a:srgbClr val="000066"/>
                </a:solidFill>
              </a:rPr>
              <a:t>Развитая  ИОС учителя, ученика и образовательного учреждения позволяет организовать учебный процесс на современном техническом и методическом уровне и обеспечивает условия реализации основной образовательной программы образовательного учреждения, согласно требования нового стандарта образования. </a:t>
            </a:r>
          </a:p>
        </p:txBody>
      </p:sp>
      <p:pic>
        <p:nvPicPr>
          <p:cNvPr id="126981" name="Picture 5" descr="D:\Гульназ\ИОС\ИОС, выступление\MLM-fir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9550"/>
            <a:ext cx="4820126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228600" y="533400"/>
            <a:ext cx="8686800" cy="4800600"/>
          </a:xfrm>
          <a:prstGeom prst="wedgeRoundRectCallout">
            <a:avLst>
              <a:gd name="adj1" fmla="val 218"/>
              <a:gd name="adj2" fmla="val 60912"/>
              <a:gd name="adj3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488C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5276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66"/>
                </a:solidFill>
              </a:rPr>
              <a:t>«Эффективность учебно-воспитательного процесса должна обеспечиваться </a:t>
            </a:r>
            <a:r>
              <a:rPr lang="ru-RU" altLang="ru-RU" sz="2800">
                <a:solidFill>
                  <a:srgbClr val="FF0000"/>
                </a:solidFill>
              </a:rPr>
              <a:t>информационно-образовательной средой</a:t>
            </a:r>
            <a:r>
              <a:rPr lang="ru-RU" altLang="ru-RU" sz="2800">
                <a:solidFill>
                  <a:srgbClr val="000066"/>
                </a:solidFill>
              </a:rPr>
              <a:t> - системой информационно-образовательных ресурсов и инструментов, обеспечивающих условия реализации основной образовательной программы образовательного учреждения».</a:t>
            </a:r>
            <a:r>
              <a:rPr lang="ru-RU" altLang="ru-RU" sz="2800" b="0">
                <a:solidFill>
                  <a:srgbClr val="000066"/>
                </a:solidFill>
              </a:rPr>
              <a:t> </a:t>
            </a:r>
            <a:br>
              <a:rPr lang="ru-RU" altLang="ru-RU" sz="2800" b="0">
                <a:solidFill>
                  <a:srgbClr val="000066"/>
                </a:solidFill>
              </a:rPr>
            </a:br>
            <a:endParaRPr lang="ru-RU" altLang="ru-RU" sz="2800" b="0">
              <a:solidFill>
                <a:srgbClr val="000066"/>
              </a:solidFill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1000" y="5791200"/>
            <a:ext cx="536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ФГОС второго поколения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554162"/>
          </a:xfrm>
        </p:spPr>
        <p:txBody>
          <a:bodyPr/>
          <a:lstStyle/>
          <a:p>
            <a:pPr algn="l" eaLnBrk="1" hangingPunct="1"/>
            <a:r>
              <a:rPr lang="ru-RU" altLang="ru-RU" sz="2800" b="1" smtClean="0">
                <a:solidFill>
                  <a:srgbClr val="000066"/>
                </a:solidFill>
                <a:latin typeface="Arial Black" pitchFamily="34" charset="0"/>
              </a:rPr>
              <a:t>Цель:</a:t>
            </a:r>
            <a:r>
              <a:rPr lang="ru-RU" altLang="ru-RU" sz="2400" b="1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altLang="ru-RU" sz="2400" b="1" smtClean="0">
                <a:solidFill>
                  <a:schemeClr val="tx1"/>
                </a:solidFill>
              </a:rPr>
              <a:t>изучение требований к информационно-образовательной среде (ИОС), как составной части Стандарта и формирование её на практике</a:t>
            </a:r>
            <a:r>
              <a:rPr lang="ru-RU" altLang="ru-RU" sz="4000" smtClean="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определить, что представляет ИОС в условиях реализации ФГОС;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рассмотреть компоненты современных образовательных ресурсов, их взаимосвязь;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рассмотреть развитие ИОС в рамках образовательной системы «Школа 2100»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изучить требования, предъявляемые  к ИОС учебного заведения;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выяснить принципы проектирования и конструирования ИОС в соответствии с ФГОС;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создать собственную программную базу информационно-образовательной среды;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изучить литературу по теме исследования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4800" y="1704975"/>
            <a:ext cx="1744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66"/>
                </a:solidFill>
                <a:latin typeface="Arial Black" pitchFamily="34" charset="0"/>
              </a:rPr>
              <a:t>Задачи: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457200" y="304800"/>
            <a:ext cx="8305800" cy="35814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/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3810000"/>
          </a:xfr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488C4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  <a:latin typeface="Arial Black" pitchFamily="34" charset="0"/>
              </a:rPr>
              <a:t>ИОС</a:t>
            </a:r>
            <a:r>
              <a:rPr lang="ru-RU" altLang="ru-RU" sz="3600" b="1" smtClean="0">
                <a:solidFill>
                  <a:schemeClr val="tx1"/>
                </a:solidFill>
              </a:rPr>
              <a:t> в процессе обучения одновременно выступает и как </a:t>
            </a:r>
            <a:r>
              <a:rPr lang="ru-RU" altLang="ru-RU" sz="3600" b="1" smtClean="0">
                <a:solidFill>
                  <a:srgbClr val="FF0000"/>
                </a:solidFill>
                <a:latin typeface="Arial Black" pitchFamily="34" charset="0"/>
              </a:rPr>
              <a:t>условие</a:t>
            </a:r>
            <a:r>
              <a:rPr lang="ru-RU" altLang="ru-RU" sz="3600" b="1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altLang="ru-RU" sz="3600" b="1" smtClean="0">
                <a:solidFill>
                  <a:schemeClr val="tx1"/>
                </a:solidFill>
              </a:rPr>
              <a:t>современного процесса обучения, и, одновременно, как </a:t>
            </a:r>
            <a:r>
              <a:rPr lang="ru-RU" altLang="ru-RU" sz="3600" b="1" smtClean="0">
                <a:solidFill>
                  <a:srgbClr val="FF0000"/>
                </a:solidFill>
                <a:latin typeface="Arial Black" pitchFamily="34" charset="0"/>
              </a:rPr>
              <a:t>средство</a:t>
            </a:r>
            <a:r>
              <a:rPr lang="ru-RU" altLang="ru-RU" sz="3600" b="1" smtClean="0">
                <a:solidFill>
                  <a:srgbClr val="FF0000"/>
                </a:solidFill>
              </a:rPr>
              <a:t> </a:t>
            </a:r>
            <a:r>
              <a:rPr lang="ru-RU" altLang="ru-RU" sz="3600" b="1" smtClean="0">
                <a:solidFill>
                  <a:schemeClr val="tx1"/>
                </a:solidFill>
              </a:rPr>
              <a:t>формирования новой системы образования.</a:t>
            </a:r>
            <a:r>
              <a:rPr lang="ru-RU" altLang="ru-RU" sz="4000" smtClean="0"/>
              <a:t> 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609600" y="4495800"/>
            <a:ext cx="8001000" cy="1905000"/>
          </a:xfrm>
          <a:prstGeom prst="ellipse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488C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8229600" cy="1706563"/>
          </a:xfrm>
          <a:noFill/>
        </p:spPr>
        <p:txBody>
          <a:bodyPr/>
          <a:lstStyle/>
          <a:p>
            <a:pPr eaLnBrk="1" hangingPunct="1"/>
            <a:endParaRPr lang="ru-RU" altLang="ru-RU" b="1" smtClean="0"/>
          </a:p>
          <a:p>
            <a:pPr algn="ctr" eaLnBrk="1" hangingPunct="1">
              <a:buFontTx/>
              <a:buNone/>
            </a:pPr>
            <a:r>
              <a:rPr lang="ru-RU" altLang="ru-RU" sz="2400" b="1" smtClean="0"/>
              <a:t>       </a:t>
            </a:r>
            <a:r>
              <a:rPr lang="ru-RU" altLang="ru-RU" sz="2400" b="1" smtClean="0">
                <a:solidFill>
                  <a:srgbClr val="006600"/>
                </a:solidFill>
                <a:latin typeface="Georgia" pitchFamily="18" charset="0"/>
              </a:rPr>
              <a:t>ИОС </a:t>
            </a:r>
            <a:r>
              <a:rPr lang="ru-RU" altLang="ru-RU" sz="3600" b="1" smtClean="0">
                <a:latin typeface="Georgia" pitchFamily="18" charset="0"/>
              </a:rPr>
              <a:t>≠</a:t>
            </a:r>
            <a:r>
              <a:rPr lang="ru-RU" altLang="ru-RU" sz="2400" b="1" smtClean="0">
                <a:solidFill>
                  <a:srgbClr val="006600"/>
                </a:solidFill>
                <a:latin typeface="Georgia" pitchFamily="18" charset="0"/>
              </a:rPr>
              <a:t> ВНЕДРЕНИЕ ИКТ–ТЕХНОЛОГИЙ В     ОБРАЗОВАТЕЛЬНЫЙ ПРОЦЕСС</a:t>
            </a:r>
          </a:p>
          <a:p>
            <a:pPr eaLnBrk="1" hangingPunct="1"/>
            <a:endParaRPr lang="ru-RU" altLang="ru-RU" sz="2400" smtClean="0">
              <a:solidFill>
                <a:srgbClr val="00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781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0000"/>
                </a:solidFill>
                <a:latin typeface="Arial Black" pitchFamily="34" charset="0"/>
              </a:rPr>
              <a:t>Что такое современная ИОС?</a:t>
            </a:r>
          </a:p>
        </p:txBody>
      </p:sp>
      <p:sp>
        <p:nvSpPr>
          <p:cNvPr id="83971" name="AutoShape 6"/>
          <p:cNvSpPr>
            <a:spLocks noChangeArrowheads="1"/>
          </p:cNvSpPr>
          <p:nvPr/>
        </p:nvSpPr>
        <p:spPr bwMode="auto">
          <a:xfrm>
            <a:off x="228600" y="1600200"/>
            <a:ext cx="8686800" cy="4800600"/>
          </a:xfrm>
          <a:prstGeom prst="wedgeRoundRectCallout">
            <a:avLst>
              <a:gd name="adj1" fmla="val -2852"/>
              <a:gd name="adj2" fmla="val 8102"/>
              <a:gd name="adj3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488C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5276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С ТОЧКИ ЗРЕНИЯ ОБРАЗОВАТЕЛЬНОГО ПРОЦЕССА </a:t>
            </a:r>
            <a:r>
              <a:rPr lang="ru-RU" altLang="ru-RU" sz="2800">
                <a:solidFill>
                  <a:srgbClr val="FF0000"/>
                </a:solidFill>
                <a:latin typeface="Arial Black" pitchFamily="34" charset="0"/>
              </a:rPr>
              <a:t>СОВРЕМЕННАЯ ИОС</a:t>
            </a:r>
            <a:r>
              <a:rPr lang="ru-RU" altLang="ru-RU" sz="2800"/>
              <a:t> – ЭТО: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17375E"/>
                </a:solidFill>
              </a:rPr>
              <a:t>   </a:t>
            </a:r>
            <a:r>
              <a:rPr lang="ru-RU" altLang="ru-RU">
                <a:solidFill>
                  <a:schemeClr val="accent2"/>
                </a:solidFill>
              </a:rPr>
              <a:t>ОТКРЫТАЯ ПЕДАГОГИЧЕСКАЯ СИСТЕМА (ПОДСИСТЕМА), НАПРАВЛЕННАЯ НА ФОРМИРОВАНИЕ ТВОРЧЕСКОЙ ИНТЕЛЛЕКТУАЛЬНО И СОЦИАЛЬНО РАЗВИТОЙ  ЛИЧНОСТИ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u="sng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6576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17375E"/>
                </a:solidFill>
              </a:rPr>
              <a:t>ИНФОРМАЦИОННЫХ ОБРАЗОВАТЕЛЬНЫХ РЕСУРСОВ</a:t>
            </a:r>
          </a:p>
          <a:p>
            <a:pPr eaLnBrk="1" hangingPunct="1"/>
            <a:r>
              <a:rPr lang="ru-RU" altLang="ru-RU" sz="2800" b="1" smtClean="0">
                <a:solidFill>
                  <a:srgbClr val="17375E"/>
                </a:solidFill>
              </a:rPr>
              <a:t>КОМПЬЮТЕРНЫХ СРЕДСТВ ОБУЧЕНИЯ</a:t>
            </a:r>
          </a:p>
          <a:p>
            <a:pPr eaLnBrk="1" hangingPunct="1"/>
            <a:r>
              <a:rPr lang="ru-RU" altLang="ru-RU" sz="2800" b="1" smtClean="0">
                <a:solidFill>
                  <a:srgbClr val="17375E"/>
                </a:solidFill>
              </a:rPr>
              <a:t>СОВРЕМЕННЫХ СРЕДСТВ КОММУНИКАЦИИ</a:t>
            </a:r>
          </a:p>
          <a:p>
            <a:pPr eaLnBrk="1" hangingPunct="1"/>
            <a:r>
              <a:rPr lang="ru-RU" altLang="ru-RU" sz="2800" b="1" smtClean="0">
                <a:solidFill>
                  <a:srgbClr val="17375E"/>
                </a:solidFill>
              </a:rPr>
              <a:t>ПЕДАГОГИЧЕСКИХ ТЕХНОЛОГИЙ</a:t>
            </a:r>
          </a:p>
          <a:p>
            <a:pPr eaLnBrk="1" hangingPunct="1"/>
            <a:endParaRPr lang="ru-RU" altLang="ru-RU" sz="2800" smtClean="0"/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182880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488C4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 Black" pitchFamily="34" charset="0"/>
              </a:rPr>
              <a:t>ИОС</a:t>
            </a:r>
            <a:r>
              <a:rPr lang="ru-RU" altLang="ru-RU" sz="2400">
                <a:solidFill>
                  <a:srgbClr val="000066"/>
                </a:solidFill>
                <a:latin typeface="Arial Black" pitchFamily="34" charset="0"/>
              </a:rPr>
              <a:t> ПРЕДСТАВЛЯЕТ СОБОЙ СОВОКУПНОСТЬ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66"/>
                </a:solidFill>
                <a:latin typeface="Arial Black" pitchFamily="34" charset="0"/>
              </a:rPr>
              <a:t>ВЗАИМОДЕЙСТВУЮЩИХ СИСТЕМ (ПОДСИСТЕМ):</a:t>
            </a:r>
            <a:br>
              <a:rPr lang="ru-RU" altLang="ru-RU" sz="2400">
                <a:solidFill>
                  <a:srgbClr val="000066"/>
                </a:solidFill>
                <a:latin typeface="Arial Black" pitchFamily="34" charset="0"/>
              </a:rPr>
            </a:br>
            <a:endParaRPr lang="ru-RU" altLang="ru-RU" sz="2400">
              <a:solidFill>
                <a:srgbClr val="00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6" descr="UNTITLED-1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8786812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Двойная стрелка влево/вправо 17"/>
          <p:cNvSpPr/>
          <p:nvPr/>
        </p:nvSpPr>
        <p:spPr>
          <a:xfrm>
            <a:off x="3714750" y="4572000"/>
            <a:ext cx="1714500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9" name="Стрелка вверх 18"/>
          <p:cNvSpPr/>
          <p:nvPr/>
        </p:nvSpPr>
        <p:spPr>
          <a:xfrm rot="2700000">
            <a:off x="2352675" y="2852738"/>
            <a:ext cx="28575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20" name="Стрелка вверх 19"/>
          <p:cNvSpPr/>
          <p:nvPr/>
        </p:nvSpPr>
        <p:spPr>
          <a:xfrm rot="18900000">
            <a:off x="6138863" y="2852738"/>
            <a:ext cx="28575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86022" name="Rectangle 11"/>
          <p:cNvSpPr>
            <a:spLocks noChangeArrowheads="1"/>
          </p:cNvSpPr>
          <p:nvPr/>
        </p:nvSpPr>
        <p:spPr bwMode="auto">
          <a:xfrm>
            <a:off x="381000" y="1524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10253F"/>
                </a:solidFill>
                <a:latin typeface="Georgia" pitchFamily="18" charset="0"/>
              </a:rPr>
              <a:t>СОСТАВ ИНФОРМАЦИОННЫХ ОБРАЗОВАТЕЛЬНЫХ РЕСУРСОВ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10253F"/>
                </a:solidFill>
                <a:latin typeface="Georgia" pitchFamily="18" charset="0"/>
              </a:rPr>
              <a:t>СИСТЕМЫ ИОС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450850" y="222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Принципы проектирования и конструирования ИОС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223293" y="1371600"/>
            <a:ext cx="8763000" cy="152107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rgbClr val="A50021"/>
            </a:innerShdw>
          </a:effectLst>
          <a:scene3d>
            <a:camera prst="orthographicFront"/>
            <a:lightRig rig="threePt" dir="t"/>
          </a:scene3d>
          <a:sp3d>
            <a:bevelT w="190500" prst="relaxedInset"/>
          </a:sp3d>
          <a:extLst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Необходима технологическая экспертиза тех образовательных ресурсов,  которые учитель собирается использовать</a:t>
            </a:r>
            <a:endParaRPr lang="ru-RU" altLang="ru-RU" sz="2800" smtClean="0">
              <a:solidFill>
                <a:schemeClr val="accent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14194" y="3102591"/>
            <a:ext cx="8763000" cy="15240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90500" prst="relaxedInset"/>
          </a:sp3d>
          <a:extLst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Необходим тематический отбор имеющихся у учителя ресурсов на предмет соответствия его научного содержания</a:t>
            </a:r>
            <a:endParaRPr lang="ru-RU" altLang="ru-RU" sz="2800" smtClean="0">
              <a:solidFill>
                <a:schemeClr val="accent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06233" y="4876800"/>
            <a:ext cx="8719987" cy="15649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90500" prst="relaxedInset"/>
          </a:sp3d>
          <a:extLst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Мы должны чётко понимать  как мы будем использовать данный ресурс по видам деятельности, как с ним будет работать ученик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360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Презентация</vt:lpstr>
      <vt:lpstr>Информационно-образовательная среда – важнейшее условие реализации стандартов второго поколения</vt:lpstr>
      <vt:lpstr>Презентация PowerPoint</vt:lpstr>
      <vt:lpstr>Презентация PowerPoint</vt:lpstr>
      <vt:lpstr>Цель: изучение требований к информационно-образовательной среде (ИОС), как составной части Стандарта и формирование её на практике </vt:lpstr>
      <vt:lpstr>ИОС в процессе обучения одновременно выступает и как условие современного процесса обучения, и, одновременно, как средство формирования новой системы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Материалы,  использованные в работе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Дом</dc:creator>
  <cp:lastModifiedBy>User</cp:lastModifiedBy>
  <cp:revision>39</cp:revision>
  <cp:lastPrinted>1601-01-01T00:00:00Z</cp:lastPrinted>
  <dcterms:created xsi:type="dcterms:W3CDTF">1601-01-01T00:00:00Z</dcterms:created>
  <dcterms:modified xsi:type="dcterms:W3CDTF">2015-01-08T19:36:43Z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