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9" r:id="rId3"/>
    <p:sldId id="258" r:id="rId4"/>
    <p:sldId id="270" r:id="rId5"/>
    <p:sldId id="259" r:id="rId6"/>
    <p:sldId id="260" r:id="rId7"/>
    <p:sldId id="261" r:id="rId8"/>
    <p:sldId id="268" r:id="rId9"/>
    <p:sldId id="264" r:id="rId10"/>
    <p:sldId id="265" r:id="rId11"/>
    <p:sldId id="266" r:id="rId12"/>
    <p:sldId id="271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88" autoAdjust="0"/>
  </p:normalViewPr>
  <p:slideViewPr>
    <p:cSldViewPr>
      <p:cViewPr varScale="1">
        <p:scale>
          <a:sx n="37" d="100"/>
          <a:sy n="37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F0E2-BED6-4C5A-9E1C-D65A8A18AF8A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94F6-98D3-4551-9BC7-39D1268FF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DCE4-87FF-44B0-BBAC-56957BFF81DF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59C3-A4FD-40BB-BBF2-C512EA0F3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9056-9198-4642-8EAC-9642B66FF92E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82C5-F4AE-419B-843F-267DBD5F7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1237-1DA8-471D-A122-6A01C1484CA2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45D2-40C9-451D-B82F-06709A6CA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A2F7-2D84-4189-824B-18D349ECF2FE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A922-DFAF-4ADF-BBF3-E0FBEA19A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6C34-4CDB-448D-9E8F-0A470DBA873B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7D34-55EF-480D-A4E1-9134CF281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5993-A850-429C-B2BD-EC05FC9ECDE3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4018-84B5-4E2E-89C9-C3A222A4A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3C08-592F-41B1-95B2-991BBC3E14D4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19F2-92E5-4004-8C42-2E25D9530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2C67-7818-430F-B987-EFA71FC89438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42D6-B254-4C6C-8BDB-4B80D37A2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3E94-9366-403E-88D3-63D75BF8F6DD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7D03-B2D6-485A-B1E6-DED90E168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869E-8E67-4B24-80A5-C892D2FBBB72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DFA-E360-41B8-A841-63472DB03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2E39E1-25CF-4560-B835-A2E76C27144A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8F3E4E-53B9-4ECF-86B8-288A3E0F7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ransition spd="med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Почтовая бумага"/>
          <p:cNvSpPr>
            <a:spLocks noGrp="1" noChangeArrowheads="1"/>
          </p:cNvSpPr>
          <p:nvPr>
            <p:ph type="ctrTitle"/>
          </p:nvPr>
        </p:nvSpPr>
        <p:spPr>
          <a:xfrm>
            <a:off x="323850" y="357188"/>
            <a:ext cx="8640763" cy="1214437"/>
          </a:xfrm>
        </p:spPr>
        <p:txBody>
          <a:bodyPr/>
          <a:lstStyle/>
          <a:p>
            <a:pPr eaLnBrk="1" hangingPunct="1"/>
            <a:r>
              <a:rPr lang="ru-RU" b="1" smtClean="0"/>
              <a:t>«Изобразительность и выразительность в музыке»</a:t>
            </a:r>
            <a:r>
              <a:rPr lang="ru-RU" smtClean="0"/>
              <a:t> </a:t>
            </a:r>
          </a:p>
        </p:txBody>
      </p:sp>
      <p:sp>
        <p:nvSpPr>
          <p:cNvPr id="15364" name="Text Box 0"/>
          <p:cNvSpPr txBox="1">
            <a:spLocks noChangeArrowheads="1"/>
          </p:cNvSpPr>
          <p:nvPr/>
        </p:nvSpPr>
        <p:spPr bwMode="auto">
          <a:xfrm>
            <a:off x="2708262" y="5897543"/>
            <a:ext cx="6429388" cy="954107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/>
              <a:t>Повираева С</a:t>
            </a:r>
            <a:r>
              <a:rPr lang="ru-RU" sz="2000" b="1" i="1">
                <a:latin typeface="Calibri" pitchFamily="34" charset="0"/>
              </a:rPr>
              <a:t>.</a:t>
            </a:r>
            <a:r>
              <a:rPr lang="ru-RU" sz="2000" b="1" i="1"/>
              <a:t>Е.</a:t>
            </a:r>
            <a:r>
              <a:rPr lang="ru-RU" sz="2000" b="1" i="1">
                <a:latin typeface="Calibri" pitchFamily="34" charset="0"/>
              </a:rPr>
              <a:t>, учитель музыки</a:t>
            </a:r>
          </a:p>
          <a:p>
            <a:pPr algn="ctr">
              <a:defRPr/>
            </a:pPr>
            <a:r>
              <a:rPr lang="ru-RU" sz="2000" b="1" i="1"/>
              <a:t>МОБУ СОШ с.Тирлянский</a:t>
            </a:r>
            <a:r>
              <a:rPr lang="ru-RU" sz="2000" b="1" i="1">
                <a:latin typeface="Calibri" pitchFamily="34" charset="0"/>
              </a:rPr>
              <a:t>             </a:t>
            </a:r>
            <a:endParaRPr lang="ru-RU" sz="1600" b="1" i="1">
              <a:latin typeface="Calibri" pitchFamily="34" charset="0"/>
            </a:endParaRPr>
          </a:p>
        </p:txBody>
      </p:sp>
      <p:pic>
        <p:nvPicPr>
          <p:cNvPr id="13317" name="Picture 7" descr="sgkgckxs8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096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Физкультминутка.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 descr="081dda2671c824afb40791065f2718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0213"/>
            <a:ext cx="6191250" cy="4648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folHlink"/>
                </a:solidFill>
                <a:latin typeface="Arial" charset="0"/>
              </a:rPr>
              <a:t>Цветочки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0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hlink"/>
                </a:solidFill>
                <a:latin typeface="Arial" charset="0"/>
              </a:rPr>
              <a:t>Наши алые цветочки  </a:t>
            </a:r>
            <a:r>
              <a:rPr lang="ru-RU" sz="1800" smtClean="0">
                <a:latin typeface="Arial" charset="0"/>
              </a:rPr>
              <a:t>( </a:t>
            </a:r>
            <a:r>
              <a:rPr lang="ru-RU" sz="1800" i="1" smtClean="0"/>
              <a:t>Ладони соединить лодочкой перед собой.)</a:t>
            </a:r>
            <a:r>
              <a:rPr lang="ru-RU" sz="1600" smtClean="0"/>
              <a:t> </a:t>
            </a:r>
            <a:r>
              <a:rPr lang="ru-RU" sz="1600" smtClean="0">
                <a:solidFill>
                  <a:schemeClr val="hlink"/>
                </a:solidFill>
                <a:latin typeface="Arial" charset="0"/>
              </a:rPr>
              <a:t>        </a:t>
            </a:r>
          </a:p>
          <a:p>
            <a:pPr marL="533400" indent="0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hlink"/>
                </a:solidFill>
                <a:latin typeface="Arial" charset="0"/>
              </a:rPr>
              <a:t>Распускают лепесточки, </a:t>
            </a:r>
            <a:r>
              <a:rPr lang="ru-RU" sz="1800" i="1" smtClean="0"/>
              <a:t>(По очереди, начиная с большого, развести пальцы в стороны. Запястья оставить соединенными.)</a:t>
            </a:r>
            <a:r>
              <a:rPr lang="ru-RU" sz="1800" smtClean="0">
                <a:solidFill>
                  <a:schemeClr val="hlink"/>
                </a:solidFill>
                <a:latin typeface="Arial" charset="0"/>
              </a:rPr>
              <a:t>            </a:t>
            </a:r>
          </a:p>
          <a:p>
            <a:pPr marL="533400" indent="0">
              <a:lnSpc>
                <a:spcPct val="80000"/>
              </a:lnSpc>
            </a:pPr>
            <a:endParaRPr lang="ru-RU" sz="1800" smtClean="0">
              <a:solidFill>
                <a:schemeClr val="hlink"/>
              </a:solidFill>
              <a:latin typeface="Arial" charset="0"/>
            </a:endParaRPr>
          </a:p>
          <a:p>
            <a:pPr marL="533400" indent="0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hlink"/>
                </a:solidFill>
                <a:latin typeface="Arial" charset="0"/>
              </a:rPr>
              <a:t>Ветерок чуть дышит, </a:t>
            </a:r>
            <a:r>
              <a:rPr lang="ru-RU" sz="1800" i="1" smtClean="0"/>
              <a:t>( Подуть на руки "цветки.)</a:t>
            </a:r>
            <a:r>
              <a:rPr lang="ru-RU" sz="1800" smtClean="0">
                <a:solidFill>
                  <a:schemeClr val="hlink"/>
                </a:solidFill>
                <a:latin typeface="Arial" charset="0"/>
              </a:rPr>
              <a:t>          </a:t>
            </a:r>
          </a:p>
          <a:p>
            <a:pPr marL="533400" indent="0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hlink"/>
                </a:solidFill>
                <a:latin typeface="Arial" charset="0"/>
              </a:rPr>
              <a:t>Лепестки колышет. </a:t>
            </a:r>
            <a:r>
              <a:rPr lang="ru-RU" sz="1800" i="1" smtClean="0"/>
              <a:t>( Подвигать пальцами вперед-назад.)</a:t>
            </a:r>
            <a:r>
              <a:rPr lang="ru-RU" sz="1800" smtClean="0">
                <a:solidFill>
                  <a:schemeClr val="hlink"/>
                </a:solidFill>
                <a:latin typeface="Arial" charset="0"/>
              </a:rPr>
              <a:t>                         </a:t>
            </a:r>
          </a:p>
          <a:p>
            <a:pPr marL="533400" indent="0">
              <a:lnSpc>
                <a:spcPct val="80000"/>
              </a:lnSpc>
            </a:pPr>
            <a:endParaRPr lang="ru-RU" sz="1800" smtClean="0">
              <a:solidFill>
                <a:schemeClr val="hlink"/>
              </a:solidFill>
              <a:latin typeface="Arial" charset="0"/>
            </a:endParaRPr>
          </a:p>
          <a:p>
            <a:pPr marL="533400" indent="0">
              <a:lnSpc>
                <a:spcPct val="80000"/>
              </a:lnSpc>
            </a:pPr>
            <a:endParaRPr lang="ru-RU" sz="2400" smtClean="0">
              <a:solidFill>
                <a:schemeClr val="hlink"/>
              </a:solidFill>
              <a:latin typeface="Arial" charset="0"/>
            </a:endParaRPr>
          </a:p>
          <a:p>
            <a:pPr marL="533400" indent="0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hlink"/>
                </a:solidFill>
                <a:latin typeface="Arial" charset="0"/>
              </a:rPr>
              <a:t> Наши алые цветочки  </a:t>
            </a:r>
          </a:p>
          <a:p>
            <a:pPr marL="533400" indent="0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hlink"/>
                </a:solidFill>
                <a:latin typeface="Arial" charset="0"/>
              </a:rPr>
              <a:t> Закрывают лепесточки. </a:t>
            </a:r>
            <a:r>
              <a:rPr lang="ru-RU" sz="1800" i="1" smtClean="0"/>
              <a:t>( По очереди сложить пальцы, соединив ладони лодочкой.)</a:t>
            </a:r>
            <a:r>
              <a:rPr lang="ru-RU" sz="1800" smtClean="0">
                <a:solidFill>
                  <a:schemeClr val="hlink"/>
                </a:solidFill>
                <a:latin typeface="Arial" charset="0"/>
              </a:rPr>
              <a:t>        </a:t>
            </a:r>
          </a:p>
          <a:p>
            <a:pPr marL="533400" indent="0">
              <a:lnSpc>
                <a:spcPct val="80000"/>
              </a:lnSpc>
            </a:pPr>
            <a:endParaRPr lang="ru-RU" sz="1800" smtClean="0">
              <a:solidFill>
                <a:schemeClr val="hlink"/>
              </a:solidFill>
              <a:latin typeface="Arial" charset="0"/>
            </a:endParaRPr>
          </a:p>
          <a:p>
            <a:pPr marL="533400" indent="0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hlink"/>
                </a:solidFill>
                <a:latin typeface="Arial" charset="0"/>
              </a:rPr>
              <a:t> Головой качают, </a:t>
            </a:r>
            <a:r>
              <a:rPr lang="ru-RU" sz="1800" i="1" smtClean="0"/>
              <a:t>( Покачать ладонями вправо-влево.)</a:t>
            </a:r>
            <a:r>
              <a:rPr lang="ru-RU" sz="1800" smtClean="0">
                <a:solidFill>
                  <a:schemeClr val="hlink"/>
                </a:solidFill>
                <a:latin typeface="Arial" charset="0"/>
              </a:rPr>
              <a:t>                </a:t>
            </a:r>
          </a:p>
          <a:p>
            <a:pPr marL="533400" indent="0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hlink"/>
                </a:solidFill>
                <a:latin typeface="Arial" charset="0"/>
              </a:rPr>
              <a:t> Тихо засыпают. </a:t>
            </a:r>
            <a:r>
              <a:rPr lang="ru-RU" sz="1800" i="1" smtClean="0"/>
              <a:t>( Положить голову на сложенные ладони.)</a:t>
            </a:r>
            <a:r>
              <a:rPr lang="ru-RU" sz="1800" smtClean="0">
                <a:solidFill>
                  <a:schemeClr val="hlink"/>
                </a:solidFill>
                <a:latin typeface="Arial" charset="0"/>
              </a:rPr>
              <a:t>                  </a:t>
            </a:r>
          </a:p>
          <a:p>
            <a:pPr marL="533400" indent="0">
              <a:lnSpc>
                <a:spcPct val="80000"/>
              </a:lnSpc>
            </a:pPr>
            <a:endParaRPr lang="ru-RU" sz="180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«Песня о волшебном цветке» 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8229600" cy="4525963"/>
          </a:xfrm>
        </p:spPr>
        <p:txBody>
          <a:bodyPr/>
          <a:lstStyle/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Есть на свете цветок алый-алый,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Яркий, пламенный, будто заря,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Самый солнечный и небывалый,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Он мечтою зовётся не зря.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               Может там, за крутым перевалом,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               Вспыхнет свежий, как ветра глоток,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              Самый сказочный и небывалый,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              Самый волшебный цветок.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              Самый сказочный и небывалый,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              Самый волшебный цветок.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Ля-ля-ля-ля-ля-ля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Па-па-па-па-пам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Ля-ля-ля-ля-ля-ля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Па-па-пам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Ля-ля-ля-ля-ля-ля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Па-па-па-па-пам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Ля-ля-ля-ля-ля-ля                                    </a:t>
            </a:r>
          </a:p>
          <a:p>
            <a:pPr indent="649288">
              <a:lnSpc>
                <a:spcPct val="80000"/>
              </a:lnSpc>
              <a:buFont typeface="Arial" charset="0"/>
              <a:buNone/>
              <a:tabLst>
                <a:tab pos="1347788" algn="l"/>
              </a:tabLst>
            </a:pPr>
            <a:r>
              <a:rPr lang="ru-RU" sz="1600" smtClean="0"/>
              <a:t> Па-па-пам</a:t>
            </a:r>
          </a:p>
        </p:txBody>
      </p:sp>
      <p:pic>
        <p:nvPicPr>
          <p:cNvPr id="26628" name="Picture 4" descr="98455076_2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492375"/>
            <a:ext cx="3411538" cy="37719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/>
              <a:t>Читаем вместе.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-1692275" y="1927225"/>
            <a:ext cx="190388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                                                  </a:t>
            </a:r>
            <a:r>
              <a:rPr lang="ru-RU" sz="2400">
                <a:solidFill>
                  <a:schemeClr val="hlink"/>
                </a:solidFill>
              </a:rPr>
              <a:t>Ни дня без музыки, </a:t>
            </a:r>
          </a:p>
          <a:p>
            <a:endParaRPr lang="ru-RU" sz="2400">
              <a:solidFill>
                <a:schemeClr val="hlink"/>
              </a:solidFill>
            </a:endParaRPr>
          </a:p>
          <a:p>
            <a:r>
              <a:rPr lang="ru-RU" sz="2400">
                <a:solidFill>
                  <a:schemeClr val="hlink"/>
                </a:solidFill>
              </a:rPr>
              <a:t>                                                  Ни дня без песен,</a:t>
            </a:r>
            <a:br>
              <a:rPr lang="ru-RU" sz="2400">
                <a:solidFill>
                  <a:schemeClr val="hlink"/>
                </a:solidFill>
              </a:rPr>
            </a:br>
            <a:r>
              <a:rPr lang="ru-RU" sz="2400">
                <a:solidFill>
                  <a:schemeClr val="hlink"/>
                </a:solidFill>
              </a:rPr>
              <a:t>                                            </a:t>
            </a:r>
          </a:p>
          <a:p>
            <a:r>
              <a:rPr lang="ru-RU" sz="2400">
                <a:solidFill>
                  <a:schemeClr val="hlink"/>
                </a:solidFill>
              </a:rPr>
              <a:t>                                                  И жить, друзья, </a:t>
            </a:r>
          </a:p>
          <a:p>
            <a:endParaRPr lang="ru-RU" sz="2400">
              <a:solidFill>
                <a:schemeClr val="hlink"/>
              </a:solidFill>
            </a:endParaRPr>
          </a:p>
          <a:p>
            <a:r>
              <a:rPr lang="ru-RU" sz="2400">
                <a:solidFill>
                  <a:schemeClr val="hlink"/>
                </a:solidFill>
              </a:rPr>
              <a:t>                                                  На свете станет </a:t>
            </a:r>
          </a:p>
          <a:p>
            <a:r>
              <a:rPr lang="ru-RU" sz="2400">
                <a:solidFill>
                  <a:schemeClr val="hlink"/>
                </a:solidFill>
              </a:rPr>
              <a:t>                                                                             интересней!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4" descr="805513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20896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r>
              <a:rPr lang="ru-RU" smtClean="0">
                <a:latin typeface="Arial" charset="0"/>
              </a:rPr>
              <a:t>Рим Хасанов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Башкирский композитор, заслуженный деятель искусств Башкортостана, член Союза композиторов СССР с 1973 года.</a:t>
            </a:r>
          </a:p>
        </p:txBody>
      </p:sp>
      <p:pic>
        <p:nvPicPr>
          <p:cNvPr id="23556" name="Picture 4" descr="Xasano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141663"/>
            <a:ext cx="5041900" cy="33655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288" y="3789363"/>
            <a:ext cx="8358187" cy="24495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С целым миром спорить я готов,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 Я готов поклясться головою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 В том, что есть глаза у всех цветов,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 И они глядят на нас с тобою…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      Расул Гамзатов.</a:t>
            </a:r>
          </a:p>
        </p:txBody>
      </p:sp>
      <p:pic>
        <p:nvPicPr>
          <p:cNvPr id="14339" name="Picture 5" descr="cart_ladies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0"/>
            <a:ext cx="40671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 rot="8517303" flipV="1">
            <a:off x="822325" y="838200"/>
            <a:ext cx="4162425" cy="15843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latin typeface="Calibri" pitchFamily="34" charset="0"/>
              </a:rPr>
              <a:t>        </a:t>
            </a:r>
            <a:r>
              <a:rPr lang="ru-RU" sz="4000" b="1"/>
              <a:t/>
            </a:r>
            <a:br>
              <a:rPr lang="ru-RU" sz="4000" b="1"/>
            </a:br>
            <a:r>
              <a:rPr lang="ru-RU" sz="4000" b="1"/>
              <a:t/>
            </a:r>
            <a:br>
              <a:rPr lang="ru-RU" sz="4000" b="1"/>
            </a:br>
            <a:r>
              <a:rPr lang="ru-RU" sz="4000" b="1">
                <a:latin typeface="Calibri" pitchFamily="34" charset="0"/>
              </a:rPr>
              <a:t> </a:t>
            </a:r>
            <a:r>
              <a:rPr lang="ru-RU" sz="6000" b="1">
                <a:solidFill>
                  <a:schemeClr val="hlink"/>
                </a:solidFill>
              </a:rPr>
              <a:t>Цветы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МИНИАТЮРА –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2"/>
                </a:solidFill>
              </a:rPr>
              <a:t>I. Небольшой рисунок в красках в старинной рукописи, книге.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accent2"/>
                </a:solidFill>
              </a:rPr>
              <a:t>2. Небольшая картина тщательной и изящной отделки, с тонким наложением красок. Миниатюры на бумаге, на фарфоре, на кости. Акварельные миниатюры.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hlink"/>
                </a:solidFill>
              </a:rPr>
              <a:t>3. Драматическое или музыкальное произведение малой формы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hlink"/>
                </a:solidFill>
              </a:rPr>
              <a:t>   (напр. интермедия, скетч, реприза)...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804025" y="1844675"/>
            <a:ext cx="4752975" cy="4714875"/>
          </a:xfrm>
        </p:spPr>
        <p:txBody>
          <a:bodyPr/>
          <a:lstStyle/>
          <a:p>
            <a:pPr eaLnBrk="1" hangingPunct="1"/>
            <a:endParaRPr lang="ru-RU" b="1" i="1" smtClean="0">
              <a:latin typeface="Arial" charset="0"/>
            </a:endParaRPr>
          </a:p>
          <a:p>
            <a:pPr eaLnBrk="1" hangingPunct="1"/>
            <a:r>
              <a:rPr lang="ru-RU" b="1" i="1" smtClean="0">
                <a:latin typeface="Arial" charset="0"/>
              </a:rPr>
              <a:t>полевые</a:t>
            </a:r>
            <a:r>
              <a:rPr lang="ru-RU" smtClean="0"/>
              <a:t> </a:t>
            </a:r>
            <a:r>
              <a:rPr lang="ru-RU" sz="3200" b="1" i="1" smtClean="0"/>
              <a:t>;</a:t>
            </a:r>
            <a:endParaRPr lang="ru-RU" sz="3200" b="1" i="1" smtClean="0">
              <a:latin typeface="Arial" charset="0"/>
            </a:endParaRPr>
          </a:p>
          <a:p>
            <a:pPr eaLnBrk="1" hangingPunct="1"/>
            <a:r>
              <a:rPr lang="ru-RU" b="1" i="1" smtClean="0">
                <a:latin typeface="Arial" charset="0"/>
              </a:rPr>
              <a:t>лесные;</a:t>
            </a:r>
          </a:p>
          <a:p>
            <a:pPr eaLnBrk="1" hangingPunct="1"/>
            <a:r>
              <a:rPr lang="ru-RU" b="1" i="1" smtClean="0">
                <a:latin typeface="Arial" charset="0"/>
              </a:rPr>
              <a:t>садовые</a:t>
            </a:r>
            <a:r>
              <a:rPr lang="ru-RU" b="1" i="1" smtClean="0"/>
              <a:t>;</a:t>
            </a:r>
            <a:r>
              <a:rPr lang="ru-RU" smtClean="0"/>
              <a:t> </a:t>
            </a:r>
            <a:r>
              <a:rPr lang="ru-RU" sz="3200" b="1" i="1" smtClean="0">
                <a:solidFill>
                  <a:srgbClr val="254061"/>
                </a:solidFill>
              </a:rPr>
              <a:t>  </a:t>
            </a:r>
          </a:p>
          <a:p>
            <a:pPr eaLnBrk="1" hangingPunct="1"/>
            <a:r>
              <a:rPr lang="ru-RU" b="1" i="1" smtClean="0">
                <a:latin typeface="Arial" charset="0"/>
              </a:rPr>
              <a:t>водные</a:t>
            </a:r>
            <a:r>
              <a:rPr lang="ru-RU" b="1" i="1" smtClean="0"/>
              <a:t> </a:t>
            </a:r>
            <a:r>
              <a:rPr lang="ru-RU" b="1" i="1" smtClean="0">
                <a:latin typeface="Arial" charset="0"/>
              </a:rPr>
              <a:t>.</a:t>
            </a:r>
            <a:endParaRPr lang="ru-RU" sz="3200" b="1" i="1" smtClean="0">
              <a:latin typeface="Arial" charset="0"/>
            </a:endParaRPr>
          </a:p>
          <a:p>
            <a:pPr eaLnBrk="1" hangingPunct="1"/>
            <a:endParaRPr lang="ru-RU" sz="3200" b="1" i="1" smtClean="0">
              <a:solidFill>
                <a:srgbClr val="254061"/>
              </a:solidFill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333375"/>
            <a:ext cx="8429625" cy="1428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latin typeface="Arial" charset="0"/>
                <a:cs typeface="Arial" charset="0"/>
              </a:rPr>
              <a:t>Живые цветы</a:t>
            </a:r>
          </a:p>
        </p:txBody>
      </p:sp>
      <p:pic>
        <p:nvPicPr>
          <p:cNvPr id="15364" name="Picture 6" descr="wild-flowers-in-mead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33600"/>
            <a:ext cx="5857875" cy="37338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71500" y="214313"/>
            <a:ext cx="7786688" cy="10715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b="1" smtClean="0">
                <a:latin typeface="Arial" charset="0"/>
              </a:rPr>
              <a:t>В русском языке «цветок» происходит от слова «цвет»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39750" y="2060575"/>
            <a:ext cx="8215313" cy="22320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Действительно,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latin typeface="Arial" charset="0"/>
              </a:rPr>
              <a:t>              цветки бывают</a:t>
            </a: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>
                <a:latin typeface="Arial" charset="0"/>
              </a:rPr>
              <a:t>                       всех цветов и оттенков.</a:t>
            </a:r>
            <a:endParaRPr lang="ru-RU" b="1" smtClean="0">
              <a:solidFill>
                <a:srgbClr val="254061"/>
              </a:solidFill>
            </a:endParaRPr>
          </a:p>
          <a:p>
            <a:pPr eaLnBrk="1" hangingPunct="1"/>
            <a:endParaRPr lang="ru-RU" b="1" smtClean="0"/>
          </a:p>
        </p:txBody>
      </p:sp>
      <p:pic>
        <p:nvPicPr>
          <p:cNvPr id="16388" name="Picture 5" descr="0a17439e68c499d5583e2471451132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076700"/>
            <a:ext cx="6192837" cy="244792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latin typeface="Arial" charset="0"/>
              </a:rPr>
              <a:t>                  </a:t>
            </a:r>
            <a:r>
              <a:rPr lang="ru-RU" sz="2800" b="1" smtClean="0">
                <a:latin typeface="Arial" charset="0"/>
              </a:rPr>
              <a:t>Для чего нужны цветы?</a:t>
            </a:r>
            <a:br>
              <a:rPr lang="ru-RU" sz="2800" b="1" smtClean="0">
                <a:latin typeface="Arial" charset="0"/>
              </a:rPr>
            </a:br>
            <a:endParaRPr lang="ru-RU" sz="2800" b="1" smtClean="0">
              <a:latin typeface="Arial" charset="0"/>
            </a:endParaRPr>
          </a:p>
        </p:txBody>
      </p:sp>
      <p:pic>
        <p:nvPicPr>
          <p:cNvPr id="5" name="Содержимое 4" descr="sun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750" y="2420938"/>
            <a:ext cx="1944688" cy="1944687"/>
          </a:xfrm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1775" y="1412875"/>
            <a:ext cx="6372225" cy="4643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latin typeface="Arial" charset="0"/>
              </a:rPr>
              <a:t>Для красоты, любоваться.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latin typeface="Arial" charset="0"/>
              </a:rPr>
              <a:t>Какую пользу приносят цветы?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smtClean="0">
                <a:latin typeface="Arial" charset="0"/>
              </a:rPr>
              <a:t>Цветы могут быть кормом для животных, из цветов получают лекарства…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Arial" charset="0"/>
              </a:rPr>
              <a:t>Некоторые цветы занесены в Красную книгу.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68313" y="1600200"/>
            <a:ext cx="82296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              </a:t>
            </a:r>
          </a:p>
        </p:txBody>
      </p:sp>
      <p:pic>
        <p:nvPicPr>
          <p:cNvPr id="18435" name="Picture 4" descr="b7b62a79edb6b052a3951301f5db11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557338"/>
            <a:ext cx="4076700" cy="4895850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pPr eaLnBrk="1" hangingPunct="1"/>
            <a:endParaRPr lang="ru-RU" b="1" smtClean="0">
              <a:latin typeface="Arial" charset="0"/>
            </a:endParaRPr>
          </a:p>
        </p:txBody>
      </p:sp>
      <p:sp>
        <p:nvSpPr>
          <p:cNvPr id="18434" name="Содержимое 4"/>
          <p:cNvSpPr>
            <a:spLocks noGrp="1"/>
          </p:cNvSpPr>
          <p:nvPr>
            <p:ph idx="1"/>
          </p:nvPr>
        </p:nvSpPr>
        <p:spPr>
          <a:xfrm>
            <a:off x="395288" y="404813"/>
            <a:ext cx="8748712" cy="5678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Arial" charset="0"/>
              </a:rPr>
              <a:t>Фиалка надрезанная.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Arial" charset="0"/>
              </a:rPr>
              <a:t>Жёлтая кувшинка.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Arial" charset="0"/>
              </a:rPr>
              <a:t>Лилия саранка (царские кудри).</a:t>
            </a:r>
            <a:r>
              <a:rPr lang="ru-RU" smtClean="0"/>
              <a:t> </a:t>
            </a:r>
            <a:endParaRPr 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Arial" charset="0"/>
              </a:rPr>
              <a:t>Колокольчик доломитовый.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Arial" charset="0"/>
              </a:rPr>
              <a:t>Ирис жёлтый (водяной, болотный)</a:t>
            </a:r>
            <a:r>
              <a:rPr lang="ru-RU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Arial" charset="0"/>
              </a:rPr>
              <a:t>Подснежники (галантусы)…</a:t>
            </a:r>
          </a:p>
        </p:txBody>
      </p:sp>
      <p:pic>
        <p:nvPicPr>
          <p:cNvPr id="19459" name="Picture 4" descr="sn-296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789363"/>
            <a:ext cx="1727200" cy="1989137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60" name="Picture 5" descr="1323554955_zheltaya-kuvshinka-300x2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005263"/>
            <a:ext cx="1943100" cy="1989137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61" name="Picture 6" descr="99151651-194x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292600"/>
            <a:ext cx="1847850" cy="19891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62" name="Picture 7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4581525"/>
            <a:ext cx="1905000" cy="19891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291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«Изобразительность и выразительность в музыке» </vt:lpstr>
      <vt:lpstr>Рим Хасанов</vt:lpstr>
      <vt:lpstr>Слайд 3</vt:lpstr>
      <vt:lpstr>МИНИАТЮРА –</vt:lpstr>
      <vt:lpstr>Слайд 5</vt:lpstr>
      <vt:lpstr> В русском языке «цветок» происходит от слова «цвет»</vt:lpstr>
      <vt:lpstr>                  Для чего нужны цветы? </vt:lpstr>
      <vt:lpstr>Некоторые цветы занесены в Красную книгу.</vt:lpstr>
      <vt:lpstr>Слайд 9</vt:lpstr>
      <vt:lpstr>Физкультминутка.</vt:lpstr>
      <vt:lpstr>Цветочки</vt:lpstr>
      <vt:lpstr>«Песня о волшебном цветке» </vt:lpstr>
      <vt:lpstr>Читаем вместе.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на уроке музыки</dc:title>
  <dc:creator>user2</dc:creator>
  <cp:lastModifiedBy>Customer</cp:lastModifiedBy>
  <cp:revision>25</cp:revision>
  <dcterms:created xsi:type="dcterms:W3CDTF">2012-07-29T11:57:02Z</dcterms:created>
  <dcterms:modified xsi:type="dcterms:W3CDTF">2014-01-26T16:01:57Z</dcterms:modified>
</cp:coreProperties>
</file>