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7" r:id="rId2"/>
    <p:sldId id="280" r:id="rId3"/>
    <p:sldId id="276" r:id="rId4"/>
    <p:sldId id="267" r:id="rId5"/>
    <p:sldId id="305" r:id="rId6"/>
    <p:sldId id="268" r:id="rId7"/>
    <p:sldId id="269" r:id="rId8"/>
    <p:sldId id="270" r:id="rId9"/>
    <p:sldId id="291" r:id="rId10"/>
    <p:sldId id="292" r:id="rId11"/>
    <p:sldId id="296" r:id="rId12"/>
    <p:sldId id="297" r:id="rId13"/>
    <p:sldId id="298" r:id="rId14"/>
    <p:sldId id="301" r:id="rId15"/>
    <p:sldId id="302" r:id="rId16"/>
    <p:sldId id="271" r:id="rId17"/>
    <p:sldId id="272" r:id="rId18"/>
    <p:sldId id="273" r:id="rId19"/>
    <p:sldId id="275" r:id="rId20"/>
    <p:sldId id="303" r:id="rId21"/>
    <p:sldId id="30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9DF"/>
    <a:srgbClr val="7C35B1"/>
    <a:srgbClr val="5015BB"/>
    <a:srgbClr val="6948E0"/>
    <a:srgbClr val="381850"/>
    <a:srgbClr val="122FBE"/>
    <a:srgbClr val="FF0066"/>
    <a:srgbClr val="6E2F9D"/>
    <a:srgbClr val="CC0099"/>
    <a:srgbClr val="3169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5FC4E7-8FEB-4B82-810E-AB694EC0A1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C4697B-E0E7-4F17-B898-342963563A66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Естественно -  научное знание</a:t>
          </a:r>
          <a:endParaRPr lang="ru-RU" b="1" i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06BBAF-C563-4F8B-A124-6E0D46FD8A99}" type="parTrans" cxnId="{9EB06F25-292F-4BFD-B7E2-BDAC081096F4}">
      <dgm:prSet/>
      <dgm:spPr/>
      <dgm:t>
        <a:bodyPr/>
        <a:lstStyle/>
        <a:p>
          <a:endParaRPr lang="ru-RU"/>
        </a:p>
      </dgm:t>
    </dgm:pt>
    <dgm:pt modelId="{90F1ECE1-3759-461D-86BF-3914E1249074}" type="sibTrans" cxnId="{9EB06F25-292F-4BFD-B7E2-BDAC081096F4}">
      <dgm:prSet/>
      <dgm:spPr/>
      <dgm:t>
        <a:bodyPr/>
        <a:lstStyle/>
        <a:p>
          <a:endParaRPr lang="ru-RU"/>
        </a:p>
      </dgm:t>
    </dgm:pt>
    <dgm:pt modelId="{B2BF306A-A818-40AD-8E36-8F53ED1A653F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формирует взвешенное, грамотное понимание окружающего мира и разумное отношение к явлениям и процессам, происходящим в нем. </a:t>
          </a:r>
          <a:endParaRPr lang="ru-RU" dirty="0"/>
        </a:p>
      </dgm:t>
    </dgm:pt>
    <dgm:pt modelId="{5AC3CC03-D281-4998-B8D0-D79FBB6A8DB9}" type="parTrans" cxnId="{E144969E-2ED9-4124-9541-3BCAD3DC6FD9}">
      <dgm:prSet/>
      <dgm:spPr/>
      <dgm:t>
        <a:bodyPr/>
        <a:lstStyle/>
        <a:p>
          <a:endParaRPr lang="ru-RU"/>
        </a:p>
      </dgm:t>
    </dgm:pt>
    <dgm:pt modelId="{12B384C7-6B49-4C71-9B33-EAE3DF4E72C3}" type="sibTrans" cxnId="{E144969E-2ED9-4124-9541-3BCAD3DC6FD9}">
      <dgm:prSet/>
      <dgm:spPr/>
      <dgm:t>
        <a:bodyPr/>
        <a:lstStyle/>
        <a:p>
          <a:endParaRPr lang="ru-RU"/>
        </a:p>
      </dgm:t>
    </dgm:pt>
    <dgm:pt modelId="{49CBA370-D3F4-45AF-9EEE-2314E25C99A0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Экологическая компетентность</a:t>
          </a:r>
          <a:endParaRPr lang="ru-RU" b="1" i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B3F94C-CDF3-4D31-89CF-374B369427D4}" type="parTrans" cxnId="{A5C55C74-6261-4701-847E-842DCE5C695C}">
      <dgm:prSet/>
      <dgm:spPr/>
      <dgm:t>
        <a:bodyPr/>
        <a:lstStyle/>
        <a:p>
          <a:endParaRPr lang="ru-RU"/>
        </a:p>
      </dgm:t>
    </dgm:pt>
    <dgm:pt modelId="{94F3B4F8-3992-4A17-87D3-49FD27F1170C}" type="sibTrans" cxnId="{A5C55C74-6261-4701-847E-842DCE5C695C}">
      <dgm:prSet/>
      <dgm:spPr/>
      <dgm:t>
        <a:bodyPr/>
        <a:lstStyle/>
        <a:p>
          <a:endParaRPr lang="ru-RU"/>
        </a:p>
      </dgm:t>
    </dgm:pt>
    <dgm:pt modelId="{D909EE83-4A90-4D08-8F6F-1997E7E1532F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предполагает грамотное и гуманное отношение к природе, мобилизацию усилий к разрешению экологических проблем, соотнесение своих целей и способов жизнедеятельности с потребностями общества и природных сообществ.</a:t>
          </a:r>
          <a:endParaRPr lang="ru-RU" sz="1600" dirty="0"/>
        </a:p>
      </dgm:t>
    </dgm:pt>
    <dgm:pt modelId="{DE1C5355-02FE-4776-A5F6-9CBF136C8F36}" type="parTrans" cxnId="{43AB3EF4-6C73-4545-ADF9-9FFA321AD0EF}">
      <dgm:prSet/>
      <dgm:spPr/>
      <dgm:t>
        <a:bodyPr/>
        <a:lstStyle/>
        <a:p>
          <a:endParaRPr lang="ru-RU"/>
        </a:p>
      </dgm:t>
    </dgm:pt>
    <dgm:pt modelId="{34FB8769-EC03-4023-91FB-94F50E500EE7}" type="sibTrans" cxnId="{43AB3EF4-6C73-4545-ADF9-9FFA321AD0EF}">
      <dgm:prSet/>
      <dgm:spPr/>
      <dgm:t>
        <a:bodyPr/>
        <a:lstStyle/>
        <a:p>
          <a:endParaRPr lang="ru-RU"/>
        </a:p>
      </dgm:t>
    </dgm:pt>
    <dgm:pt modelId="{00D1FE4F-316F-480F-918A-48866A65B4E6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Эмоционально-нравственное отношение к природе</a:t>
          </a:r>
          <a:endParaRPr lang="ru-RU" b="1" i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957BA6-7041-41CC-8E1C-71E5E1FFD7AB}" type="parTrans" cxnId="{BED003F1-2136-457E-9BDE-8DCE6CA2FBDE}">
      <dgm:prSet/>
      <dgm:spPr/>
      <dgm:t>
        <a:bodyPr/>
        <a:lstStyle/>
        <a:p>
          <a:endParaRPr lang="ru-RU"/>
        </a:p>
      </dgm:t>
    </dgm:pt>
    <dgm:pt modelId="{37081464-77EE-46B1-BB8B-4CE5707BA749}" type="sibTrans" cxnId="{BED003F1-2136-457E-9BDE-8DCE6CA2FBDE}">
      <dgm:prSet/>
      <dgm:spPr/>
      <dgm:t>
        <a:bodyPr/>
        <a:lstStyle/>
        <a:p>
          <a:endParaRPr lang="ru-RU"/>
        </a:p>
      </dgm:t>
    </dgm:pt>
    <dgm:pt modelId="{E9B963D9-1C29-41DB-AF0C-0A4D7E1E5630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понимание </a:t>
          </a:r>
          <a:r>
            <a:rPr lang="ru-RU" sz="1600" dirty="0" err="1" smtClean="0"/>
            <a:t>самоценности</a:t>
          </a:r>
          <a:r>
            <a:rPr lang="ru-RU" sz="1600" dirty="0" smtClean="0"/>
            <a:t> природы, становление у школьника культуры отношения к </a:t>
          </a:r>
          <a:r>
            <a:rPr lang="ru-RU" sz="1600" dirty="0" err="1" smtClean="0"/>
            <a:t>социоприродной</a:t>
          </a:r>
          <a:r>
            <a:rPr lang="ru-RU" sz="1600" dirty="0" smtClean="0"/>
            <a:t> среде, к себе самому как части природы. </a:t>
          </a:r>
          <a:endParaRPr lang="ru-RU" sz="1600" dirty="0"/>
        </a:p>
      </dgm:t>
    </dgm:pt>
    <dgm:pt modelId="{19F7F04C-C013-4E16-8703-E7626B327C62}" type="parTrans" cxnId="{3A04025E-FE81-4D81-B579-D5F0238A7767}">
      <dgm:prSet/>
      <dgm:spPr/>
      <dgm:t>
        <a:bodyPr/>
        <a:lstStyle/>
        <a:p>
          <a:endParaRPr lang="ru-RU"/>
        </a:p>
      </dgm:t>
    </dgm:pt>
    <dgm:pt modelId="{4105850E-F76D-4275-8EC7-114C2B00153E}" type="sibTrans" cxnId="{3A04025E-FE81-4D81-B579-D5F0238A7767}">
      <dgm:prSet/>
      <dgm:spPr/>
      <dgm:t>
        <a:bodyPr/>
        <a:lstStyle/>
        <a:p>
          <a:endParaRPr lang="ru-RU"/>
        </a:p>
      </dgm:t>
    </dgm:pt>
    <dgm:pt modelId="{A70EF42A-F6B5-4AF4-BE4A-6632DE27B1A5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взаимодействие человека с окружающей средой выражается в чувстве единения с природой, содействии, сострадании ей, привязанности и любви ко всему живому.</a:t>
          </a:r>
          <a:endParaRPr lang="ru-RU" sz="1600" dirty="0"/>
        </a:p>
      </dgm:t>
    </dgm:pt>
    <dgm:pt modelId="{F788D9A8-C6AA-4393-8839-6FFC7AD3E6AD}" type="parTrans" cxnId="{6C68205E-C2CD-4FE7-AF99-BB9ECF464478}">
      <dgm:prSet/>
      <dgm:spPr/>
      <dgm:t>
        <a:bodyPr/>
        <a:lstStyle/>
        <a:p>
          <a:endParaRPr lang="ru-RU"/>
        </a:p>
      </dgm:t>
    </dgm:pt>
    <dgm:pt modelId="{E66983B7-BB19-46AF-89F6-B2CAD8341B30}" type="sibTrans" cxnId="{6C68205E-C2CD-4FE7-AF99-BB9ECF464478}">
      <dgm:prSet/>
      <dgm:spPr/>
      <dgm:t>
        <a:bodyPr/>
        <a:lstStyle/>
        <a:p>
          <a:endParaRPr lang="ru-RU"/>
        </a:p>
      </dgm:t>
    </dgm:pt>
    <dgm:pt modelId="{7EEB018B-DD89-41CB-B52E-EFA8A237282A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Опыт экологической деятельности</a:t>
          </a:r>
          <a:endParaRPr lang="ru-RU" b="1" i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BDB1E5-FFA0-46DE-89C3-FC82AFC23C65}" type="parTrans" cxnId="{048C9A8B-EB50-4186-A5A1-D9D9AC302D4F}">
      <dgm:prSet/>
      <dgm:spPr/>
      <dgm:t>
        <a:bodyPr/>
        <a:lstStyle/>
        <a:p>
          <a:endParaRPr lang="ru-RU"/>
        </a:p>
      </dgm:t>
    </dgm:pt>
    <dgm:pt modelId="{16CC8FD3-5D85-47F2-9B2A-7917448FE0EF}" type="sibTrans" cxnId="{048C9A8B-EB50-4186-A5A1-D9D9AC302D4F}">
      <dgm:prSet/>
      <dgm:spPr/>
      <dgm:t>
        <a:bodyPr/>
        <a:lstStyle/>
        <a:p>
          <a:endParaRPr lang="ru-RU"/>
        </a:p>
      </dgm:t>
    </dgm:pt>
    <dgm:pt modelId="{66A209A0-9B3F-4C2D-AEB2-DA61CC23DEF1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dirty="0" smtClean="0"/>
            <a:t>все виды и формы деятельности людей, в том числе и духовные, эмоционально-интеллектуальные, нацеленные на достижение гармонии взаимодействия с природой и способствующие формированию экологического сознания.</a:t>
          </a:r>
          <a:endParaRPr lang="ru-RU" dirty="0"/>
        </a:p>
      </dgm:t>
    </dgm:pt>
    <dgm:pt modelId="{26243A9A-C395-4369-A94A-528B6C5D9646}" type="parTrans" cxnId="{77ED68C5-00E4-4EF8-96CE-5637681BB92A}">
      <dgm:prSet/>
      <dgm:spPr/>
      <dgm:t>
        <a:bodyPr/>
        <a:lstStyle/>
        <a:p>
          <a:endParaRPr lang="ru-RU"/>
        </a:p>
      </dgm:t>
    </dgm:pt>
    <dgm:pt modelId="{04D77A75-52A2-4CD3-B454-9AB89C240DC6}" type="sibTrans" cxnId="{77ED68C5-00E4-4EF8-96CE-5637681BB92A}">
      <dgm:prSet/>
      <dgm:spPr/>
      <dgm:t>
        <a:bodyPr/>
        <a:lstStyle/>
        <a:p>
          <a:endParaRPr lang="ru-RU"/>
        </a:p>
      </dgm:t>
    </dgm:pt>
    <dgm:pt modelId="{E4120544-42CF-4373-B8FA-0E4FA4632E69}" type="pres">
      <dgm:prSet presAssocID="{F55FC4E7-8FEB-4B82-810E-AB694EC0A1CD}" presName="Name0" presStyleCnt="0">
        <dgm:presLayoutVars>
          <dgm:dir/>
          <dgm:animLvl val="lvl"/>
          <dgm:resizeHandles val="exact"/>
        </dgm:presLayoutVars>
      </dgm:prSet>
      <dgm:spPr/>
    </dgm:pt>
    <dgm:pt modelId="{178616C5-5ADE-43A2-A7CD-5059A713241C}" type="pres">
      <dgm:prSet presAssocID="{C7C4697B-E0E7-4F17-B898-342963563A66}" presName="linNode" presStyleCnt="0"/>
      <dgm:spPr/>
    </dgm:pt>
    <dgm:pt modelId="{C7EC155E-2ADE-49AB-A94B-591D7C65DE48}" type="pres">
      <dgm:prSet presAssocID="{C7C4697B-E0E7-4F17-B898-342963563A66}" presName="parentText" presStyleLbl="node1" presStyleIdx="0" presStyleCnt="5" custScaleX="88700" custScaleY="113721" custLinFactNeighborX="216" custLinFactNeighborY="-2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5BA4D-BF6A-42CE-AF88-A358D5481ED8}" type="pres">
      <dgm:prSet presAssocID="{C7C4697B-E0E7-4F17-B898-342963563A66}" presName="descendantText" presStyleLbl="alignAccFollowNode1" presStyleIdx="0" presStyleCnt="3" custLinFactNeighborX="1623" custLinFactNeighborY="1220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031C5413-33FA-4B40-94C7-5B04A4C0A1C5}" type="pres">
      <dgm:prSet presAssocID="{90F1ECE1-3759-461D-86BF-3914E1249074}" presName="sp" presStyleCnt="0"/>
      <dgm:spPr/>
    </dgm:pt>
    <dgm:pt modelId="{AF4782A4-7990-4A32-8FA3-992FE6FD736C}" type="pres">
      <dgm:prSet presAssocID="{49CBA370-D3F4-45AF-9EEE-2314E25C99A0}" presName="linNode" presStyleCnt="0"/>
      <dgm:spPr/>
    </dgm:pt>
    <dgm:pt modelId="{98E70909-027C-46B9-BA3B-583CB3FA61C6}" type="pres">
      <dgm:prSet presAssocID="{49CBA370-D3F4-45AF-9EEE-2314E25C99A0}" presName="parentText" presStyleLbl="node1" presStyleIdx="1" presStyleCnt="5" custScaleX="88324" custScaleY="86529" custLinFactNeighborX="-74" custLinFactNeighborY="150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514BD-35EF-4ACE-843E-13D0946DD8E7}" type="pres">
      <dgm:prSet presAssocID="{49CBA370-D3F4-45AF-9EEE-2314E25C99A0}" presName="descendantText" presStyleLbl="alignAccFollowNode1" presStyleIdx="1" presStyleCnt="3" custScaleX="100521" custScaleY="139656" custLinFactNeighborX="1822" custLinFactNeighborY="2308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E4E7CCE-48AE-40CF-BDF5-CE0A7B7E5245}" type="pres">
      <dgm:prSet presAssocID="{94F3B4F8-3992-4A17-87D3-49FD27F1170C}" presName="sp" presStyleCnt="0"/>
      <dgm:spPr/>
    </dgm:pt>
    <dgm:pt modelId="{C1F851AC-5732-4FB7-8449-EE380EA88B3D}" type="pres">
      <dgm:prSet presAssocID="{00D1FE4F-316F-480F-918A-48866A65B4E6}" presName="linNode" presStyleCnt="0"/>
      <dgm:spPr/>
    </dgm:pt>
    <dgm:pt modelId="{8129FF2F-1A3A-4A48-97C5-98D0112A39A6}" type="pres">
      <dgm:prSet presAssocID="{00D1FE4F-316F-480F-918A-48866A65B4E6}" presName="parentText" presStyleLbl="node1" presStyleIdx="2" presStyleCnt="5" custScaleX="88324" custScaleY="99154" custLinFactNeighborX="-74" custLinFactNeighborY="217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D87AD-7B24-4038-9261-334433908E06}" type="pres">
      <dgm:prSet presAssocID="{00D1FE4F-316F-480F-918A-48866A65B4E6}" presName="descendantText" presStyleLbl="alignAccFollowNode1" presStyleIdx="2" presStyleCnt="3" custScaleX="101359" custScaleY="179740" custLinFactNeighborX="1910" custLinFactNeighborY="4688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D903C19-3E2A-4A66-A7AB-2BCADCF9C07C}" type="pres">
      <dgm:prSet presAssocID="{37081464-77EE-46B1-BB8B-4CE5707BA749}" presName="sp" presStyleCnt="0"/>
      <dgm:spPr/>
    </dgm:pt>
    <dgm:pt modelId="{249A2C55-F891-414C-8B96-A09CB4B3C71C}" type="pres">
      <dgm:prSet presAssocID="{7EEB018B-DD89-41CB-B52E-EFA8A237282A}" presName="linNode" presStyleCnt="0"/>
      <dgm:spPr/>
    </dgm:pt>
    <dgm:pt modelId="{D65BACAB-FBA9-48AD-8106-5FEB1E719625}" type="pres">
      <dgm:prSet presAssocID="{7EEB018B-DD89-41CB-B52E-EFA8A237282A}" presName="parentText" presStyleLbl="node1" presStyleIdx="3" presStyleCnt="5" custScaleX="90680" custScaleY="84696" custLinFactNeighborX="-1208" custLinFactNeighborY="543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0C6122-7352-4C49-AA29-DD4244884E02}" type="pres">
      <dgm:prSet presAssocID="{16CC8FD3-5D85-47F2-9B2A-7917448FE0EF}" presName="sp" presStyleCnt="0"/>
      <dgm:spPr/>
    </dgm:pt>
    <dgm:pt modelId="{9ED3DFD5-B3A5-4C58-9155-A402D3F7A2C9}" type="pres">
      <dgm:prSet presAssocID="{66A209A0-9B3F-4C2D-AEB2-DA61CC23DEF1}" presName="linNode" presStyleCnt="0"/>
      <dgm:spPr/>
    </dgm:pt>
    <dgm:pt modelId="{C674629C-491B-4089-A728-D5E618B0927B}" type="pres">
      <dgm:prSet presAssocID="{66A209A0-9B3F-4C2D-AEB2-DA61CC23DEF1}" presName="parentText" presStyleLbl="node1" presStyleIdx="4" presStyleCnt="5" custScaleX="178703" custLinFactNeighborX="90146" custLinFactNeighborY="-39845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BF473F3E-4A62-4E7D-995B-100C4E2223FF}" type="presOf" srcId="{F55FC4E7-8FEB-4B82-810E-AB694EC0A1CD}" destId="{E4120544-42CF-4373-B8FA-0E4FA4632E69}" srcOrd="0" destOrd="0" presId="urn:microsoft.com/office/officeart/2005/8/layout/vList5"/>
    <dgm:cxn modelId="{3A04025E-FE81-4D81-B579-D5F0238A7767}" srcId="{00D1FE4F-316F-480F-918A-48866A65B4E6}" destId="{E9B963D9-1C29-41DB-AF0C-0A4D7E1E5630}" srcOrd="0" destOrd="0" parTransId="{19F7F04C-C013-4E16-8703-E7626B327C62}" sibTransId="{4105850E-F76D-4275-8EC7-114C2B00153E}"/>
    <dgm:cxn modelId="{CBA89660-580C-476C-BB26-E38545A10875}" type="presOf" srcId="{D909EE83-4A90-4D08-8F6F-1997E7E1532F}" destId="{DA6514BD-35EF-4ACE-843E-13D0946DD8E7}" srcOrd="0" destOrd="0" presId="urn:microsoft.com/office/officeart/2005/8/layout/vList5"/>
    <dgm:cxn modelId="{F916D771-CECF-4B30-9931-1C3C7E86806A}" type="presOf" srcId="{49CBA370-D3F4-45AF-9EEE-2314E25C99A0}" destId="{98E70909-027C-46B9-BA3B-583CB3FA61C6}" srcOrd="0" destOrd="0" presId="urn:microsoft.com/office/officeart/2005/8/layout/vList5"/>
    <dgm:cxn modelId="{BED003F1-2136-457E-9BDE-8DCE6CA2FBDE}" srcId="{F55FC4E7-8FEB-4B82-810E-AB694EC0A1CD}" destId="{00D1FE4F-316F-480F-918A-48866A65B4E6}" srcOrd="2" destOrd="0" parTransId="{26957BA6-7041-41CC-8E1C-71E5E1FFD7AB}" sibTransId="{37081464-77EE-46B1-BB8B-4CE5707BA749}"/>
    <dgm:cxn modelId="{F4058626-C2AB-4928-9F5E-B24C6D111804}" type="presOf" srcId="{C7C4697B-E0E7-4F17-B898-342963563A66}" destId="{C7EC155E-2ADE-49AB-A94B-591D7C65DE48}" srcOrd="0" destOrd="0" presId="urn:microsoft.com/office/officeart/2005/8/layout/vList5"/>
    <dgm:cxn modelId="{9EB06F25-292F-4BFD-B7E2-BDAC081096F4}" srcId="{F55FC4E7-8FEB-4B82-810E-AB694EC0A1CD}" destId="{C7C4697B-E0E7-4F17-B898-342963563A66}" srcOrd="0" destOrd="0" parTransId="{9B06BBAF-C563-4F8B-A124-6E0D46FD8A99}" sibTransId="{90F1ECE1-3759-461D-86BF-3914E1249074}"/>
    <dgm:cxn modelId="{6C68205E-C2CD-4FE7-AF99-BB9ECF464478}" srcId="{00D1FE4F-316F-480F-918A-48866A65B4E6}" destId="{A70EF42A-F6B5-4AF4-BE4A-6632DE27B1A5}" srcOrd="1" destOrd="0" parTransId="{F788D9A8-C6AA-4393-8839-6FFC7AD3E6AD}" sibTransId="{E66983B7-BB19-46AF-89F6-B2CAD8341B30}"/>
    <dgm:cxn modelId="{048C9A8B-EB50-4186-A5A1-D9D9AC302D4F}" srcId="{F55FC4E7-8FEB-4B82-810E-AB694EC0A1CD}" destId="{7EEB018B-DD89-41CB-B52E-EFA8A237282A}" srcOrd="3" destOrd="0" parTransId="{46BDB1E5-FFA0-46DE-89C3-FC82AFC23C65}" sibTransId="{16CC8FD3-5D85-47F2-9B2A-7917448FE0EF}"/>
    <dgm:cxn modelId="{1E1E4B9D-AAE9-4CBA-95B4-BFF396698E93}" type="presOf" srcId="{00D1FE4F-316F-480F-918A-48866A65B4E6}" destId="{8129FF2F-1A3A-4A48-97C5-98D0112A39A6}" srcOrd="0" destOrd="0" presId="urn:microsoft.com/office/officeart/2005/8/layout/vList5"/>
    <dgm:cxn modelId="{E7CF9FBF-3DD4-444B-9317-71B2ECFC44E8}" type="presOf" srcId="{7EEB018B-DD89-41CB-B52E-EFA8A237282A}" destId="{D65BACAB-FBA9-48AD-8106-5FEB1E719625}" srcOrd="0" destOrd="0" presId="urn:microsoft.com/office/officeart/2005/8/layout/vList5"/>
    <dgm:cxn modelId="{A5C55C74-6261-4701-847E-842DCE5C695C}" srcId="{F55FC4E7-8FEB-4B82-810E-AB694EC0A1CD}" destId="{49CBA370-D3F4-45AF-9EEE-2314E25C99A0}" srcOrd="1" destOrd="0" parTransId="{98B3F94C-CDF3-4D31-89CF-374B369427D4}" sibTransId="{94F3B4F8-3992-4A17-87D3-49FD27F1170C}"/>
    <dgm:cxn modelId="{44B9D8A6-E09E-43A7-8499-82197BDC4C59}" type="presOf" srcId="{B2BF306A-A818-40AD-8E36-8F53ED1A653F}" destId="{0985BA4D-BF6A-42CE-AF88-A358D5481ED8}" srcOrd="0" destOrd="0" presId="urn:microsoft.com/office/officeart/2005/8/layout/vList5"/>
    <dgm:cxn modelId="{88C96D96-350D-4916-A649-02DBF15860D6}" type="presOf" srcId="{A70EF42A-F6B5-4AF4-BE4A-6632DE27B1A5}" destId="{325D87AD-7B24-4038-9261-334433908E06}" srcOrd="0" destOrd="1" presId="urn:microsoft.com/office/officeart/2005/8/layout/vList5"/>
    <dgm:cxn modelId="{7399DAA2-768F-430D-AA40-3040751EAB5A}" type="presOf" srcId="{66A209A0-9B3F-4C2D-AEB2-DA61CC23DEF1}" destId="{C674629C-491B-4089-A728-D5E618B0927B}" srcOrd="0" destOrd="0" presId="urn:microsoft.com/office/officeart/2005/8/layout/vList5"/>
    <dgm:cxn modelId="{7C46F623-8721-4602-B35F-D7C341FCF7DF}" type="presOf" srcId="{E9B963D9-1C29-41DB-AF0C-0A4D7E1E5630}" destId="{325D87AD-7B24-4038-9261-334433908E06}" srcOrd="0" destOrd="0" presId="urn:microsoft.com/office/officeart/2005/8/layout/vList5"/>
    <dgm:cxn modelId="{E144969E-2ED9-4124-9541-3BCAD3DC6FD9}" srcId="{C7C4697B-E0E7-4F17-B898-342963563A66}" destId="{B2BF306A-A818-40AD-8E36-8F53ED1A653F}" srcOrd="0" destOrd="0" parTransId="{5AC3CC03-D281-4998-B8D0-D79FBB6A8DB9}" sibTransId="{12B384C7-6B49-4C71-9B33-EAE3DF4E72C3}"/>
    <dgm:cxn modelId="{43AB3EF4-6C73-4545-ADF9-9FFA321AD0EF}" srcId="{49CBA370-D3F4-45AF-9EEE-2314E25C99A0}" destId="{D909EE83-4A90-4D08-8F6F-1997E7E1532F}" srcOrd="0" destOrd="0" parTransId="{DE1C5355-02FE-4776-A5F6-9CBF136C8F36}" sibTransId="{34FB8769-EC03-4023-91FB-94F50E500EE7}"/>
    <dgm:cxn modelId="{77ED68C5-00E4-4EF8-96CE-5637681BB92A}" srcId="{F55FC4E7-8FEB-4B82-810E-AB694EC0A1CD}" destId="{66A209A0-9B3F-4C2D-AEB2-DA61CC23DEF1}" srcOrd="4" destOrd="0" parTransId="{26243A9A-C395-4369-A94A-528B6C5D9646}" sibTransId="{04D77A75-52A2-4CD3-B454-9AB89C240DC6}"/>
    <dgm:cxn modelId="{4BB3346A-B444-4D3E-9A5B-F1D26A2B9B32}" type="presParOf" srcId="{E4120544-42CF-4373-B8FA-0E4FA4632E69}" destId="{178616C5-5ADE-43A2-A7CD-5059A713241C}" srcOrd="0" destOrd="0" presId="urn:microsoft.com/office/officeart/2005/8/layout/vList5"/>
    <dgm:cxn modelId="{B1F0AB10-9F25-4E64-B033-9BC8D01E64D7}" type="presParOf" srcId="{178616C5-5ADE-43A2-A7CD-5059A713241C}" destId="{C7EC155E-2ADE-49AB-A94B-591D7C65DE48}" srcOrd="0" destOrd="0" presId="urn:microsoft.com/office/officeart/2005/8/layout/vList5"/>
    <dgm:cxn modelId="{8926092C-04F7-4D13-9947-502B16E86348}" type="presParOf" srcId="{178616C5-5ADE-43A2-A7CD-5059A713241C}" destId="{0985BA4D-BF6A-42CE-AF88-A358D5481ED8}" srcOrd="1" destOrd="0" presId="urn:microsoft.com/office/officeart/2005/8/layout/vList5"/>
    <dgm:cxn modelId="{D1578211-D226-49A6-942B-DA94F7127E71}" type="presParOf" srcId="{E4120544-42CF-4373-B8FA-0E4FA4632E69}" destId="{031C5413-33FA-4B40-94C7-5B04A4C0A1C5}" srcOrd="1" destOrd="0" presId="urn:microsoft.com/office/officeart/2005/8/layout/vList5"/>
    <dgm:cxn modelId="{5367C098-1F4D-43B6-A256-C23CF2676A82}" type="presParOf" srcId="{E4120544-42CF-4373-B8FA-0E4FA4632E69}" destId="{AF4782A4-7990-4A32-8FA3-992FE6FD736C}" srcOrd="2" destOrd="0" presId="urn:microsoft.com/office/officeart/2005/8/layout/vList5"/>
    <dgm:cxn modelId="{CA34F18B-9383-4579-99B1-B0BF0F105923}" type="presParOf" srcId="{AF4782A4-7990-4A32-8FA3-992FE6FD736C}" destId="{98E70909-027C-46B9-BA3B-583CB3FA61C6}" srcOrd="0" destOrd="0" presId="urn:microsoft.com/office/officeart/2005/8/layout/vList5"/>
    <dgm:cxn modelId="{018610C7-E8E4-463A-95A6-82FD0D42B033}" type="presParOf" srcId="{AF4782A4-7990-4A32-8FA3-992FE6FD736C}" destId="{DA6514BD-35EF-4ACE-843E-13D0946DD8E7}" srcOrd="1" destOrd="0" presId="urn:microsoft.com/office/officeart/2005/8/layout/vList5"/>
    <dgm:cxn modelId="{D6F2F811-4484-4D43-85B7-8B03B3F0292E}" type="presParOf" srcId="{E4120544-42CF-4373-B8FA-0E4FA4632E69}" destId="{9E4E7CCE-48AE-40CF-BDF5-CE0A7B7E5245}" srcOrd="3" destOrd="0" presId="urn:microsoft.com/office/officeart/2005/8/layout/vList5"/>
    <dgm:cxn modelId="{741BEFBD-4C42-4222-BE63-91729554EE05}" type="presParOf" srcId="{E4120544-42CF-4373-B8FA-0E4FA4632E69}" destId="{C1F851AC-5732-4FB7-8449-EE380EA88B3D}" srcOrd="4" destOrd="0" presId="urn:microsoft.com/office/officeart/2005/8/layout/vList5"/>
    <dgm:cxn modelId="{166B84EF-617F-4613-B1A5-D89E17A27E50}" type="presParOf" srcId="{C1F851AC-5732-4FB7-8449-EE380EA88B3D}" destId="{8129FF2F-1A3A-4A48-97C5-98D0112A39A6}" srcOrd="0" destOrd="0" presId="urn:microsoft.com/office/officeart/2005/8/layout/vList5"/>
    <dgm:cxn modelId="{61D7EB5E-C503-4E67-98D0-BC549726724B}" type="presParOf" srcId="{C1F851AC-5732-4FB7-8449-EE380EA88B3D}" destId="{325D87AD-7B24-4038-9261-334433908E06}" srcOrd="1" destOrd="0" presId="urn:microsoft.com/office/officeart/2005/8/layout/vList5"/>
    <dgm:cxn modelId="{429D1058-C2DF-455A-ACFD-66F4160E73DC}" type="presParOf" srcId="{E4120544-42CF-4373-B8FA-0E4FA4632E69}" destId="{CD903C19-3E2A-4A66-A7AB-2BCADCF9C07C}" srcOrd="5" destOrd="0" presId="urn:microsoft.com/office/officeart/2005/8/layout/vList5"/>
    <dgm:cxn modelId="{C9D5BFF2-78EC-41CB-8773-5F3313D81ADC}" type="presParOf" srcId="{E4120544-42CF-4373-B8FA-0E4FA4632E69}" destId="{249A2C55-F891-414C-8B96-A09CB4B3C71C}" srcOrd="6" destOrd="0" presId="urn:microsoft.com/office/officeart/2005/8/layout/vList5"/>
    <dgm:cxn modelId="{5BE68AF9-308C-448A-9317-18CC6A782BA0}" type="presParOf" srcId="{249A2C55-F891-414C-8B96-A09CB4B3C71C}" destId="{D65BACAB-FBA9-48AD-8106-5FEB1E719625}" srcOrd="0" destOrd="0" presId="urn:microsoft.com/office/officeart/2005/8/layout/vList5"/>
    <dgm:cxn modelId="{E15098D5-8DFD-4F7E-80B7-27F8B14C5264}" type="presParOf" srcId="{E4120544-42CF-4373-B8FA-0E4FA4632E69}" destId="{1F0C6122-7352-4C49-AA29-DD4244884E02}" srcOrd="7" destOrd="0" presId="urn:microsoft.com/office/officeart/2005/8/layout/vList5"/>
    <dgm:cxn modelId="{D9F968C6-F4E3-41B6-9873-E9C81D9C9D1E}" type="presParOf" srcId="{E4120544-42CF-4373-B8FA-0E4FA4632E69}" destId="{9ED3DFD5-B3A5-4C58-9155-A402D3F7A2C9}" srcOrd="8" destOrd="0" presId="urn:microsoft.com/office/officeart/2005/8/layout/vList5"/>
    <dgm:cxn modelId="{3FAB8418-6560-4068-B750-0FBB6E132E5F}" type="presParOf" srcId="{9ED3DFD5-B3A5-4C58-9155-A402D3F7A2C9}" destId="{C674629C-491B-4089-A728-D5E618B0927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5BA4D-BF6A-42CE-AF88-A358D5481ED8}">
      <dsp:nvSpPr>
        <dsp:cNvPr id="0" name=""/>
        <dsp:cNvSpPr/>
      </dsp:nvSpPr>
      <dsp:spPr>
        <a:xfrm rot="5400000">
          <a:off x="5230782" y="-2068102"/>
          <a:ext cx="772131" cy="5427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формирует взвешенное, грамотное понимание окружающего мира и разумное отношение к явлениям и процессам, происходящим в нем. </a:t>
          </a:r>
          <a:endParaRPr lang="ru-RU" sz="1600" kern="1200" dirty="0"/>
        </a:p>
      </dsp:txBody>
      <dsp:txXfrm rot="-5400000">
        <a:off x="2903134" y="259546"/>
        <a:ext cx="5427428" cy="772131"/>
      </dsp:txXfrm>
    </dsp:sp>
    <dsp:sp modelId="{C7EC155E-2ADE-49AB-A94B-591D7C65DE48}">
      <dsp:nvSpPr>
        <dsp:cNvPr id="0" name=""/>
        <dsp:cNvSpPr/>
      </dsp:nvSpPr>
      <dsp:spPr>
        <a:xfrm>
          <a:off x="157360" y="1"/>
          <a:ext cx="2707947" cy="1097594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Естественно -  научное знание</a:t>
          </a:r>
          <a:endParaRPr lang="ru-RU" sz="1600" b="1" i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0940" y="53581"/>
        <a:ext cx="2600787" cy="990434"/>
      </dsp:txXfrm>
    </dsp:sp>
    <dsp:sp modelId="{DA6514BD-35EF-4ACE-843E-13D0946DD8E7}">
      <dsp:nvSpPr>
        <dsp:cNvPr id="0" name=""/>
        <dsp:cNvSpPr/>
      </dsp:nvSpPr>
      <dsp:spPr>
        <a:xfrm rot="5400000">
          <a:off x="5091776" y="-864672"/>
          <a:ext cx="1078327" cy="54610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предполагает грамотное и гуманное отношение к природе, мобилизацию усилий к разрешению экологических проблем, соотнесение своих целей и способов жизнедеятельности с потребностями общества и природных сообществ.</a:t>
          </a:r>
          <a:endParaRPr lang="ru-RU" sz="1600" kern="1200" dirty="0"/>
        </a:p>
      </dsp:txBody>
      <dsp:txXfrm rot="-5400000">
        <a:off x="2900421" y="1326683"/>
        <a:ext cx="5461038" cy="1078327"/>
      </dsp:txXfrm>
    </dsp:sp>
    <dsp:sp modelId="{98E70909-027C-46B9-BA3B-583CB3FA61C6}">
      <dsp:nvSpPr>
        <dsp:cNvPr id="0" name=""/>
        <dsp:cNvSpPr/>
      </dsp:nvSpPr>
      <dsp:spPr>
        <a:xfrm>
          <a:off x="141617" y="1415162"/>
          <a:ext cx="2699104" cy="835146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Экологическая компетентность</a:t>
          </a:r>
          <a:endParaRPr lang="ru-RU" sz="1600" b="1" i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2385" y="1455930"/>
        <a:ext cx="2617568" cy="753610"/>
      </dsp:txXfrm>
    </dsp:sp>
    <dsp:sp modelId="{325D87AD-7B24-4038-9261-334433908E06}">
      <dsp:nvSpPr>
        <dsp:cNvPr id="0" name=""/>
        <dsp:cNvSpPr/>
      </dsp:nvSpPr>
      <dsp:spPr>
        <a:xfrm rot="5400000">
          <a:off x="4962477" y="577706"/>
          <a:ext cx="1387828" cy="550656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понимание </a:t>
          </a:r>
          <a:r>
            <a:rPr lang="ru-RU" sz="1600" kern="1200" dirty="0" err="1" smtClean="0"/>
            <a:t>самоценности</a:t>
          </a:r>
          <a:r>
            <a:rPr lang="ru-RU" sz="1600" kern="1200" dirty="0" smtClean="0"/>
            <a:t> природы, становление у школьника культуры отношения к </a:t>
          </a:r>
          <a:r>
            <a:rPr lang="ru-RU" sz="1600" kern="1200" dirty="0" err="1" smtClean="0"/>
            <a:t>социоприродной</a:t>
          </a:r>
          <a:r>
            <a:rPr lang="ru-RU" sz="1600" kern="1200" dirty="0" smtClean="0"/>
            <a:t> среде, к себе самому как части природы.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взаимодействие человека с окружающей средой выражается в чувстве единения с природой, содействии, сострадании ей, привязанности и любви ко всему живому.</a:t>
          </a:r>
          <a:endParaRPr lang="ru-RU" sz="1600" kern="1200" dirty="0"/>
        </a:p>
      </dsp:txBody>
      <dsp:txXfrm rot="-5400000">
        <a:off x="2903109" y="2637074"/>
        <a:ext cx="5506564" cy="1387828"/>
      </dsp:txXfrm>
    </dsp:sp>
    <dsp:sp modelId="{8129FF2F-1A3A-4A48-97C5-98D0112A39A6}">
      <dsp:nvSpPr>
        <dsp:cNvPr id="0" name=""/>
        <dsp:cNvSpPr/>
      </dsp:nvSpPr>
      <dsp:spPr>
        <a:xfrm>
          <a:off x="141617" y="2700016"/>
          <a:ext cx="2699104" cy="956998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Эмоционально-нравственное отношение к природе</a:t>
          </a:r>
          <a:endParaRPr lang="ru-RU" sz="1600" b="1" i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8334" y="2746733"/>
        <a:ext cx="2605670" cy="863564"/>
      </dsp:txXfrm>
    </dsp:sp>
    <dsp:sp modelId="{D65BACAB-FBA9-48AD-8106-5FEB1E719625}">
      <dsp:nvSpPr>
        <dsp:cNvPr id="0" name=""/>
        <dsp:cNvSpPr/>
      </dsp:nvSpPr>
      <dsp:spPr>
        <a:xfrm>
          <a:off x="108686" y="4236151"/>
          <a:ext cx="2773810" cy="817455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Опыт экологической деятельности</a:t>
          </a:r>
          <a:endParaRPr lang="ru-RU" sz="1600" b="1" i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8591" y="4276056"/>
        <a:ext cx="2694000" cy="737645"/>
      </dsp:txXfrm>
    </dsp:sp>
    <dsp:sp modelId="{C674629C-491B-4089-A728-D5E618B0927B}">
      <dsp:nvSpPr>
        <dsp:cNvPr id="0" name=""/>
        <dsp:cNvSpPr/>
      </dsp:nvSpPr>
      <dsp:spPr>
        <a:xfrm>
          <a:off x="2903113" y="4192275"/>
          <a:ext cx="5466345" cy="96516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все виды и формы деятельности людей, в том числе и духовные, эмоционально-интеллектуальные, нацеленные на достижение гармонии взаимодействия с природой и способствующие формированию экологического сознания.</a:t>
          </a:r>
          <a:endParaRPr lang="ru-RU" sz="1600" kern="1200" dirty="0"/>
        </a:p>
      </dsp:txBody>
      <dsp:txXfrm>
        <a:off x="2903113" y="4192275"/>
        <a:ext cx="5466345" cy="965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B147F-5400-4212-86BF-A37C3BDBCE08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8A4D8-BE59-41D9-95AC-E2F37AB2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619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8A4D8-BE59-41D9-95AC-E2F37AB2A7C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20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8A4D8-BE59-41D9-95AC-E2F37AB2A7C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6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95ECA-ED7E-4105-92DA-F972324EA824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E552C-1448-49E9-A8D4-031308F2F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26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716E-2BF4-4E14-AB7E-6843DB6C421C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487D5-C7DF-4A71-8DE0-51B57DABF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94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4700A-2891-437D-B03F-4BB9C5378DB8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F323E-4FDA-4118-A7FE-34D6261CB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62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BD3CF-1B92-4899-BCC8-30B29793283F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CBB68-4213-463B-A46F-F2D5DCD9F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12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4736-8D02-4D93-8AFB-58A57DF49593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18372-9EA3-4332-B7E2-07F4C54F0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98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E95C1-04DE-4367-9C45-DC96BF05B04F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B1FB6-8FD6-4016-963E-BC8F6266E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19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79C9-6057-423E-8F9C-9313C18140A7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FEB7-11CC-45BD-8B4D-7A99731C4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97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57D90-341A-43B6-81E9-6904F18738A6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386C-619F-4BA9-8D58-7AC85F928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7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3A54-C218-4D97-8F65-108CBEBD77AA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ECFBC-41F4-419C-8BB0-84BDEE353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7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B382F-043B-488E-B60B-9998CF91DBEB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9FBB3-5E50-43AE-92E4-ACBAFC7CB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4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D4FC-6F79-4FE9-AA49-12C2EE131340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ACA6-92F4-4066-BB0D-1FF0CA123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94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1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3D955A-E18B-409A-B13D-607C9F0EF61E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56DBE3-CAC2-4839-BE67-2D57CCEF4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0%D1%83%D0%BA%D0%B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ru.wikipedia.org/wiki/%D0%93%D0%B5%D0%BA%D0%BA%D0%B5%D0%BB%D1%8C,_%D0%AD%D1%80%D0%BD%D1%81%D1%82_%D0%93%D0%B5%D0%BD%D1%80%D0%B8%D1%85" TargetMode="Externa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2996952"/>
            <a:ext cx="4032448" cy="352839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122FBE"/>
                </a:solidFill>
              </a:rPr>
              <a:t>учитель начальных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122FBE"/>
                </a:solidFill>
              </a:rPr>
              <a:t>классов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122FBE"/>
                </a:solidFill>
              </a:rPr>
              <a:t>МБОУ СОШ № 16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122FBE"/>
                </a:solidFill>
              </a:rPr>
              <a:t>г. Королёва М.О.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122FBE"/>
                </a:solidFill>
              </a:rPr>
              <a:t>Бычкова Ольга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122FBE"/>
                </a:solidFill>
              </a:rPr>
              <a:t>Владимировна</a:t>
            </a:r>
            <a:endParaRPr lang="ru-RU" b="1" i="1" dirty="0">
              <a:solidFill>
                <a:srgbClr val="122FB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6632"/>
            <a:ext cx="78488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подходы, цели и задачи экологического воспитания.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 descr="http://go2.imgsmail.ru/imgpreview?key=http%3A//img86.imageshack.us/img86/2269/horgaszgir5.jpg&amp;mb=imgdb_preview_2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3865785" cy="275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57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451" y="0"/>
            <a:ext cx="8115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Аксиологический подход: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51508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rgbClr val="4C29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предполагает формирование у детей потребности и способности в реализации ценностного отношения к природе, людям и к себе как части природы. </a:t>
            </a:r>
            <a:endParaRPr lang="ru-RU" sz="4400" b="1" i="1" dirty="0">
              <a:solidFill>
                <a:srgbClr val="4C29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080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750" y="0"/>
            <a:ext cx="9036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Культурологический подход: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6907" y="2546426"/>
            <a:ext cx="7817541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rgbClr val="4C29DF"/>
                </a:solidFill>
              </a:rPr>
              <a:t>     </a:t>
            </a:r>
            <a:r>
              <a:rPr lang="ru-RU" sz="2400" b="1" i="1" dirty="0" smtClean="0">
                <a:solidFill>
                  <a:srgbClr val="4C29DF"/>
                </a:solidFill>
              </a:rPr>
              <a:t>установка </a:t>
            </a:r>
            <a:r>
              <a:rPr lang="ru-RU" sz="2400" b="1" i="1" dirty="0">
                <a:solidFill>
                  <a:srgbClr val="4C29DF"/>
                </a:solidFill>
              </a:rPr>
              <a:t>на заботу, помощь, созидание, </a:t>
            </a:r>
            <a:r>
              <a:rPr lang="ru-RU" sz="2400" b="1" i="1" dirty="0" smtClean="0">
                <a:solidFill>
                  <a:srgbClr val="4C29DF"/>
                </a:solidFill>
              </a:rPr>
              <a:t> </a:t>
            </a:r>
          </a:p>
          <a:p>
            <a:r>
              <a:rPr lang="ru-RU" sz="2400" b="1" i="1" dirty="0" smtClean="0">
                <a:solidFill>
                  <a:srgbClr val="4C29DF"/>
                </a:solidFill>
              </a:rPr>
              <a:t>          разумное </a:t>
            </a:r>
            <a:r>
              <a:rPr lang="ru-RU" sz="2400" b="1" i="1" dirty="0">
                <a:solidFill>
                  <a:srgbClr val="4C29DF"/>
                </a:solidFill>
              </a:rPr>
              <a:t>поведение в </a:t>
            </a:r>
            <a:r>
              <a:rPr lang="ru-RU" sz="2400" b="1" i="1" dirty="0" err="1">
                <a:solidFill>
                  <a:srgbClr val="4C29DF"/>
                </a:solidFill>
              </a:rPr>
              <a:t>социоприродной</a:t>
            </a:r>
            <a:r>
              <a:rPr lang="ru-RU" sz="2400" b="1" i="1" dirty="0">
                <a:solidFill>
                  <a:srgbClr val="4C29DF"/>
                </a:solidFill>
              </a:rPr>
              <a:t> среде </a:t>
            </a:r>
            <a:endParaRPr lang="ru-RU" sz="2400" b="1" i="1" dirty="0" smtClean="0">
              <a:solidFill>
                <a:srgbClr val="4C29DF"/>
              </a:solidFill>
            </a:endParaRPr>
          </a:p>
          <a:p>
            <a:r>
              <a:rPr lang="ru-RU" sz="2400" b="1" i="1" dirty="0">
                <a:solidFill>
                  <a:srgbClr val="4C29DF"/>
                </a:solidFill>
              </a:rPr>
              <a:t> </a:t>
            </a:r>
            <a:r>
              <a:rPr lang="ru-RU" sz="2400" b="1" i="1" dirty="0" smtClean="0">
                <a:solidFill>
                  <a:srgbClr val="4C29DF"/>
                </a:solidFill>
              </a:rPr>
              <a:t>         (</a:t>
            </a:r>
            <a:r>
              <a:rPr lang="ru-RU" sz="2400" b="1" i="1" dirty="0">
                <a:solidFill>
                  <a:srgbClr val="4C29DF"/>
                </a:solidFill>
              </a:rPr>
              <a:t>нравственно-моральный компонент),</a:t>
            </a:r>
            <a:endParaRPr lang="ru-RU" sz="2400" b="1" i="1" dirty="0">
              <a:solidFill>
                <a:srgbClr val="4C29DF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400" b="1" i="1" dirty="0">
                <a:solidFill>
                  <a:srgbClr val="4C29DF"/>
                </a:solidFill>
              </a:rPr>
              <a:t> экологическое мировоззрение, основу которого составляют экологические знания, приобретенные обучающимся в ходе разнообразных культурных практик (когнитивный компонент),</a:t>
            </a:r>
            <a:endParaRPr lang="ru-RU" sz="2400" b="1" i="1" dirty="0">
              <a:solidFill>
                <a:srgbClr val="4C29DF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400" b="1" i="1" dirty="0">
                <a:solidFill>
                  <a:srgbClr val="4C29DF"/>
                </a:solidFill>
              </a:rPr>
              <a:t> </a:t>
            </a:r>
            <a:r>
              <a:rPr lang="ru-RU" sz="2400" b="1" i="1" dirty="0" err="1">
                <a:solidFill>
                  <a:srgbClr val="4C29DF"/>
                </a:solidFill>
              </a:rPr>
              <a:t>смысложизненные</a:t>
            </a:r>
            <a:r>
              <a:rPr lang="ru-RU" sz="2400" b="1" i="1" dirty="0">
                <a:solidFill>
                  <a:srgbClr val="4C29DF"/>
                </a:solidFill>
              </a:rPr>
              <a:t> ценности как основа для моделирования </a:t>
            </a:r>
            <a:r>
              <a:rPr lang="ru-RU" sz="2400" b="1" i="1" dirty="0" err="1">
                <a:solidFill>
                  <a:srgbClr val="4C29DF"/>
                </a:solidFill>
              </a:rPr>
              <a:t>экосообразного</a:t>
            </a:r>
            <a:r>
              <a:rPr lang="ru-RU" sz="2400" b="1" i="1" dirty="0">
                <a:solidFill>
                  <a:srgbClr val="4C29DF"/>
                </a:solidFill>
              </a:rPr>
              <a:t> образа жизни (поведенческий компонент).</a:t>
            </a:r>
            <a:endParaRPr lang="ru-RU" sz="2400" b="1" i="1" dirty="0">
              <a:solidFill>
                <a:srgbClr val="4C29DF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24744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381850"/>
                </a:solidFill>
              </a:rPr>
              <a:t>сфера саморазвития ребенка в пространстве его культурных </a:t>
            </a:r>
            <a:r>
              <a:rPr lang="ru-RU" sz="2800" b="1" dirty="0" smtClean="0">
                <a:solidFill>
                  <a:srgbClr val="381850"/>
                </a:solidFill>
              </a:rPr>
              <a:t>практик,  </a:t>
            </a:r>
            <a:r>
              <a:rPr lang="ru-RU" sz="2800" b="1" dirty="0">
                <a:solidFill>
                  <a:srgbClr val="381850"/>
                </a:solidFill>
              </a:rPr>
              <a:t>развитие творческого потенциала ребенка.</a:t>
            </a:r>
            <a:endParaRPr lang="ru-RU" sz="2800" b="1" dirty="0">
              <a:solidFill>
                <a:srgbClr val="3818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4066" y="0"/>
            <a:ext cx="7895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Деятельностный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подход: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556791"/>
            <a:ext cx="81369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5015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последовательное включение учащихся в разнообразные виды самостоятельной активной деятельности, направленной на осознание экологических проблем, на поиск путей решения и непосредственную деятельность по охране окружающей среды.</a:t>
            </a:r>
            <a:endParaRPr lang="ru-RU" sz="3600" b="1" i="1" dirty="0">
              <a:solidFill>
                <a:srgbClr val="5015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81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094" y="0"/>
            <a:ext cx="8667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Компетентностный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подход: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7564" y="931426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системно применять экологические знания и умения для самостоятельной и коллективной деятельности при решении социально-экологических проблем. 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789040"/>
            <a:ext cx="937446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 </a:t>
            </a:r>
            <a:r>
              <a:rPr lang="ru-RU" sz="3200" dirty="0">
                <a:solidFill>
                  <a:srgbClr val="002060"/>
                </a:solidFill>
              </a:rPr>
              <a:t>достижение </a:t>
            </a:r>
            <a:r>
              <a:rPr lang="ru-RU" sz="3200" b="1" dirty="0">
                <a:solidFill>
                  <a:srgbClr val="002060"/>
                </a:solidFill>
              </a:rPr>
              <a:t>элементарной и функциональной грамотности</a:t>
            </a:r>
            <a:r>
              <a:rPr lang="ru-RU" sz="3200" dirty="0">
                <a:solidFill>
                  <a:srgbClr val="002060"/>
                </a:solidFill>
              </a:rPr>
              <a:t>, когда на доступном уровне формируются первоначальные знания, поведенческие качества личности – «Не ломай кусты – это плохо»;</a:t>
            </a:r>
            <a:endParaRPr lang="ru-RU" sz="3200" dirty="0">
              <a:solidFill>
                <a:srgbClr val="002060"/>
              </a:solidFill>
            </a:endParaRP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980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400" dirty="0"/>
              <a:t> 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достижение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 образования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ребенок приобретает необходимые знания об окружающем мире и овладевает общими способами деятельности – «Жизнь живых существ зависит от того окружения, где они обитают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»;</a:t>
            </a:r>
          </a:p>
          <a:p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развитие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общих компетенций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связанных с формированием на базе общего образования таких значимых для личности и общества качеств, которые позволяют человеку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реализоваться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конкретных видах трудовой деятельности – «Производственная деятельность весьма негативно влияет на окружающую природу»;</a:t>
            </a: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77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7346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овладение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культурой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когда подрастающий человек не только осознает материальные и духовные ценности, оставленные в наследство предшествующими поколениями, но и способен адекватно оценивать свое личное участие в развитии общества, вносить свой вклад в непрерывный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культурообразующий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процесс как собственного социума, так и цивилизации в целом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формирование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индивидуального менталитета личности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тех устойчивых, глубинных оснований мировосприятия, мировоззрения и поведения человека, которые придают его личности свойства уникальной неповторимости, открытости для обогащения собственных, духовных ценностей и способность к реализации. «Твое личное ответственное поведение – основа качественного изменения сознания общества.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из нас в ответе за будущее окружающей среды».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47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23838"/>
            <a:ext cx="2561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6752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Воспитание у детей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нового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экологического сознания,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основанного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на гуманном, ценностном отношении к природе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Развитие умений, навыков и опыта применения экологических знаний в практике взаимодействия с окружающим миром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Формирование культуры взаимодействия с окружающей средой – природной и социальной, основу которой составляют духовно-нравственные ценности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5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562" y="1412776"/>
            <a:ext cx="8244910" cy="44012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 Развитие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эмоционально-чувственной сферы, </a:t>
            </a: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</a:rPr>
              <a:t>эмпатии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, нравственно-эстетического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отношения к окружающей среде.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 Создание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условий для формирования и реализации школьником активной созидательной личностной позиции в экологической деятельности, готовности к самостоятельным продуктивным решениям в ситуациях нравственно-экологического выбора.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0"/>
            <a:ext cx="72184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(продолжение)</a:t>
            </a:r>
          </a:p>
          <a:p>
            <a:pPr algn="ctr"/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791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132856"/>
            <a:ext cx="820891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381850"/>
                </a:solidFill>
              </a:rPr>
              <a:t>является </a:t>
            </a:r>
            <a:r>
              <a:rPr lang="ru-RU" sz="2800" b="1" dirty="0">
                <a:solidFill>
                  <a:srgbClr val="381850"/>
                </a:solidFill>
              </a:rPr>
              <a:t>становление и развитие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экологической культуры личности.</a:t>
            </a:r>
            <a:r>
              <a:rPr lang="ru-RU" sz="2800" b="1" dirty="0">
                <a:solidFill>
                  <a:srgbClr val="381850"/>
                </a:solidFill>
              </a:rPr>
              <a:t> </a:t>
            </a:r>
            <a:endParaRPr lang="ru-RU" sz="2800" b="1" dirty="0" smtClean="0">
              <a:solidFill>
                <a:srgbClr val="381850"/>
              </a:solidFill>
            </a:endParaRPr>
          </a:p>
          <a:p>
            <a:r>
              <a:rPr lang="ru-RU" sz="2800" b="1" dirty="0" smtClean="0">
                <a:solidFill>
                  <a:srgbClr val="381850"/>
                </a:solidFill>
              </a:rPr>
              <a:t>В </a:t>
            </a:r>
            <a:r>
              <a:rPr lang="ru-RU" sz="2800" b="1" dirty="0">
                <a:solidFill>
                  <a:srgbClr val="381850"/>
                </a:solidFill>
              </a:rPr>
              <a:t>понимании феномена «экологическая культура» тесно переплетаются идеи экологического, духовно-нравственного, эстетического воспитания и самосовершенствование с акцентом на развитие эмоционально-чувственной сферы личности ребенка.</a:t>
            </a:r>
            <a:endParaRPr lang="ru-RU" sz="2800" b="1" dirty="0">
              <a:solidFill>
                <a:srgbClr val="3818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08519" y="0"/>
            <a:ext cx="87129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Результатом экологического воспитания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85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37829871"/>
              </p:ext>
            </p:extLst>
          </p:nvPr>
        </p:nvGraphicFramePr>
        <p:xfrm>
          <a:off x="539552" y="1124744"/>
          <a:ext cx="849694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96907" y="0"/>
            <a:ext cx="7750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Экологическая культура: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63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6128"/>
            <a:ext cx="871296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Экология - </a:t>
            </a:r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  <a:hlinkClick r:id="rId3" action="ppaction://hlinkfile" tooltip="Наука"/>
              </a:rPr>
              <a:t>наука</a:t>
            </a:r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 о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взаимодействиях живых организмов и их сообществ между собой и с окружающей средой. </a:t>
            </a:r>
            <a:endParaRPr lang="ru-RU" sz="4400" b="1" i="1" cap="none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http://upload.wikimedia.org/wikipedia/commons/2/2f/Ernst_Haeckel_2.jpg?uselang=r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90763"/>
            <a:ext cx="2415541" cy="301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067944" y="3212976"/>
            <a:ext cx="4680520" cy="44319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ru-RU" sz="5400" b="1" i="1" dirty="0">
                <a:solidFill>
                  <a:schemeClr val="accent3">
                    <a:lumMod val="75000"/>
                  </a:schemeClr>
                </a:solidFill>
              </a:rPr>
              <a:t>немецкий биолог </a:t>
            </a:r>
            <a:r>
              <a:rPr lang="ru-RU" sz="5400" b="1" i="1" dirty="0">
                <a:solidFill>
                  <a:schemeClr val="accent3">
                    <a:lumMod val="75000"/>
                  </a:schemeClr>
                </a:solidFill>
                <a:hlinkClick r:id="rId5" action="ppaction://hlinkfile" tooltip="Геккель, Эрнст Генрих"/>
              </a:rPr>
              <a:t>Эрнст Геккель</a:t>
            </a:r>
            <a:r>
              <a:rPr lang="ru-RU" sz="5400" b="1" i="1" dirty="0">
                <a:solidFill>
                  <a:schemeClr val="accent3">
                    <a:lumMod val="75000"/>
                  </a:schemeClr>
                </a:solidFill>
              </a:rPr>
              <a:t> ,1866 год)</a:t>
            </a:r>
            <a:endParaRPr lang="ru-RU" sz="5400" b="1" i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172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31426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4000" b="1" dirty="0" smtClean="0">
                <a:solidFill>
                  <a:srgbClr val="4C29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направить </a:t>
            </a:r>
            <a:r>
              <a:rPr lang="ru-RU" sz="4000" b="1" dirty="0">
                <a:solidFill>
                  <a:srgbClr val="4C29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на осознание природы как высшей </a:t>
            </a:r>
            <a:r>
              <a:rPr lang="ru-RU" sz="4000" b="1" dirty="0" smtClean="0">
                <a:solidFill>
                  <a:srgbClr val="4C29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ценности;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4000" b="1" dirty="0">
              <a:solidFill>
                <a:srgbClr val="4C29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4000" b="1" dirty="0" smtClean="0">
                <a:solidFill>
                  <a:srgbClr val="4C29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solidFill>
                  <a:srgbClr val="4C29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познание </a:t>
            </a:r>
            <a:r>
              <a:rPr lang="ru-RU" sz="4000" b="1" dirty="0" smtClean="0">
                <a:solidFill>
                  <a:srgbClr val="4C29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красоты природы; 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4000" b="1" dirty="0">
              <a:solidFill>
                <a:srgbClr val="4C29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4000" b="1" dirty="0" smtClean="0">
                <a:solidFill>
                  <a:srgbClr val="4C29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</a:t>
            </a:r>
            <a:r>
              <a:rPr lang="ru-RU" sz="4000" b="1" dirty="0">
                <a:solidFill>
                  <a:srgbClr val="4C29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способности чувствовать природу, дорожить ею, беречь ее. </a:t>
            </a:r>
            <a:endParaRPr lang="ru-RU" sz="4000" b="1" dirty="0">
              <a:solidFill>
                <a:srgbClr val="4C29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3428" y="0"/>
            <a:ext cx="3358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А Ж Н О: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11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319" y="2967335"/>
            <a:ext cx="8281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 prst="artDeco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>
                  <a:solidFill>
                    <a:srgbClr val="7C35B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  ЗА   ВНИМАНИЕ</a:t>
            </a:r>
            <a:endParaRPr lang="ru-RU" sz="6600" b="1" cap="none" spc="0" dirty="0">
              <a:ln w="11430">
                <a:solidFill>
                  <a:srgbClr val="7C35B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30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-273025"/>
            <a:ext cx="8208912" cy="6463308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Классическое определение </a:t>
            </a:r>
            <a:r>
              <a:rPr lang="ru-RU" sz="54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экологии:</a:t>
            </a:r>
            <a:r>
              <a:rPr lang="ru-RU" sz="60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 </a:t>
            </a:r>
          </a:p>
          <a:p>
            <a:pPr algn="ctr"/>
            <a:r>
              <a:rPr lang="ru-RU" sz="6000" dirty="0" smtClean="0">
                <a:solidFill>
                  <a:srgbClr val="3169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наука</a:t>
            </a:r>
            <a:r>
              <a:rPr lang="ru-RU" sz="6000" dirty="0">
                <a:solidFill>
                  <a:srgbClr val="3169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, </a:t>
            </a:r>
            <a:endParaRPr lang="ru-RU" sz="6000" dirty="0" smtClean="0">
              <a:solidFill>
                <a:srgbClr val="3169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rowallia New" pitchFamily="34" charset="-34"/>
            </a:endParaRPr>
          </a:p>
          <a:p>
            <a:pPr algn="ctr"/>
            <a:r>
              <a:rPr lang="ru-RU" sz="6000" dirty="0" smtClean="0">
                <a:solidFill>
                  <a:srgbClr val="3169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изучающая </a:t>
            </a:r>
            <a:r>
              <a:rPr lang="ru-RU" sz="6000" dirty="0">
                <a:solidFill>
                  <a:srgbClr val="3169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взаимоотношения живой и </a:t>
            </a:r>
            <a:endParaRPr lang="ru-RU" sz="6000" dirty="0" smtClean="0">
              <a:solidFill>
                <a:srgbClr val="3169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rowallia New" pitchFamily="34" charset="-34"/>
            </a:endParaRPr>
          </a:p>
          <a:p>
            <a:pPr algn="ctr"/>
            <a:r>
              <a:rPr lang="ru-RU" sz="6000" dirty="0" smtClean="0">
                <a:solidFill>
                  <a:srgbClr val="3169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неживой </a:t>
            </a:r>
            <a:r>
              <a:rPr lang="ru-RU" sz="6000" dirty="0">
                <a:solidFill>
                  <a:srgbClr val="3169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природы.</a:t>
            </a:r>
            <a:endParaRPr lang="ru-RU" sz="6000" b="1" cap="none" spc="50" dirty="0">
              <a:ln w="11430"/>
              <a:solidFill>
                <a:srgbClr val="3169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rowallia New" pitchFamily="34" charset="-34"/>
            </a:endParaRPr>
          </a:p>
        </p:txBody>
      </p:sp>
      <p:pic>
        <p:nvPicPr>
          <p:cNvPr id="2050" name="Picture 2" descr="http://go4.imgsmail.ru/imgpreview?key=http%3A//www.ykazka.ru/files/firm/man478/Image/10.jpg&amp;mb=imgdb_preview_2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48558"/>
            <a:ext cx="22002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go2.imgsmail.ru/imgpreview?key=http%3A//scholar.urc.ac.ru/Teachers/Classes/School%5F109/Chimik-4.jpg&amp;mb=imgdb_preview_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24744"/>
            <a:ext cx="22002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783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40488"/>
            <a:ext cx="84350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Экологическое воспитание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http://go4.imgsmail.ru/imgpreview?key=http%3A//domnovoskola.ucoz.ru/189.jpg&amp;mb=imgdb_preview_1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57191"/>
            <a:ext cx="22002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go2.imgsmail.ru/imgpreview?key=http%3A//tamala.pnzreg.ru/files/tamala%5Fpnzreg%5Fru/izobrajenie%5F012.jpg&amp;mb=imgdb_preview_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132856"/>
            <a:ext cx="164782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go1.imgsmail.ru/imgpreview?key=http%3A//topolek13.caduk.ru/images/p18%5Fgrib1.jpg&amp;mb=imgdb_preview_39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1005"/>
            <a:ext cx="2034904" cy="152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go4.imgsmail.ru/imgpreview?key=http%3A//vinnoe.edusite.ru/images/p10%5Fclip%5Fimage002.jpg&amp;mb=imgdb_preview_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143" y="5157192"/>
            <a:ext cx="22002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61375" y="1268760"/>
            <a:ext cx="511256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solidFill>
                  <a:srgbClr val="4C29DF"/>
                </a:solidFill>
              </a:rPr>
              <a:t>формирование у человека сознательного восприятия окружающей природной среды, убежденности в необходимости бережного отношения к природе, разумного использования ее богатств, естественных ресурсов.</a:t>
            </a:r>
            <a:endParaRPr lang="ru-RU" sz="3200" b="1" cap="none" spc="50" dirty="0">
              <a:ln w="11430"/>
              <a:solidFill>
                <a:srgbClr val="4C29D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061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0473" y="0"/>
            <a:ext cx="2743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 Е Л И 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Обучающая: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усвоение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систематизированных экологических знаний и умений, формирование научных основ общей экологической культуры. 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itchFamily="2" charset="2"/>
              <a:buChar char="v"/>
            </a:pP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Воспитательная: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выражение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потребностей общества в личности, органично сочетающей в себе экологически развитые сознание, эмоционально-психическую сферу и владение навыками научно обоснованной практической деятельности.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97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3040" y="2060848"/>
            <a:ext cx="864096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i="1" dirty="0" smtClean="0">
                <a:solidFill>
                  <a:srgbClr val="4C29DF"/>
                </a:solidFill>
              </a:rPr>
              <a:t>формирование </a:t>
            </a:r>
            <a:r>
              <a:rPr lang="ru-RU" sz="6000" b="1" i="1" dirty="0">
                <a:solidFill>
                  <a:srgbClr val="4C29DF"/>
                </a:solidFill>
              </a:rPr>
              <a:t>экологической культуры личности в ее широком и глубоком понимании. </a:t>
            </a:r>
            <a:endParaRPr lang="ru-RU" sz="6000" b="1" i="1" cap="none" spc="50" dirty="0">
              <a:ln w="11430"/>
              <a:solidFill>
                <a:srgbClr val="4C29D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2"/>
            <a:ext cx="8964488" cy="175432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Основная цель экологического воспитания -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65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928992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dirty="0">
                <a:solidFill>
                  <a:srgbClr val="F71158"/>
                </a:solidFill>
              </a:rPr>
              <a:t>Основным </a:t>
            </a:r>
            <a:r>
              <a:rPr lang="ru-RU" sz="4800" b="1" i="1" dirty="0" smtClean="0">
                <a:solidFill>
                  <a:srgbClr val="F71158"/>
                </a:solidFill>
              </a:rPr>
              <a:t>принципом </a:t>
            </a:r>
            <a:r>
              <a:rPr lang="ru-RU" sz="4800" b="1" i="1" dirty="0" smtClean="0">
                <a:solidFill>
                  <a:srgbClr val="4C29DF"/>
                </a:solidFill>
              </a:rPr>
              <a:t>формирования </a:t>
            </a:r>
            <a:r>
              <a:rPr lang="ru-RU" sz="4800" b="1" i="1" dirty="0">
                <a:solidFill>
                  <a:srgbClr val="4C29DF"/>
                </a:solidFill>
              </a:rPr>
              <a:t>экологической культуры в процессе экологического воспитания, является понимание неразрывности природы, культуры, человека и </a:t>
            </a:r>
            <a:r>
              <a:rPr lang="ru-RU" sz="4800" b="1" i="1" dirty="0" err="1" smtClean="0">
                <a:solidFill>
                  <a:srgbClr val="4C29DF"/>
                </a:solidFill>
              </a:rPr>
              <a:t>культуросообразной</a:t>
            </a:r>
            <a:r>
              <a:rPr lang="ru-RU" sz="4800" b="1" i="1" dirty="0" smtClean="0">
                <a:solidFill>
                  <a:srgbClr val="4C29DF"/>
                </a:solidFill>
              </a:rPr>
              <a:t> среды </a:t>
            </a:r>
            <a:r>
              <a:rPr lang="ru-RU" sz="4800" b="1" i="1" dirty="0">
                <a:solidFill>
                  <a:srgbClr val="4C29DF"/>
                </a:solidFill>
              </a:rPr>
              <a:t>воспитания.</a:t>
            </a:r>
            <a:endParaRPr lang="ru-RU" sz="4800" b="1" i="1" cap="none" spc="50" dirty="0">
              <a:ln w="11430"/>
              <a:solidFill>
                <a:srgbClr val="4C29D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95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095010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4C29DF"/>
                </a:solidFill>
              </a:rPr>
              <a:t>тво</a:t>
            </a:r>
            <a:r>
              <a:rPr lang="ru-RU" sz="6000" b="1" i="1" dirty="0" smtClean="0">
                <a:solidFill>
                  <a:srgbClr val="4C29DF"/>
                </a:solidFill>
              </a:rPr>
              <a:t>рческая трансляция </a:t>
            </a:r>
            <a:r>
              <a:rPr lang="ru-RU" sz="6000" b="1" i="1" dirty="0">
                <a:solidFill>
                  <a:srgbClr val="4C29DF"/>
                </a:solidFill>
              </a:rPr>
              <a:t>ценностей экологической культуры в личностные </a:t>
            </a:r>
            <a:r>
              <a:rPr lang="ru-RU" sz="6000" b="1" i="1" dirty="0" smtClean="0">
                <a:solidFill>
                  <a:srgbClr val="4C29DF"/>
                </a:solidFill>
              </a:rPr>
              <a:t>ценности. </a:t>
            </a:r>
            <a:endParaRPr lang="ru-RU" sz="6000" b="1" i="1" dirty="0">
              <a:solidFill>
                <a:srgbClr val="4C29D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002" y="340684"/>
            <a:ext cx="817896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Процесс экологического воспитания: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12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4624"/>
            <a:ext cx="89644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подходы экологического воспитания: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312" y="2060848"/>
            <a:ext cx="8299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6000" b="1" dirty="0" smtClean="0">
                <a:solidFill>
                  <a:srgbClr val="002060"/>
                </a:solidFill>
              </a:rPr>
              <a:t>   Аксиологический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6000" b="1" dirty="0" smtClean="0">
                <a:solidFill>
                  <a:srgbClr val="002060"/>
                </a:solidFill>
              </a:rPr>
              <a:t>   Культурологический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6000" b="1" dirty="0" smtClean="0">
                <a:solidFill>
                  <a:srgbClr val="002060"/>
                </a:solidFill>
              </a:rPr>
              <a:t>   </a:t>
            </a:r>
            <a:r>
              <a:rPr lang="ru-RU" sz="6000" b="1" dirty="0" err="1" smtClean="0">
                <a:solidFill>
                  <a:srgbClr val="002060"/>
                </a:solidFill>
              </a:rPr>
              <a:t>Деятельностный</a:t>
            </a:r>
            <a:endParaRPr lang="ru-RU" sz="60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6000" b="1" dirty="0" smtClean="0">
                <a:solidFill>
                  <a:srgbClr val="002060"/>
                </a:solidFill>
              </a:rPr>
              <a:t>   </a:t>
            </a:r>
            <a:r>
              <a:rPr lang="ru-RU" sz="6000" b="1" dirty="0" err="1" smtClean="0">
                <a:solidFill>
                  <a:srgbClr val="002060"/>
                </a:solidFill>
              </a:rPr>
              <a:t>Компетентностный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2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668</Words>
  <Application>Microsoft Office PowerPoint</Application>
  <PresentationFormat>Экран (4:3)</PresentationFormat>
  <Paragraphs>81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Шурик</dc:creator>
  <cp:lastModifiedBy>Шурик</cp:lastModifiedBy>
  <cp:revision>177</cp:revision>
  <dcterms:created xsi:type="dcterms:W3CDTF">2012-10-12T14:32:58Z</dcterms:created>
  <dcterms:modified xsi:type="dcterms:W3CDTF">2013-04-17T17:53:43Z</dcterms:modified>
</cp:coreProperties>
</file>