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318" r:id="rId4"/>
    <p:sldId id="312" r:id="rId5"/>
    <p:sldId id="314" r:id="rId6"/>
    <p:sldId id="315" r:id="rId7"/>
    <p:sldId id="308" r:id="rId8"/>
    <p:sldId id="290" r:id="rId9"/>
    <p:sldId id="291" r:id="rId10"/>
    <p:sldId id="292" r:id="rId11"/>
    <p:sldId id="293" r:id="rId12"/>
    <p:sldId id="306" r:id="rId13"/>
    <p:sldId id="294" r:id="rId14"/>
    <p:sldId id="307" r:id="rId15"/>
    <p:sldId id="295" r:id="rId16"/>
    <p:sldId id="296" r:id="rId17"/>
    <p:sldId id="297" r:id="rId18"/>
    <p:sldId id="317" r:id="rId19"/>
    <p:sldId id="298" r:id="rId20"/>
    <p:sldId id="319" r:id="rId21"/>
    <p:sldId id="303" r:id="rId22"/>
    <p:sldId id="300" r:id="rId23"/>
    <p:sldId id="302" r:id="rId24"/>
    <p:sldId id="301" r:id="rId25"/>
    <p:sldId id="304" r:id="rId26"/>
    <p:sldId id="316" r:id="rId27"/>
    <p:sldId id="276" r:id="rId28"/>
    <p:sldId id="310" r:id="rId29"/>
    <p:sldId id="29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0000"/>
    <a:srgbClr val="99CC00"/>
    <a:srgbClr val="1966B3"/>
    <a:srgbClr val="DDDDDD"/>
    <a:srgbClr val="C1D1D3"/>
    <a:srgbClr val="5AABCC"/>
    <a:srgbClr val="BD9E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374" autoAdjust="0"/>
    <p:restoredTop sz="94660" autoAdjust="0"/>
  </p:normalViewPr>
  <p:slideViewPr>
    <p:cSldViewPr>
      <p:cViewPr>
        <p:scale>
          <a:sx n="66" d="100"/>
          <a:sy n="66" d="100"/>
        </p:scale>
        <p:origin x="-114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0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Эффективность произвольной памяти</c:v>
                </c:pt>
              </c:strCache>
            </c:strRef>
          </c:tx>
          <c:dLbls>
            <c:showVal val="1"/>
          </c:dLbls>
          <c:cat>
            <c:strRef>
              <c:f>Лист1!$A$2:$A$9</c:f>
              <c:strCache>
                <c:ptCount val="8"/>
                <c:pt idx="0">
                  <c:v>Читает глазами</c:v>
                </c:pt>
                <c:pt idx="1">
                  <c:v>Слышит</c:v>
                </c:pt>
                <c:pt idx="2">
                  <c:v>Видит</c:v>
                </c:pt>
                <c:pt idx="3">
                  <c:v>Видит и слышит</c:v>
                </c:pt>
                <c:pt idx="4">
                  <c:v>Обсуждает</c:v>
                </c:pt>
                <c:pt idx="5">
                  <c:v>Опирается на опыт</c:v>
                </c:pt>
                <c:pt idx="6">
                  <c:v>Говорит и делает совместно</c:v>
                </c:pt>
                <c:pt idx="7">
                  <c:v>Обучает других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</c:v>
                </c:pt>
                <c:pt idx="1">
                  <c:v>26</c:v>
                </c:pt>
                <c:pt idx="2">
                  <c:v>30</c:v>
                </c:pt>
                <c:pt idx="3">
                  <c:v>50</c:v>
                </c:pt>
                <c:pt idx="4">
                  <c:v>70</c:v>
                </c:pt>
                <c:pt idx="5">
                  <c:v>80</c:v>
                </c:pt>
                <c:pt idx="6">
                  <c:v>90</c:v>
                </c:pt>
                <c:pt idx="7">
                  <c:v>95</c:v>
                </c:pt>
              </c:numCache>
            </c:numRef>
          </c:val>
        </c:ser>
        <c:shape val="cylinder"/>
        <c:axId val="88842240"/>
        <c:axId val="88844160"/>
        <c:axId val="0"/>
      </c:bar3DChart>
      <c:catAx>
        <c:axId val="88842240"/>
        <c:scaling>
          <c:orientation val="minMax"/>
        </c:scaling>
        <c:axPos val="b"/>
        <c:tickLblPos val="nextTo"/>
        <c:crossAx val="88844160"/>
        <c:crosses val="autoZero"/>
        <c:auto val="1"/>
        <c:lblAlgn val="ctr"/>
        <c:lblOffset val="100"/>
      </c:catAx>
      <c:valAx>
        <c:axId val="88844160"/>
        <c:scaling>
          <c:orientation val="minMax"/>
        </c:scaling>
        <c:axPos val="l"/>
        <c:majorGridlines/>
        <c:numFmt formatCode="General" sourceLinked="1"/>
        <c:tickLblPos val="nextTo"/>
        <c:crossAx val="88842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3886200" y="5715000"/>
            <a:ext cx="161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Verdana" pitchFamily="34" charset="0"/>
              </a:rPr>
              <a:t>LOGO</a:t>
            </a:r>
          </a:p>
        </p:txBody>
      </p:sp>
      <p:grpSp>
        <p:nvGrpSpPr>
          <p:cNvPr id="3103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105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09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13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17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1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5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2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3133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C05AD4-84B0-45F0-963B-54C730B111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E33C17-0129-4905-97AA-05B8AEAB35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22238"/>
            <a:ext cx="6705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228725"/>
            <a:ext cx="8023225" cy="49212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791200" y="6248400"/>
            <a:ext cx="2895600" cy="3349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3429000" y="633888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DD6DC18-6D71-4A65-A906-29F83E15B2F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3246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D0A22F-0FCE-4E1B-BE48-100871DEE8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A97DCD-20D0-48C7-88CE-39DAA34B5E6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BCB06C-01C2-4190-B70B-3F997A5CFE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1CEA5D-119E-497B-A0E5-341B31142A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F70299-31C5-4520-9AC2-1519F209E8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E9B9A1-68B4-4FDC-B341-4EFA7C88AA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12B09B-2C7A-4780-8CC0-878AFE6396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B1CBF-AE0D-4DC6-BEAE-DA95FFEF0F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/>
              <a:t>Company 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DA635C-48E5-467F-B105-9CE27DDE6C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grpSp>
        <p:nvGrpSpPr>
          <p:cNvPr id="1128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130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3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38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42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46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0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4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58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192.168.0.1\&#1086;&#1073;&#1097;&#1072;&#1103;%20&#1087;&#1072;&#1087;&#1082;&#1072;\&#1091;&#1095;&#1080;&#1090;&#1077;&#1083;&#1103;\&#1040;&#1087;&#1087;&#1086;&#1083;&#1086;&#1085;&#1086;&#1074;&#1072;%20&#1045;.&#1042;\&#1076;&#1086;&#1082;&#1091;&#1084;&#1077;&#1085;&#1090;&#1099;\&#1089;%20&#1092;&#1083;&#1077;&#1096;&#1082;&#1080;\&#1087;&#1072;&#1087;&#1082;&#1072;%20&#1087;&#1086;%20&#1101;&#1082;&#1089;&#1087;&#1077;&#1088;&#1080;&#1084;%20&#1088;&#1072;&#1073;&#1086;&#1090;&#1077;\&#1057;&#1077;&#1084;&#1080;&#1085;&#1072;&#1088;%20&#1076;&#1086;&#1082;&#1083;&#1072;&#1076;\&#1082;&#1072;&#1088;&#1091;&#1089;&#1077;&#1083;&#1100;_0001.wmv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14480" y="1214422"/>
            <a:ext cx="6105548" cy="2371732"/>
          </a:xfrm>
        </p:spPr>
        <p:txBody>
          <a:bodyPr/>
          <a:lstStyle/>
          <a:p>
            <a:r>
              <a:rPr lang="ru-RU" sz="3200" dirty="0" smtClean="0"/>
              <a:t>Технология парного взаимодействия как </a:t>
            </a:r>
            <a:r>
              <a:rPr lang="ru-RU" sz="3200" dirty="0" err="1" smtClean="0"/>
              <a:t>системообразующий</a:t>
            </a:r>
            <a:r>
              <a:rPr lang="ru-RU" sz="3200" dirty="0" smtClean="0"/>
              <a:t> компонент коллективного способа обучения</a:t>
            </a:r>
            <a:endParaRPr lang="en-US" sz="32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0364" y="4071942"/>
            <a:ext cx="5929354" cy="1571636"/>
          </a:xfrm>
        </p:spPr>
        <p:txBody>
          <a:bodyPr/>
          <a:lstStyle/>
          <a:p>
            <a:r>
              <a:rPr lang="ru-RU" sz="1600" dirty="0" smtClean="0"/>
              <a:t>     Абашидзе Н.Е.</a:t>
            </a:r>
          </a:p>
          <a:p>
            <a:r>
              <a:rPr lang="ru-RU" sz="1600" dirty="0" smtClean="0"/>
              <a:t>        </a:t>
            </a:r>
            <a:r>
              <a:rPr lang="ru-RU" sz="1600" dirty="0" err="1" smtClean="0"/>
              <a:t>Апполонова</a:t>
            </a:r>
            <a:r>
              <a:rPr lang="ru-RU" sz="1600" dirty="0" smtClean="0"/>
              <a:t> Е.В.</a:t>
            </a:r>
          </a:p>
          <a:p>
            <a:r>
              <a:rPr lang="ru-RU" sz="1600" dirty="0" smtClean="0"/>
              <a:t>          МБОУ СОШ №169 </a:t>
            </a:r>
          </a:p>
          <a:p>
            <a:r>
              <a:rPr lang="ru-RU" sz="1600" dirty="0" smtClean="0"/>
              <a:t>                г. Нижний Новгород</a:t>
            </a:r>
          </a:p>
          <a:p>
            <a:r>
              <a:rPr lang="ru-RU" sz="1600" dirty="0" smtClean="0"/>
              <a:t>            2012 год</a:t>
            </a:r>
            <a:endParaRPr lang="en-US" sz="1600" dirty="0"/>
          </a:p>
        </p:txBody>
      </p:sp>
      <p:pic>
        <p:nvPicPr>
          <p:cNvPr id="4" name="Picture 10" descr="Рисунок1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3643314"/>
            <a:ext cx="1929240" cy="1927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Прочитайте текст (абзац)</a:t>
            </a:r>
            <a:endParaRPr lang="ru-RU" sz="2400" dirty="0" smtClean="0"/>
          </a:p>
          <a:p>
            <a:pPr lvl="0"/>
            <a:r>
              <a:rPr lang="ru-RU" dirty="0" smtClean="0"/>
              <a:t>Перескажите по очереди </a:t>
            </a:r>
            <a:endParaRPr lang="ru-RU" sz="2400" dirty="0" smtClean="0"/>
          </a:p>
          <a:p>
            <a:pPr lvl="0"/>
            <a:r>
              <a:rPr lang="ru-RU" dirty="0" smtClean="0"/>
              <a:t>Дополните, поправьте друг друга.</a:t>
            </a:r>
            <a:endParaRPr lang="ru-RU" sz="2400" dirty="0" smtClean="0"/>
          </a:p>
          <a:p>
            <a:pPr lvl="0"/>
            <a:r>
              <a:rPr lang="ru-RU" dirty="0" smtClean="0"/>
              <a:t>Задайте друг другу по 2 вопроса.</a:t>
            </a:r>
            <a:endParaRPr lang="ru-RU" sz="2400" dirty="0" smtClean="0"/>
          </a:p>
          <a:p>
            <a:pPr lvl="0"/>
            <a:r>
              <a:rPr lang="ru-RU" dirty="0" smtClean="0"/>
              <a:t>Выскажите своё отношение к услышанному. Как поняли основную мысль?</a:t>
            </a:r>
            <a:endParaRPr lang="ru-RU" sz="2400" dirty="0" smtClean="0"/>
          </a:p>
          <a:p>
            <a:pPr lvl="0"/>
            <a:r>
              <a:rPr lang="ru-RU" dirty="0" smtClean="0"/>
              <a:t>Озаглавьте части (часть).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Совместное изучение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609600" y="1228725"/>
            <a:ext cx="8023225" cy="41426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u="sng" dirty="0" smtClean="0"/>
              <a:t>Совместно постичь учением, усвоить в процессе обучения</a:t>
            </a:r>
          </a:p>
          <a:p>
            <a:r>
              <a:rPr lang="ru-RU" dirty="0" smtClean="0"/>
              <a:t>В результате специально организованной коммуникации должно появиться </a:t>
            </a:r>
            <a:r>
              <a:rPr lang="ru-RU" b="1" dirty="0" smtClean="0"/>
              <a:t>общее поле понимания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Общее должно быть в представлениях обоих  учеников, они должны договориться до общего и общее должно быть материализовано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50109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по карточке №1.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28724"/>
            <a:ext cx="8023225" cy="5129233"/>
          </a:xfrm>
        </p:spPr>
        <p:txBody>
          <a:bodyPr/>
          <a:lstStyle/>
          <a:p>
            <a:pPr lvl="0"/>
            <a:r>
              <a:rPr lang="ru-RU" dirty="0" smtClean="0"/>
              <a:t>Договоритесь в своей паре об очерёдности «учителя» и «ученика».</a:t>
            </a:r>
          </a:p>
          <a:p>
            <a:pPr lvl="0"/>
            <a:r>
              <a:rPr lang="ru-RU" dirty="0" smtClean="0"/>
              <a:t>«Учитель» задаёт вопросы, «ученик» отвечает.</a:t>
            </a:r>
          </a:p>
          <a:p>
            <a:pPr lvl="0"/>
            <a:r>
              <a:rPr lang="ru-RU" dirty="0" smtClean="0"/>
              <a:t>После того, как проработали все вопросы, поменяйтесь ролями.</a:t>
            </a:r>
          </a:p>
          <a:p>
            <a:pPr lvl="0"/>
            <a:r>
              <a:rPr lang="ru-RU" dirty="0" smtClean="0"/>
              <a:t>Вновь «учитель» задаёт вопросы, «ученик» отвечает.</a:t>
            </a:r>
          </a:p>
          <a:p>
            <a:pPr lvl="0"/>
            <a:r>
              <a:rPr lang="ru-RU" dirty="0" smtClean="0"/>
              <a:t>Продолжайте работу по карточке № 2 , соблюдая ту же очерёдность.                                </a:t>
            </a:r>
          </a:p>
          <a:p>
            <a:pPr lvl="0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по карточке №2.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 smtClean="0"/>
              <a:t>«Учитель» слушает, «ученик» отвечает, работает со своей карточкой. </a:t>
            </a:r>
          </a:p>
          <a:p>
            <a:pPr lvl="0"/>
            <a:r>
              <a:rPr lang="ru-RU" sz="2000" dirty="0" smtClean="0"/>
              <a:t>Прочитай все слова.</a:t>
            </a:r>
          </a:p>
          <a:p>
            <a:pPr lvl="0"/>
            <a:r>
              <a:rPr lang="ru-RU" sz="2000" dirty="0" smtClean="0"/>
              <a:t>Выбери и прочитай только однокоренные (родственные) слова.</a:t>
            </a:r>
          </a:p>
          <a:p>
            <a:pPr lvl="0"/>
            <a:r>
              <a:rPr lang="ru-RU" sz="2000" dirty="0" smtClean="0"/>
              <a:t>Назови «лишнее» слово в ряду слов, объясни, почему ты считаешь его лишним?</a:t>
            </a:r>
          </a:p>
          <a:p>
            <a:pPr lvl="0"/>
            <a:r>
              <a:rPr lang="ru-RU" sz="2000" dirty="0" smtClean="0"/>
              <a:t>Найди корень в однокоренных словах, укажи его.</a:t>
            </a:r>
          </a:p>
          <a:p>
            <a:pPr lvl="0"/>
            <a:r>
              <a:rPr lang="ru-RU" sz="2000" dirty="0" smtClean="0"/>
              <a:t>Поменяйтесь ролями, в таком же порядке прорабатывается вторая карточка.</a:t>
            </a:r>
          </a:p>
          <a:p>
            <a:pPr lvl="0"/>
            <a:r>
              <a:rPr lang="ru-RU" sz="2000" dirty="0" smtClean="0"/>
              <a:t>Обменяйтесь карточками №2.</a:t>
            </a:r>
          </a:p>
          <a:p>
            <a:pPr lvl="0"/>
            <a:r>
              <a:rPr lang="ru-RU" sz="2000" dirty="0" smtClean="0"/>
              <a:t>Из карточки партнёра выпиши однокоренные слова, укажи корень.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 друг друга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Передать кому-либо какие-то знания, навыки.</a:t>
            </a:r>
          </a:p>
          <a:p>
            <a:r>
              <a:rPr lang="ru-RU" dirty="0" smtClean="0"/>
              <a:t>Предмет обучения – знания или способы действий, которыми владеет напарник.</a:t>
            </a:r>
          </a:p>
          <a:p>
            <a:pPr algn="ctr"/>
            <a:r>
              <a:rPr lang="ru-RU" b="1" dirty="0" smtClean="0"/>
              <a:t>Условие:</a:t>
            </a:r>
          </a:p>
          <a:p>
            <a:r>
              <a:rPr lang="ru-RU" dirty="0" smtClean="0"/>
              <a:t>Ученики, объединившиеся в пару, должны знать разные фрагменты содержания: один ученик знает одно, второй – другое.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1- ученик читает  и предлагает воспроизвести первые две строчки стихотворения;</a:t>
            </a:r>
          </a:p>
          <a:p>
            <a:r>
              <a:rPr lang="ru-RU" sz="2400" dirty="0" smtClean="0"/>
              <a:t>Второй воспроизводит эти строки под контролем первого ученика. Затем первый читает ещё две строчки, второй воспроизводит.</a:t>
            </a:r>
          </a:p>
          <a:p>
            <a:r>
              <a:rPr lang="ru-RU" sz="2400" dirty="0" smtClean="0"/>
              <a:t> Если возникают затруднения, то первый оказывает необходимую помощь;</a:t>
            </a:r>
          </a:p>
          <a:p>
            <a:r>
              <a:rPr lang="ru-RU" sz="2400" dirty="0" smtClean="0"/>
              <a:t>Если эта цель достигнута, то второй предлагает:</a:t>
            </a:r>
          </a:p>
          <a:p>
            <a:pPr lvl="1">
              <a:buFontTx/>
              <a:buChar char="-"/>
            </a:pPr>
            <a:r>
              <a:rPr lang="ru-RU" sz="2000" dirty="0" smtClean="0"/>
              <a:t>Попробуй сразу прочесть первое четверостишье по памяти. Пока я учил, ты должен был всё запомнить.</a:t>
            </a:r>
          </a:p>
          <a:p>
            <a:pPr lvl="1">
              <a:buNone/>
            </a:pPr>
            <a:r>
              <a:rPr lang="ru-RU" sz="2000" dirty="0" smtClean="0"/>
              <a:t>                              Смена ролей</a:t>
            </a:r>
          </a:p>
          <a:p>
            <a:endParaRPr lang="ru-RU" sz="2400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Тренировка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Цель </a:t>
            </a:r>
            <a:r>
              <a:rPr lang="ru-RU" sz="3200" b="1" dirty="0" err="1" smtClean="0"/>
              <a:t>взаимотренажа</a:t>
            </a:r>
            <a:r>
              <a:rPr lang="ru-RU" sz="3200" b="1" dirty="0" smtClean="0"/>
              <a:t> </a:t>
            </a:r>
            <a:r>
              <a:rPr lang="ru-RU" sz="3200" dirty="0" smtClean="0"/>
              <a:t>– инициировать учебные действия напарника, указывая при этом, верен его ответ или нет.</a:t>
            </a:r>
          </a:p>
          <a:p>
            <a:pPr>
              <a:buNone/>
            </a:pPr>
            <a:r>
              <a:rPr lang="ru-RU" sz="3200" dirty="0" smtClean="0"/>
              <a:t>           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6" name="Рисунок 5" descr="Фото006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572000" y="3500438"/>
            <a:ext cx="4121284" cy="3090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8" name="карусель_0001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34" y="214290"/>
            <a:ext cx="8215370" cy="642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Подвергнуть испытанию для выявления знаний учащихся.</a:t>
            </a:r>
          </a:p>
          <a:p>
            <a:r>
              <a:rPr lang="ru-RU" b="1" dirty="0" smtClean="0"/>
              <a:t>Предмет проверки</a:t>
            </a:r>
            <a:r>
              <a:rPr lang="ru-RU" dirty="0" smtClean="0"/>
              <a:t> - содержание действий по выполнению задания, вопроса: связка между логикой, ходом мысли по решению задания и ответом.</a:t>
            </a:r>
          </a:p>
          <a:p>
            <a:pPr>
              <a:buNone/>
            </a:pPr>
            <a:r>
              <a:rPr lang="ru-RU" dirty="0" smtClean="0"/>
              <a:t>(Тесты, практические работы,    контрольные работы, </a:t>
            </a:r>
            <a:r>
              <a:rPr lang="ru-RU" dirty="0" err="1" smtClean="0"/>
              <a:t>взаимодиктанты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6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Цели обучения: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обучение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умению учиться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самостоятельно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работать с разными источниками знаний и, в первую очередь, с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книгой ;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обмениваться полученной информацией, т. е. вступать во взаимодействие не только с учителем, но и с другими участниками учебного процесса.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28596" y="6357958"/>
            <a:ext cx="2133600" cy="244475"/>
          </a:xfrm>
        </p:spPr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842968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Лист оценивания достижений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90166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достижение цели работы;</a:t>
            </a:r>
          </a:p>
          <a:p>
            <a:r>
              <a:rPr lang="ru-RU" dirty="0" smtClean="0"/>
              <a:t>воспитание человеческих добродетелей: терпеливость, доброжелательность, дружелюбие, вежливость.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6" name="Рисунок 5" descr="DSCN168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86314" y="3643314"/>
            <a:ext cx="3952903" cy="2964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каждый участник занятий попеременно выступает в своеобразной роли то «ученика», то «учителя»;</a:t>
            </a:r>
          </a:p>
          <a:p>
            <a:r>
              <a:rPr lang="ru-RU" dirty="0" smtClean="0"/>
              <a:t> - каждый отвечает не только за свои знания, но также за знания и успехи товарищей по учебной работе;</a:t>
            </a:r>
          </a:p>
          <a:p>
            <a:r>
              <a:rPr lang="ru-RU" dirty="0" smtClean="0"/>
              <a:t> -полное совпадение и единство коллективных и личных, индивидуальных интересов: чем лучше и больше я обучаю других, тем больше и лучше знаю сам.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рассадить учеников</a:t>
            </a:r>
            <a:endParaRPr lang="ru-RU" dirty="0"/>
          </a:p>
        </p:txBody>
      </p:sp>
      <p:pic>
        <p:nvPicPr>
          <p:cNvPr id="6" name="Содержимое 5" descr="optim-posadka-ucheniko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1" y="998345"/>
            <a:ext cx="4500594" cy="5524259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Пары сменного состава (Ручеёк)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26279" y="2227834"/>
            <a:ext cx="7189866" cy="2923032"/>
          </a:xfr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428596" y="0"/>
            <a:ext cx="8358246" cy="714356"/>
          </a:xfrm>
        </p:spPr>
        <p:txBody>
          <a:bodyPr/>
          <a:lstStyle/>
          <a:p>
            <a:r>
              <a:rPr lang="ru-RU" sz="3200" b="1" dirty="0" smtClean="0"/>
              <a:t>  Правила работы в паре: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85625" y="1214422"/>
            <a:ext cx="7144407" cy="4928882"/>
            <a:chOff x="885" y="1059"/>
            <a:chExt cx="4096" cy="2773"/>
          </a:xfrm>
        </p:grpSpPr>
        <p:sp>
          <p:nvSpPr>
            <p:cNvPr id="19461" name="AutoShape 5"/>
            <p:cNvSpPr>
              <a:spLocks noChangeAspect="1" noChangeArrowheads="1"/>
            </p:cNvSpPr>
            <p:nvPr/>
          </p:nvSpPr>
          <p:spPr bwMode="auto">
            <a:xfrm>
              <a:off x="1915" y="1617"/>
              <a:ext cx="1942" cy="1675"/>
            </a:xfrm>
            <a:prstGeom prst="triangle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885" y="3234"/>
              <a:ext cx="1393" cy="558"/>
            </a:xfrm>
            <a:prstGeom prst="ellipse">
              <a:avLst/>
            </a:prstGeom>
            <a:solidFill>
              <a:srgbClr val="FF66CC"/>
            </a:solidFill>
            <a:ln w="9525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2334" y="1059"/>
              <a:ext cx="1116" cy="558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scene3d>
              <a:camera prst="obliqueTopLef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3660" y="3234"/>
              <a:ext cx="1321" cy="59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9466" name="Picture 10" descr="Рисунок1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7620" y="2928934"/>
            <a:ext cx="1929240" cy="1927005"/>
          </a:xfrm>
          <a:prstGeom prst="rect">
            <a:avLst/>
          </a:prstGeom>
          <a:noFill/>
        </p:spPr>
      </p:pic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000496" y="4714884"/>
            <a:ext cx="1512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FF0000"/>
                </a:solidFill>
                <a:latin typeface="+mj-lt"/>
              </a:rPr>
              <a:t>МЫ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786182" y="1357298"/>
            <a:ext cx="1928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+mn-lt"/>
              </a:rPr>
              <a:t>цель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428728" y="5286388"/>
            <a:ext cx="20717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</a:rPr>
              <a:t>договор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429388" y="5357826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+mj-lt"/>
              </a:rPr>
              <a:t>контроль</a:t>
            </a: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5572132" y="2857496"/>
            <a:ext cx="2214578" cy="121444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+mj-lt"/>
              </a:rPr>
              <a:t>взаимопомощь</a:t>
            </a: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1643042" y="2857496"/>
            <a:ext cx="2286016" cy="1214446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785918" y="3143248"/>
            <a:ext cx="1993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+mj-lt"/>
              </a:rPr>
              <a:t>вежливость</a:t>
            </a:r>
          </a:p>
        </p:txBody>
      </p:sp>
      <p:pic>
        <p:nvPicPr>
          <p:cNvPr id="16" name="Picture 30" descr="1"/>
          <p:cNvPicPr>
            <a:picLocks noChangeAspect="1" noChangeArrowheads="1"/>
          </p:cNvPicPr>
          <p:nvPr/>
        </p:nvPicPr>
        <p:blipFill>
          <a:blip r:embed="rId3" cstate="email">
            <a:lum bright="-6000" contrast="24000"/>
          </a:blip>
          <a:srcRect/>
          <a:stretch>
            <a:fillRect/>
          </a:stretch>
        </p:blipFill>
        <p:spPr bwMode="auto">
          <a:xfrm>
            <a:off x="285720" y="0"/>
            <a:ext cx="792162" cy="94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WordArt 4"/>
          <p:cNvSpPr>
            <a:spLocks noChangeArrowheads="1" noChangeShapeType="1" noTextEdit="1"/>
          </p:cNvSpPr>
          <p:nvPr/>
        </p:nvSpPr>
        <p:spPr bwMode="gray">
          <a:xfrm>
            <a:off x="1752600" y="2895600"/>
            <a:ext cx="5759450" cy="11525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ru-RU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Спасибо за внимание</a:t>
            </a:r>
            <a:r>
              <a:rPr lang="en-US" sz="36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53882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Пояснение к схеме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/>
              <a:t>Р1 и Р2, - понятно, что это "партнёры" в паре.</a:t>
            </a:r>
          </a:p>
          <a:p>
            <a:r>
              <a:rPr lang="ru-RU" sz="2800" dirty="0"/>
              <a:t>К1 и К2 - вообще-то, это "карточки", но в более широком смысле это "кусок информации", которой владеет партнёр.</a:t>
            </a:r>
          </a:p>
          <a:p>
            <a:r>
              <a:rPr lang="ru-RU" sz="2800" dirty="0"/>
              <a:t>Пунктиром обозначены возможные дальнейшие партнёры, с которыми можно работать после окончания работы в этой паре.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Главные признаки групповой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   </a:t>
            </a:r>
            <a:r>
              <a:rPr lang="ru-RU" sz="2600" dirty="0" smtClean="0"/>
              <a:t> класс на данном уроке делится на группы для решения конкретных учебных задач;</a:t>
            </a:r>
          </a:p>
          <a:p>
            <a:r>
              <a:rPr lang="ru-RU" sz="2600" dirty="0" smtClean="0"/>
              <a:t>   каждая группа получает определенное задание и выполняет его сообща под непосредственным руководством лидера группы или учителя;</a:t>
            </a:r>
          </a:p>
          <a:p>
            <a:r>
              <a:rPr lang="ru-RU" sz="2600" dirty="0" smtClean="0"/>
              <a:t>   задания в группе выполняются таким способом, который позволяет учитывать и оценивать индивидуальный вклад каждого члена группы.</a:t>
            </a:r>
          </a:p>
          <a:p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пар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 smtClean="0"/>
              <a:t>Статическая</a:t>
            </a:r>
          </a:p>
          <a:p>
            <a:r>
              <a:rPr lang="ru-RU" sz="6000" dirty="0" smtClean="0"/>
              <a:t>Динамическая</a:t>
            </a:r>
          </a:p>
          <a:p>
            <a:r>
              <a:rPr lang="ru-RU" sz="6000" dirty="0" smtClean="0"/>
              <a:t>Вариационная</a:t>
            </a:r>
            <a:endParaRPr lang="ru-RU" sz="6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кита парного обучения</a:t>
            </a:r>
            <a:endParaRPr lang="en-US" dirty="0"/>
          </a:p>
        </p:txBody>
      </p:sp>
      <p:sp>
        <p:nvSpPr>
          <p:cNvPr id="16387" name="Freeform 3"/>
          <p:cNvSpPr>
            <a:spLocks/>
          </p:cNvSpPr>
          <p:nvPr/>
        </p:nvSpPr>
        <p:spPr bwMode="gray">
          <a:xfrm>
            <a:off x="1357290" y="2843213"/>
            <a:ext cx="3146448" cy="1376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Freeform 4"/>
          <p:cNvSpPr>
            <a:spLocks/>
          </p:cNvSpPr>
          <p:nvPr/>
        </p:nvSpPr>
        <p:spPr bwMode="gray">
          <a:xfrm>
            <a:off x="4500562" y="2786058"/>
            <a:ext cx="366712" cy="1562100"/>
          </a:xfrm>
          <a:custGeom>
            <a:avLst/>
            <a:gdLst/>
            <a:ahLst/>
            <a:cxnLst>
              <a:cxn ang="0">
                <a:pos x="37" y="1"/>
              </a:cxn>
              <a:cxn ang="0">
                <a:pos x="45" y="472"/>
              </a:cxn>
              <a:cxn ang="0">
                <a:pos x="0" y="474"/>
              </a:cxn>
              <a:cxn ang="0">
                <a:pos x="72" y="604"/>
              </a:cxn>
              <a:cxn ang="0">
                <a:pos x="142" y="474"/>
              </a:cxn>
              <a:cxn ang="0">
                <a:pos x="100" y="474"/>
              </a:cxn>
              <a:cxn ang="0">
                <a:pos x="99" y="0"/>
              </a:cxn>
              <a:cxn ang="0">
                <a:pos x="37" y="1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Freeform 5"/>
          <p:cNvSpPr>
            <a:spLocks/>
          </p:cNvSpPr>
          <p:nvPr/>
        </p:nvSpPr>
        <p:spPr bwMode="gray">
          <a:xfrm flipH="1">
            <a:off x="4922837" y="2843213"/>
            <a:ext cx="2792434" cy="13763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808080"/>
              </a:gs>
            </a:gsLst>
            <a:lin ang="5400000" scaled="1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14348" y="1428736"/>
            <a:ext cx="2317773" cy="1714512"/>
            <a:chOff x="4320" y="1152"/>
            <a:chExt cx="414" cy="402"/>
          </a:xfrm>
        </p:grpSpPr>
        <p:sp>
          <p:nvSpPr>
            <p:cNvPr id="16391" name="AutoShape 7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3" name="Rectangle 9"/>
          <p:cNvSpPr>
            <a:spLocks noChangeArrowheads="1"/>
          </p:cNvSpPr>
          <p:nvPr/>
        </p:nvSpPr>
        <p:spPr bwMode="gray">
          <a:xfrm>
            <a:off x="857224" y="1857364"/>
            <a:ext cx="214314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ru-RU" sz="2800" b="1" dirty="0" smtClean="0">
                <a:solidFill>
                  <a:srgbClr val="FFFFFF"/>
                </a:solidFill>
                <a:cs typeface="Arial" charset="0"/>
              </a:rPr>
              <a:t>Общение</a:t>
            </a:r>
            <a:endParaRPr lang="en-US" sz="2800" b="1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214678" y="1428736"/>
            <a:ext cx="2428892" cy="1609740"/>
            <a:chOff x="4320" y="1152"/>
            <a:chExt cx="414" cy="402"/>
          </a:xfrm>
        </p:grpSpPr>
        <p:sp>
          <p:nvSpPr>
            <p:cNvPr id="16395" name="AutoShape 11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857884" y="1428736"/>
            <a:ext cx="2714644" cy="1714512"/>
            <a:chOff x="4320" y="1152"/>
            <a:chExt cx="414" cy="402"/>
          </a:xfrm>
        </p:grpSpPr>
        <p:sp>
          <p:nvSpPr>
            <p:cNvPr id="16398" name="AutoShape 14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FFFFF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9" name="Freeform 15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8627"/>
                    <a:invGamma/>
                  </a:schemeClr>
                </a:gs>
                <a:gs pos="50000">
                  <a:schemeClr val="hlink">
                    <a:alpha val="0"/>
                  </a:schemeClr>
                </a:gs>
                <a:gs pos="100000">
                  <a:schemeClr val="hlink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400" name="Rectangle 16"/>
          <p:cNvSpPr>
            <a:spLocks noChangeArrowheads="1"/>
          </p:cNvSpPr>
          <p:nvPr/>
        </p:nvSpPr>
        <p:spPr bwMode="gray">
          <a:xfrm>
            <a:off x="3428992" y="1928802"/>
            <a:ext cx="214314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ru-RU" sz="2000" b="1" dirty="0" smtClean="0">
                <a:solidFill>
                  <a:srgbClr val="FFFFFF"/>
                </a:solidFill>
                <a:cs typeface="Arial" charset="0"/>
              </a:rPr>
              <a:t>Обогащение </a:t>
            </a:r>
            <a:endParaRPr lang="en-US" sz="20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gray">
          <a:xfrm>
            <a:off x="6286512" y="1714488"/>
            <a:ext cx="199233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  <a:flatTx/>
          </a:bodyPr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cs typeface="Arial" charset="0"/>
              </a:rPr>
              <a:t>Единство речевой и мыслительной деятельности</a:t>
            </a:r>
            <a:endParaRPr lang="en-US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6405" name="Picture 21" descr="YG_circl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86256"/>
            <a:ext cx="2214578" cy="1936750"/>
          </a:xfrm>
          <a:prstGeom prst="rect">
            <a:avLst/>
          </a:prstGeom>
          <a:noFill/>
        </p:spPr>
      </p:pic>
      <p:sp>
        <p:nvSpPr>
          <p:cNvPr id="16406" name="Text Box 22"/>
          <p:cNvSpPr txBox="1">
            <a:spLocks noChangeArrowheads="1"/>
          </p:cNvSpPr>
          <p:nvPr/>
        </p:nvSpPr>
        <p:spPr bwMode="gray">
          <a:xfrm>
            <a:off x="4071934" y="4929198"/>
            <a:ext cx="150019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600" b="1" dirty="0" smtClean="0">
                <a:solidFill>
                  <a:srgbClr val="000000"/>
                </a:solidFill>
                <a:cs typeface="Arial" charset="0"/>
              </a:rPr>
              <a:t>КСО</a:t>
            </a:r>
            <a:endParaRPr lang="en-US" sz="36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КСО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27225" y="3460750"/>
            <a:ext cx="5311775" cy="688975"/>
            <a:chOff x="720" y="1392"/>
            <a:chExt cx="4058" cy="480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75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927225" y="4325938"/>
            <a:ext cx="5311775" cy="688975"/>
            <a:chOff x="720" y="1392"/>
            <a:chExt cx="4058" cy="48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927225" y="5183188"/>
            <a:ext cx="5311775" cy="688975"/>
            <a:chOff x="720" y="1392"/>
            <a:chExt cx="4058" cy="480"/>
          </a:xfrm>
        </p:grpSpPr>
        <p:sp>
          <p:nvSpPr>
            <p:cNvPr id="7182" name="AutoShape 1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shade val="92157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4" name="AutoShape 1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85" name="AutoShape 1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" name="Group 18"/>
          <p:cNvGrpSpPr>
            <a:grpSpLocks/>
          </p:cNvGrpSpPr>
          <p:nvPr/>
        </p:nvGrpSpPr>
        <p:grpSpPr bwMode="auto">
          <a:xfrm>
            <a:off x="1927225" y="2597150"/>
            <a:ext cx="5311775" cy="688975"/>
            <a:chOff x="720" y="1392"/>
            <a:chExt cx="4058" cy="480"/>
          </a:xfrm>
        </p:grpSpPr>
        <p:sp>
          <p:nvSpPr>
            <p:cNvPr id="718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9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191" name="Text Box 23"/>
          <p:cNvSpPr txBox="1">
            <a:spLocks noChangeArrowheads="1"/>
          </p:cNvSpPr>
          <p:nvPr/>
        </p:nvSpPr>
        <p:spPr bwMode="white">
          <a:xfrm>
            <a:off x="2393950" y="271145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ru-RU" sz="2800" b="1" dirty="0" smtClean="0">
                <a:solidFill>
                  <a:schemeClr val="bg1"/>
                </a:solidFill>
                <a:cs typeface="Arial" charset="0"/>
              </a:rPr>
              <a:t>Сотрудничество</a:t>
            </a:r>
            <a:endParaRPr lang="en-US" sz="28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white">
          <a:xfrm>
            <a:off x="2405063" y="35687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ru-RU" sz="2800" b="1" dirty="0" err="1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Разноуровневость</a:t>
            </a:r>
            <a:endParaRPr lang="en-US" sz="2800" b="1" dirty="0">
              <a:solidFill>
                <a:schemeClr val="tx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white">
          <a:xfrm>
            <a:off x="2405063" y="442753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Разделение учебного труда</a:t>
            </a:r>
            <a:endParaRPr lang="en-US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white">
          <a:xfrm>
            <a:off x="2405063" y="5275263"/>
            <a:ext cx="449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ru-RU" sz="3200" b="1" dirty="0" err="1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Педагогизация</a:t>
            </a:r>
            <a:endParaRPr lang="en-US" sz="3200" b="1" dirty="0">
              <a:solidFill>
                <a:schemeClr val="tx1">
                  <a:lumMod val="50000"/>
                </a:schemeClr>
              </a:solidFill>
              <a:cs typeface="Arial" charset="0"/>
            </a:endParaRPr>
          </a:p>
        </p:txBody>
      </p:sp>
      <p:pic>
        <p:nvPicPr>
          <p:cNvPr id="7195" name="Picture 27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27200" y="5146675"/>
            <a:ext cx="792163" cy="949325"/>
          </a:xfrm>
          <a:prstGeom prst="rect">
            <a:avLst/>
          </a:prstGeom>
          <a:noFill/>
        </p:spPr>
      </p:pic>
      <p:pic>
        <p:nvPicPr>
          <p:cNvPr id="7196" name="Picture 28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43075" y="4300538"/>
            <a:ext cx="792163" cy="949325"/>
          </a:xfrm>
          <a:prstGeom prst="rect">
            <a:avLst/>
          </a:prstGeom>
          <a:noFill/>
        </p:spPr>
      </p:pic>
      <p:pic>
        <p:nvPicPr>
          <p:cNvPr id="7197" name="Picture 29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43075" y="3449638"/>
            <a:ext cx="792163" cy="949325"/>
          </a:xfrm>
          <a:prstGeom prst="rect">
            <a:avLst/>
          </a:prstGeom>
          <a:noFill/>
        </p:spPr>
      </p:pic>
      <p:pic>
        <p:nvPicPr>
          <p:cNvPr id="7198" name="Picture 30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31963" y="2592388"/>
            <a:ext cx="792162" cy="949325"/>
          </a:xfrm>
          <a:prstGeom prst="rect">
            <a:avLst/>
          </a:prstGeom>
          <a:noFill/>
        </p:spPr>
      </p:pic>
      <p:sp>
        <p:nvSpPr>
          <p:cNvPr id="7199" name="Text Box 31"/>
          <p:cNvSpPr txBox="1">
            <a:spLocks noChangeArrowheads="1"/>
          </p:cNvSpPr>
          <p:nvPr/>
        </p:nvSpPr>
        <p:spPr bwMode="white">
          <a:xfrm>
            <a:off x="2073275" y="528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FFFF"/>
                </a:solidFill>
                <a:cs typeface="Arial" charset="0"/>
              </a:rPr>
              <a:t>6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white">
          <a:xfrm>
            <a:off x="2052638" y="26892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FFFF"/>
                </a:solidFill>
                <a:cs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white">
          <a:xfrm>
            <a:off x="2065338" y="35480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FFFF"/>
                </a:solidFill>
                <a:cs typeface="Arial" charset="0"/>
              </a:rPr>
              <a:t>4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white">
          <a:xfrm>
            <a:off x="2065338" y="4435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FFFF"/>
                </a:solidFill>
                <a:cs typeface="Arial" charset="0"/>
              </a:rPr>
              <a:t>5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36" name="Group 8"/>
          <p:cNvGrpSpPr>
            <a:grpSpLocks/>
          </p:cNvGrpSpPr>
          <p:nvPr/>
        </p:nvGrpSpPr>
        <p:grpSpPr bwMode="auto">
          <a:xfrm>
            <a:off x="1857356" y="1142984"/>
            <a:ext cx="5311775" cy="688975"/>
            <a:chOff x="720" y="1392"/>
            <a:chExt cx="4058" cy="480"/>
          </a:xfrm>
        </p:grpSpPr>
        <p:sp>
          <p:nvSpPr>
            <p:cNvPr id="3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dirty="0" smtClean="0"/>
                <a:t>             </a:t>
              </a:r>
              <a:r>
                <a:rPr lang="ru-RU" sz="3200" b="1" dirty="0" smtClean="0">
                  <a:solidFill>
                    <a:schemeClr val="bg1"/>
                  </a:solidFill>
                </a:rPr>
                <a:t>Завершённость 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  <p:grpSp>
          <p:nvGrpSpPr>
            <p:cNvPr id="38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3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pic>
        <p:nvPicPr>
          <p:cNvPr id="44" name="Picture 30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643042" y="1071546"/>
            <a:ext cx="792162" cy="949325"/>
          </a:xfrm>
          <a:prstGeom prst="rect">
            <a:avLst/>
          </a:prstGeom>
          <a:noFill/>
        </p:spPr>
      </p:pic>
      <p:grpSp>
        <p:nvGrpSpPr>
          <p:cNvPr id="45" name="Group 3"/>
          <p:cNvGrpSpPr>
            <a:grpSpLocks/>
          </p:cNvGrpSpPr>
          <p:nvPr/>
        </p:nvGrpSpPr>
        <p:grpSpPr bwMode="auto">
          <a:xfrm>
            <a:off x="1785363" y="1857364"/>
            <a:ext cx="5383768" cy="688975"/>
            <a:chOff x="665" y="1392"/>
            <a:chExt cx="4113" cy="480"/>
          </a:xfrm>
        </p:grpSpPr>
        <p:sp>
          <p:nvSpPr>
            <p:cNvPr id="46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7" name="Group 5"/>
            <p:cNvGrpSpPr>
              <a:grpSpLocks/>
            </p:cNvGrpSpPr>
            <p:nvPr/>
          </p:nvGrpSpPr>
          <p:grpSpPr bwMode="auto">
            <a:xfrm>
              <a:off x="665" y="1407"/>
              <a:ext cx="4108" cy="433"/>
              <a:chOff x="680" y="1407"/>
              <a:chExt cx="4052" cy="433"/>
            </a:xfrm>
          </p:grpSpPr>
          <p:sp>
            <p:nvSpPr>
              <p:cNvPr id="48" name="AutoShape 6"/>
              <p:cNvSpPr>
                <a:spLocks noChangeArrowheads="1"/>
              </p:cNvSpPr>
              <p:nvPr/>
            </p:nvSpPr>
            <p:spPr bwMode="gray">
              <a:xfrm>
                <a:off x="680" y="1541"/>
                <a:ext cx="3984" cy="2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ru-RU" dirty="0" smtClean="0"/>
                  <a:t>       </a:t>
                </a:r>
                <a:r>
                  <a:rPr lang="ru-RU" sz="2400" b="1" dirty="0" smtClean="0"/>
                  <a:t>Дифференцированный подход</a:t>
                </a:r>
                <a:endParaRPr lang="ru-RU" sz="2400" b="1" dirty="0"/>
              </a:p>
            </p:txBody>
          </p:sp>
          <p:sp>
            <p:nvSpPr>
              <p:cNvPr id="49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pic>
        <p:nvPicPr>
          <p:cNvPr id="50" name="Picture 29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14480" y="1857364"/>
            <a:ext cx="792163" cy="949325"/>
          </a:xfrm>
          <a:prstGeom prst="rect">
            <a:avLst/>
          </a:prstGeom>
          <a:noFill/>
        </p:spPr>
      </p:pic>
      <p:grpSp>
        <p:nvGrpSpPr>
          <p:cNvPr id="51" name="Group 18"/>
          <p:cNvGrpSpPr>
            <a:grpSpLocks/>
          </p:cNvGrpSpPr>
          <p:nvPr/>
        </p:nvGrpSpPr>
        <p:grpSpPr bwMode="auto">
          <a:xfrm>
            <a:off x="1928794" y="5857892"/>
            <a:ext cx="5311775" cy="688975"/>
            <a:chOff x="720" y="1392"/>
            <a:chExt cx="4058" cy="480"/>
          </a:xfrm>
        </p:grpSpPr>
        <p:sp>
          <p:nvSpPr>
            <p:cNvPr id="52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ru-RU" dirty="0" smtClean="0"/>
                <a:t>                </a:t>
              </a:r>
              <a:r>
                <a:rPr lang="ru-RU" sz="3200" b="1" dirty="0" smtClean="0">
                  <a:solidFill>
                    <a:schemeClr val="bg1"/>
                  </a:solidFill>
                </a:rPr>
                <a:t>Передача знаний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  <p:grpSp>
          <p:nvGrpSpPr>
            <p:cNvPr id="53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54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pic>
        <p:nvPicPr>
          <p:cNvPr id="56" name="Picture 30" descr="1"/>
          <p:cNvPicPr>
            <a:picLocks noChangeAspect="1" noChangeArrowheads="1"/>
          </p:cNvPicPr>
          <p:nvPr/>
        </p:nvPicPr>
        <p:blipFill>
          <a:blip r:embed="rId2" cstate="email">
            <a:lum bright="-6000" contrast="24000"/>
          </a:blip>
          <a:srcRect/>
          <a:stretch>
            <a:fillRect/>
          </a:stretch>
        </p:blipFill>
        <p:spPr bwMode="auto">
          <a:xfrm>
            <a:off x="1714480" y="5908675"/>
            <a:ext cx="792162" cy="949325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/>
        </p:nvSpPr>
        <p:spPr>
          <a:xfrm>
            <a:off x="2000232" y="1214423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71670" y="2000241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71670" y="607220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7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09600" y="1228725"/>
          <a:ext cx="8023225" cy="492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Схема </a:t>
            </a:r>
            <a:r>
              <a:rPr lang="ru-RU" sz="2000" dirty="0"/>
              <a:t>парной технологии обучения (Громыко Г.О.)</a:t>
            </a:r>
          </a:p>
        </p:txBody>
      </p:sp>
      <p:pic>
        <p:nvPicPr>
          <p:cNvPr id="1095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1285860"/>
            <a:ext cx="8569684" cy="4786346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Обсуждение </a:t>
            </a:r>
          </a:p>
          <a:p>
            <a:pPr lvl="0"/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Совместное изучение</a:t>
            </a:r>
          </a:p>
          <a:p>
            <a:pPr lvl="0"/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Обучение друг друга</a:t>
            </a:r>
          </a:p>
          <a:p>
            <a:pPr lvl="0"/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Тренировка</a:t>
            </a:r>
          </a:p>
          <a:p>
            <a:pPr lvl="0"/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Проверка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Обсуждение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Разбор, 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оценка,высказывание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своего суждения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поводу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чего-либо</a:t>
            </a:r>
            <a:r>
              <a:rPr lang="ru-RU" sz="4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  <a:endParaRPr lang="ru-RU" sz="4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b="1" u="sng" dirty="0" smtClean="0"/>
              <a:t>Приёмы:</a:t>
            </a:r>
            <a:endParaRPr lang="ru-RU" b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Восстановить то, что прочитал в тексте.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Интерпретация,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т.е. высказывание своего мнения, отношения.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Задавать вопросы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 smtClean="0"/>
          </a:p>
          <a:p>
            <a:pPr lvl="0" algn="ctr">
              <a:buNone/>
            </a:pPr>
            <a:r>
              <a:rPr lang="ru-RU" dirty="0" smtClean="0"/>
              <a:t>  </a:t>
            </a:r>
            <a:endParaRPr lang="ru-RU" u="sng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 Logo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  <p:pic>
        <p:nvPicPr>
          <p:cNvPr id="6" name="Рисунок 5" descr="Фото006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357818" y="4143380"/>
            <a:ext cx="3335466" cy="250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19gl">
  <a:themeElements>
    <a:clrScheme name="sample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cdb2004119gl</Template>
  <TotalTime>653</TotalTime>
  <Words>770</Words>
  <Application>Microsoft PowerPoint</Application>
  <PresentationFormat>Экран (4:3)</PresentationFormat>
  <Paragraphs>163</Paragraphs>
  <Slides>29</Slides>
  <Notes>0</Notes>
  <HiddenSlides>3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cdb2004119gl</vt:lpstr>
      <vt:lpstr>Технология парного взаимодействия как системообразующий компонент коллективного способа обучения</vt:lpstr>
      <vt:lpstr> Цели обучения: </vt:lpstr>
      <vt:lpstr>Типы пар</vt:lpstr>
      <vt:lpstr>Три кита парного обучения</vt:lpstr>
      <vt:lpstr>Принципы КСО</vt:lpstr>
      <vt:lpstr>Слайд 6</vt:lpstr>
      <vt:lpstr>Схема парной технологии обучения (Громыко Г.О.)</vt:lpstr>
      <vt:lpstr>Виды работы:</vt:lpstr>
      <vt:lpstr>Обсуждение </vt:lpstr>
      <vt:lpstr>План работы:</vt:lpstr>
      <vt:lpstr>Совместное изучение</vt:lpstr>
      <vt:lpstr>Слайд 12</vt:lpstr>
      <vt:lpstr>Работа по карточке №1. </vt:lpstr>
      <vt:lpstr> Работа по карточке №2. </vt:lpstr>
      <vt:lpstr>Обучение друг друга</vt:lpstr>
      <vt:lpstr>План работы:</vt:lpstr>
      <vt:lpstr>Тренировка </vt:lpstr>
      <vt:lpstr>Слайд 18</vt:lpstr>
      <vt:lpstr>Проверка </vt:lpstr>
      <vt:lpstr>Слайд 20</vt:lpstr>
      <vt:lpstr>Лист оценивания достижений</vt:lpstr>
      <vt:lpstr>Критерии оценки </vt:lpstr>
      <vt:lpstr>Результат </vt:lpstr>
      <vt:lpstr>Как рассадить учеников</vt:lpstr>
      <vt:lpstr>Пары сменного состава (Ручеёк)</vt:lpstr>
      <vt:lpstr>  Правила работы в паре:</vt:lpstr>
      <vt:lpstr>Слайд 27</vt:lpstr>
      <vt:lpstr>Пояснение к схеме</vt:lpstr>
      <vt:lpstr>Главные признаки групповой работы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Парное обучение</dc:title>
  <dc:creator>учитель</dc:creator>
  <cp:lastModifiedBy>учитель</cp:lastModifiedBy>
  <cp:revision>10</cp:revision>
  <dcterms:created xsi:type="dcterms:W3CDTF">2012-01-23T15:29:42Z</dcterms:created>
  <dcterms:modified xsi:type="dcterms:W3CDTF">2015-01-26T07:16:59Z</dcterms:modified>
</cp:coreProperties>
</file>