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5" r:id="rId2"/>
    <p:sldId id="348" r:id="rId3"/>
    <p:sldId id="349" r:id="rId4"/>
    <p:sldId id="347" r:id="rId5"/>
    <p:sldId id="357" r:id="rId6"/>
    <p:sldId id="319" r:id="rId7"/>
    <p:sldId id="351" r:id="rId8"/>
    <p:sldId id="353" r:id="rId9"/>
    <p:sldId id="359" r:id="rId10"/>
    <p:sldId id="361" r:id="rId11"/>
    <p:sldId id="327" r:id="rId12"/>
    <p:sldId id="352" r:id="rId13"/>
    <p:sldId id="358" r:id="rId14"/>
    <p:sldId id="356" r:id="rId15"/>
    <p:sldId id="362" r:id="rId16"/>
    <p:sldId id="360" r:id="rId17"/>
    <p:sldId id="354" r:id="rId18"/>
    <p:sldId id="330" r:id="rId19"/>
    <p:sldId id="316" r:id="rId20"/>
    <p:sldId id="342" r:id="rId21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D10E"/>
    <a:srgbClr val="000000"/>
    <a:srgbClr val="D7181F"/>
    <a:srgbClr val="FFFFFF"/>
    <a:srgbClr val="CC3300"/>
    <a:srgbClr val="E0E4D0"/>
    <a:srgbClr val="CCE7D4"/>
    <a:srgbClr val="D4363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C2ED152-CEE3-4674-876B-7B019378B9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102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9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F270FF35-B79C-49B4-A4CC-F6886654F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5744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77EB5-0D6A-45AD-82A6-C2793000C8FB}" type="slidenum">
              <a:rPr lang="en-US"/>
              <a:pPr/>
              <a:t>19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1905000" y="4681538"/>
            <a:ext cx="1970088" cy="1795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05163"/>
            <a:ext cx="2990850" cy="32718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9144000" cy="3200400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6200" y="6477000"/>
            <a:ext cx="2895600" cy="304800"/>
          </a:xfrm>
        </p:spPr>
        <p:txBody>
          <a:bodyPr/>
          <a:lstStyle>
            <a:lvl1pPr algn="l">
              <a:defRPr sz="17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81400"/>
            <a:ext cx="7010400" cy="3810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324600" y="6477000"/>
            <a:ext cx="2133600" cy="244475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77000"/>
            <a:ext cx="457200" cy="244475"/>
          </a:xfrm>
        </p:spPr>
        <p:txBody>
          <a:bodyPr/>
          <a:lstStyle>
            <a:lvl1pPr algn="ctr">
              <a:defRPr sz="1400">
                <a:latin typeface="Arial" charset="0"/>
              </a:defRPr>
            </a:lvl1pPr>
          </a:lstStyle>
          <a:p>
            <a:fld id="{6CDE691D-6A85-412D-B57C-0676877BEE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7010400" cy="685800"/>
          </a:xfrm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500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505200" y="5943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D43636"/>
                </a:solidFill>
                <a:latin typeface="Arial Black" pitchFamily="34" charset="0"/>
              </a:rPr>
              <a:t>L/O/G/O</a:t>
            </a:r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866775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05BEC9-3F19-4823-AAE1-10FB9E468A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39780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9650B4-DFC5-4E5B-881B-5F74D9E74E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670201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148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5F862583-BD5E-4630-8B03-B8452C72C1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9144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386641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148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086820E3-484B-46DA-A189-296595DF7E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9144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4519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91FEAF-AD3E-4007-8107-ADD95108FD6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30013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F61F72-EFB1-4C72-B855-D9CD15CE8A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52584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B38B13-0D6A-4411-AAF0-DCDC39F428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99739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85C3C7-C902-4699-9A7C-D67196C8915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7759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CA4D1B-37D9-4EAD-AB27-88F0CB8E8F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47271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D39AD5-EB45-4C8D-8DCC-4789660B3C7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86018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8CD290-DC1D-4C73-B7D8-377E0C56F2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18489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D957B9-282B-4503-86B3-957F193F44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73456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9144000" cy="1943100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87" name="Picture 163" descr="artplus_nature_naturalcity38_g"/>
          <p:cNvPicPr>
            <a:picLocks noChangeAspect="1" noChangeArrowheads="1"/>
          </p:cNvPicPr>
          <p:nvPr/>
        </p:nvPicPr>
        <p:blipFill>
          <a:blip r:embed="rId18">
            <a:lum bright="12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1580"/>
          <a:stretch>
            <a:fillRect/>
          </a:stretch>
        </p:blipFill>
        <p:spPr bwMode="auto">
          <a:xfrm>
            <a:off x="7543800" y="5322888"/>
            <a:ext cx="1600200" cy="1535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537325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E8739530-D8F5-424B-B38B-2FD635130C8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144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9;&#1077;&#1084;&#1080;&#1085;&#1072;&#1088;%20&#1074;%2055%20&#1096;&#1082;&#1086;&#1083;&#1077;\&#1053;&#1072;&#1095;&#1072;&#1083;&#1086;%20&#1087;&#1088;&#1086;&#1077;&#1082;&#1090;&#1072;%20_2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F:\&#1089;&#1077;&#1084;&#1080;&#1085;&#1072;&#1088;%20&#1074;%2055%20&#1096;&#1082;&#1086;&#1083;&#1077;\&#1042;&#1080;&#1079;&#1080;&#1090;&#1085;&#1072;&#1103;%20&#1082;&#1072;&#1088;&#1090;&#1086;&#1095;&#1082;&#1072;.doc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file:///F:\&#1089;&#1077;&#1084;&#1080;&#1085;&#1072;&#1088;%20&#1074;%2055%20&#1096;&#1082;&#1086;&#1083;&#1077;\&#1042;&#1080;&#1079;&#1080;&#1090;&#1085;&#1072;&#1103;%20&#1082;&#1072;&#1088;&#1090;&#1086;&#1095;&#1082;&#1072;.do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9;&#1077;&#1084;&#1080;&#1085;&#1072;&#1088;%20&#1074;%2055%20&#1096;&#1082;&#1086;&#1083;&#1077;\&#1055;&#1088;&#1072;&#1074;&#1080;&#1083;&#1072;%20&#1087;&#1077;&#1088;&#1077;&#1089;&#1072;&#1076;&#1082;&#1080;%20&#1088;&#1072;&#1089;&#1090;&#1077;&#1085;&#1080;&#1103;.wm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hyperlink" Target="file:///F:\&#1089;&#1077;&#1084;&#1080;&#1085;&#1072;&#1088;%20&#1074;%2055%20&#1096;&#1082;&#1086;&#1083;&#1077;\&#1042;&#1080;&#1079;&#1080;&#1090;&#1085;&#1072;&#1103;%20&#1082;&#1072;&#1088;&#1090;&#1086;&#1095;&#1082;&#1072;.doc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F:\&#1089;&#1077;&#1084;&#1080;&#1085;&#1072;&#1088;%20&#1074;%2055%20&#1096;&#1082;&#1086;&#1083;&#1077;\&#1042;&#1080;&#1079;&#1080;&#1090;&#1085;&#1072;&#1103;%20&#1082;&#1072;&#1088;&#1090;&#1086;&#1095;&#1082;&#1072;.do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9;&#1077;&#1084;&#1080;&#1085;&#1072;&#1088;%20&#1074;%2055%20&#1096;&#1082;&#1086;&#1083;&#1077;\&#1085;&#1072;&#1095;&#1072;&#1083;&#1086;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51720" y="2348880"/>
            <a:ext cx="6705600" cy="990600"/>
          </a:xfrm>
        </p:spPr>
        <p:txBody>
          <a:bodyPr/>
          <a:lstStyle/>
          <a:p>
            <a:pPr>
              <a:tabLst>
                <a:tab pos="2743200" algn="l"/>
              </a:tabLst>
            </a:pPr>
            <a:r>
              <a:rPr lang="ru-RU" sz="2800" dirty="0"/>
              <a:t>Реализация социальных проектов в деятельности современной школы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6015781" y="3857628"/>
            <a:ext cx="2110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Выполнили</a:t>
            </a:r>
          </a:p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Апполонова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Е.В.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Абашидзе Н.Е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Начало проекта _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5786" y="1214422"/>
            <a:ext cx="7119985" cy="51256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2654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AutoShape 2"/>
          <p:cNvSpPr>
            <a:spLocks noChangeArrowheads="1"/>
          </p:cNvSpPr>
          <p:nvPr/>
        </p:nvSpPr>
        <p:spPr bwMode="auto">
          <a:xfrm>
            <a:off x="4659313" y="2362200"/>
            <a:ext cx="4038600" cy="3057525"/>
          </a:xfrm>
          <a:prstGeom prst="roundRect">
            <a:avLst>
              <a:gd name="adj" fmla="val 5856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en-US" dirty="0"/>
          </a:p>
        </p:txBody>
      </p:sp>
      <p:sp>
        <p:nvSpPr>
          <p:cNvPr id="302084" name="AutoShape 4"/>
          <p:cNvSpPr>
            <a:spLocks noChangeArrowheads="1"/>
          </p:cNvSpPr>
          <p:nvPr/>
        </p:nvSpPr>
        <p:spPr bwMode="gray">
          <a:xfrm flipH="1">
            <a:off x="2978150" y="2293938"/>
            <a:ext cx="995363" cy="835025"/>
          </a:xfrm>
          <a:prstGeom prst="curvedRightArrow">
            <a:avLst>
              <a:gd name="adj1" fmla="val 16542"/>
              <a:gd name="adj2" fmla="val 38977"/>
              <a:gd name="adj3" fmla="val 33846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2085" name="AutoShape 5"/>
          <p:cNvSpPr>
            <a:spLocks noChangeArrowheads="1"/>
          </p:cNvSpPr>
          <p:nvPr/>
        </p:nvSpPr>
        <p:spPr bwMode="gray">
          <a:xfrm>
            <a:off x="1071563" y="2330450"/>
            <a:ext cx="995362" cy="835025"/>
          </a:xfrm>
          <a:prstGeom prst="curvedRightArrow">
            <a:avLst>
              <a:gd name="adj1" fmla="val 19583"/>
              <a:gd name="adj2" fmla="val 44676"/>
              <a:gd name="adj3" fmla="val 33652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2086" name="Group 6"/>
          <p:cNvGrpSpPr>
            <a:grpSpLocks/>
          </p:cNvGrpSpPr>
          <p:nvPr/>
        </p:nvGrpSpPr>
        <p:grpSpPr bwMode="auto">
          <a:xfrm>
            <a:off x="1011238" y="3336925"/>
            <a:ext cx="3003550" cy="2771775"/>
            <a:chOff x="862" y="713"/>
            <a:chExt cx="3780" cy="3490"/>
          </a:xfrm>
        </p:grpSpPr>
        <p:grpSp>
          <p:nvGrpSpPr>
            <p:cNvPr id="302087" name="Group 7"/>
            <p:cNvGrpSpPr>
              <a:grpSpLocks/>
            </p:cNvGrpSpPr>
            <p:nvPr/>
          </p:nvGrpSpPr>
          <p:grpSpPr bwMode="auto">
            <a:xfrm>
              <a:off x="1082" y="2210"/>
              <a:ext cx="3406" cy="1993"/>
              <a:chOff x="1082" y="2355"/>
              <a:chExt cx="3406" cy="1993"/>
            </a:xfrm>
          </p:grpSpPr>
          <p:sp>
            <p:nvSpPr>
              <p:cNvPr id="302088" name="Freeform 8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089" name="Freeform 9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090" name="Freeform 10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02091" name="Group 11"/>
            <p:cNvGrpSpPr>
              <a:grpSpLocks/>
            </p:cNvGrpSpPr>
            <p:nvPr/>
          </p:nvGrpSpPr>
          <p:grpSpPr bwMode="auto">
            <a:xfrm>
              <a:off x="1009" y="1723"/>
              <a:ext cx="3527" cy="1993"/>
              <a:chOff x="1082" y="2355"/>
              <a:chExt cx="3406" cy="1993"/>
            </a:xfrm>
          </p:grpSpPr>
          <p:sp>
            <p:nvSpPr>
              <p:cNvPr id="302092" name="Freeform 12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093" name="Freeform 13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094" name="Freeform 14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02095" name="Group 15"/>
            <p:cNvGrpSpPr>
              <a:grpSpLocks/>
            </p:cNvGrpSpPr>
            <p:nvPr/>
          </p:nvGrpSpPr>
          <p:grpSpPr bwMode="auto">
            <a:xfrm>
              <a:off x="935" y="1219"/>
              <a:ext cx="3653" cy="1993"/>
              <a:chOff x="1082" y="2355"/>
              <a:chExt cx="3406" cy="1993"/>
            </a:xfrm>
          </p:grpSpPr>
          <p:sp>
            <p:nvSpPr>
              <p:cNvPr id="302096" name="Freeform 16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097" name="Freeform 17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098" name="Freeform 18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02099" name="Group 19"/>
            <p:cNvGrpSpPr>
              <a:grpSpLocks/>
            </p:cNvGrpSpPr>
            <p:nvPr/>
          </p:nvGrpSpPr>
          <p:grpSpPr bwMode="auto">
            <a:xfrm>
              <a:off x="862" y="713"/>
              <a:ext cx="3780" cy="1993"/>
              <a:chOff x="1082" y="2355"/>
              <a:chExt cx="3406" cy="1993"/>
            </a:xfrm>
          </p:grpSpPr>
          <p:sp>
            <p:nvSpPr>
              <p:cNvPr id="302100" name="Freeform 20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101" name="Freeform 21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102" name="Freeform 22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8F8F8">
                      <a:gamma/>
                      <a:shade val="86275"/>
                      <a:invGamma/>
                    </a:srgbClr>
                  </a:gs>
                  <a:gs pos="100000">
                    <a:srgbClr val="F8F8F8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02103" name="AutoShape 23"/>
          <p:cNvSpPr>
            <a:spLocks/>
          </p:cNvSpPr>
          <p:nvPr/>
        </p:nvSpPr>
        <p:spPr bwMode="blackWhite">
          <a:xfrm>
            <a:off x="4752975" y="2644775"/>
            <a:ext cx="3916363" cy="515938"/>
          </a:xfrm>
          <a:prstGeom prst="callout2">
            <a:avLst>
              <a:gd name="adj1" fmla="val 22153"/>
              <a:gd name="adj2" fmla="val -1944"/>
              <a:gd name="adj3" fmla="val 22153"/>
              <a:gd name="adj4" fmla="val -12162"/>
              <a:gd name="adj5" fmla="val 265847"/>
              <a:gd name="adj6" fmla="val -22903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/>
            <a:r>
              <a:rPr lang="ru-RU" sz="2400" b="1" dirty="0"/>
              <a:t>конкретность </a:t>
            </a:r>
            <a:r>
              <a:rPr lang="ru-RU" sz="2400" b="1" dirty="0" smtClean="0"/>
              <a:t>;</a:t>
            </a:r>
            <a:endParaRPr lang="en-US" sz="2400" b="1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302104" name="AutoShape 24"/>
          <p:cNvSpPr>
            <a:spLocks/>
          </p:cNvSpPr>
          <p:nvPr/>
        </p:nvSpPr>
        <p:spPr bwMode="blackWhite">
          <a:xfrm>
            <a:off x="4738688" y="3357563"/>
            <a:ext cx="3900487" cy="522287"/>
          </a:xfrm>
          <a:prstGeom prst="callout2">
            <a:avLst>
              <a:gd name="adj1" fmla="val 21884"/>
              <a:gd name="adj2" fmla="val -1954"/>
              <a:gd name="adj3" fmla="val 21884"/>
              <a:gd name="adj4" fmla="val -11843"/>
              <a:gd name="adj5" fmla="val 200306"/>
              <a:gd name="adj6" fmla="val -22060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/>
            <a:r>
              <a:rPr lang="ru-RU" sz="2400" b="1" dirty="0"/>
              <a:t>з</a:t>
            </a:r>
            <a:r>
              <a:rPr lang="ru-RU" sz="2400" b="1" dirty="0" smtClean="0"/>
              <a:t>начимость;</a:t>
            </a:r>
            <a:endParaRPr lang="en-US" b="1" dirty="0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302105" name="AutoShape 25"/>
          <p:cNvSpPr>
            <a:spLocks/>
          </p:cNvSpPr>
          <p:nvPr/>
        </p:nvSpPr>
        <p:spPr bwMode="blackWhite">
          <a:xfrm>
            <a:off x="4730750" y="4703763"/>
            <a:ext cx="3865563" cy="449262"/>
          </a:xfrm>
          <a:prstGeom prst="callout2">
            <a:avLst>
              <a:gd name="adj1" fmla="val 25440"/>
              <a:gd name="adj2" fmla="val -1972"/>
              <a:gd name="adj3" fmla="val 25440"/>
              <a:gd name="adj4" fmla="val -13551"/>
              <a:gd name="adj5" fmla="val 107773"/>
              <a:gd name="adj6" fmla="val -25505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/>
            <a:r>
              <a:rPr lang="ru-RU" sz="2400" b="1" dirty="0" smtClean="0"/>
              <a:t>достижимость.</a:t>
            </a:r>
            <a:endParaRPr lang="en-US" sz="2400" b="1" dirty="0">
              <a:solidFill>
                <a:schemeClr val="hlink"/>
              </a:solidFill>
              <a:cs typeface="Arial" charset="0"/>
            </a:endParaRPr>
          </a:p>
        </p:txBody>
      </p:sp>
      <p:sp>
        <p:nvSpPr>
          <p:cNvPr id="302106" name="AutoShape 26"/>
          <p:cNvSpPr>
            <a:spLocks/>
          </p:cNvSpPr>
          <p:nvPr/>
        </p:nvSpPr>
        <p:spPr bwMode="blackWhite">
          <a:xfrm>
            <a:off x="4730750" y="4059238"/>
            <a:ext cx="3879850" cy="482600"/>
          </a:xfrm>
          <a:prstGeom prst="callout2">
            <a:avLst>
              <a:gd name="adj1" fmla="val 23685"/>
              <a:gd name="adj2" fmla="val -1963"/>
              <a:gd name="adj3" fmla="val 23685"/>
              <a:gd name="adj4" fmla="val -13218"/>
              <a:gd name="adj5" fmla="val 157894"/>
              <a:gd name="adj6" fmla="val -24755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/>
            <a:r>
              <a:rPr lang="ru-RU" sz="2400" b="1" dirty="0"/>
              <a:t>адекватность условиям реализации </a:t>
            </a:r>
            <a:r>
              <a:rPr lang="ru-RU" sz="2400" b="1" dirty="0" smtClean="0"/>
              <a:t>проекта;</a:t>
            </a:r>
            <a:endParaRPr lang="en-US" sz="2400" b="1" dirty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302107" name="AutoShape 27"/>
          <p:cNvSpPr>
            <a:spLocks noChangeArrowheads="1"/>
          </p:cNvSpPr>
          <p:nvPr/>
        </p:nvSpPr>
        <p:spPr bwMode="ltGray">
          <a:xfrm rot="-544120">
            <a:off x="581025" y="3536950"/>
            <a:ext cx="393700" cy="1920875"/>
          </a:xfrm>
          <a:prstGeom prst="upArrow">
            <a:avLst>
              <a:gd name="adj1" fmla="val 50194"/>
              <a:gd name="adj2" fmla="val 74947"/>
            </a:avLst>
          </a:prstGeom>
          <a:gradFill rotWithShape="1"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2109" name="Picture 29" descr="num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371600"/>
            <a:ext cx="2447925" cy="2759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8150" y="836712"/>
            <a:ext cx="3585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/>
              <a:t>наивысшая точка достижений, к которой стремится </a:t>
            </a:r>
            <a:r>
              <a:rPr lang="ru-RU" sz="2000" b="1" dirty="0" smtClean="0"/>
              <a:t>учащийся  </a:t>
            </a:r>
            <a:r>
              <a:rPr lang="ru-RU" sz="2000" b="1" dirty="0"/>
              <a:t>в ходе реализации проекта. </a:t>
            </a:r>
          </a:p>
        </p:txBody>
      </p:sp>
      <p:sp>
        <p:nvSpPr>
          <p:cNvPr id="30" name="Управляющая кнопка: документ 29">
            <a:hlinkClick r:id="rId3" action="ppaction://hlinkfile" highlightClick="1"/>
          </p:cNvPr>
          <p:cNvSpPr/>
          <p:nvPr/>
        </p:nvSpPr>
        <p:spPr bwMode="auto">
          <a:xfrm>
            <a:off x="214282" y="5429264"/>
            <a:ext cx="1042416" cy="1042416"/>
          </a:xfrm>
          <a:prstGeom prst="actionButtonDocument">
            <a:avLst/>
          </a:prstGeom>
          <a:solidFill>
            <a:srgbClr val="7CD1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конкретное описание того, что будет выполнено и достигнуто, частные результаты, этапы на пути к достижению цели. </a:t>
            </a:r>
          </a:p>
          <a:p>
            <a:pPr marL="0" indent="0" algn="ctr">
              <a:buNone/>
            </a:pPr>
            <a:r>
              <a:rPr lang="ru-RU" u="sng" dirty="0" smtClean="0"/>
              <a:t>Нет корректно сформулированных задач – нет и стратегии по реализации проекта!</a:t>
            </a:r>
            <a:endParaRPr lang="ru-RU" u="sng" dirty="0"/>
          </a:p>
        </p:txBody>
      </p:sp>
    </p:spTree>
    <p:extLst>
      <p:ext uri="{BB962C8B-B14F-4D97-AF65-F5344CB8AC3E}">
        <p14:creationId xmlns="" xmlns:p14="http://schemas.microsoft.com/office/powerpoint/2010/main" val="2887359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постановке задач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382000" cy="5105400"/>
          </a:xfrm>
        </p:spPr>
        <p:txBody>
          <a:bodyPr/>
          <a:lstStyle/>
          <a:p>
            <a:r>
              <a:rPr lang="ru-RU" dirty="0"/>
              <a:t>-  </a:t>
            </a:r>
            <a:r>
              <a:rPr lang="ru-RU" sz="2400" dirty="0"/>
              <a:t> логичное и последовательное следствие решения проблемы;</a:t>
            </a:r>
          </a:p>
          <a:p>
            <a:r>
              <a:rPr lang="ru-RU" sz="2400" dirty="0"/>
              <a:t>-   взаимосвязь с деятельностью по проекту и направленность на решение заявленной </a:t>
            </a:r>
            <a:r>
              <a:rPr lang="ru-RU" sz="2400" dirty="0" smtClean="0"/>
              <a:t>проблемы;</a:t>
            </a:r>
            <a:endParaRPr lang="ru-RU" sz="2400" dirty="0"/>
          </a:p>
          <a:p>
            <a:r>
              <a:rPr lang="ru-RU" sz="2400" dirty="0"/>
              <a:t>-  задачи сформулированы чётко и конкретно</a:t>
            </a:r>
            <a:r>
              <a:rPr lang="ru-RU" sz="2400" dirty="0" smtClean="0"/>
              <a:t>,;</a:t>
            </a:r>
            <a:endParaRPr lang="ru-RU" sz="2400" dirty="0"/>
          </a:p>
          <a:p>
            <a:r>
              <a:rPr lang="ru-RU" sz="2400" dirty="0"/>
              <a:t>-  представляют собой конкретные промежуточные измеряемые этапы </a:t>
            </a:r>
            <a:r>
              <a:rPr lang="ru-RU" sz="2400" dirty="0" smtClean="0"/>
              <a:t>на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пути реализации проекта.</a:t>
            </a:r>
          </a:p>
          <a:p>
            <a:endParaRPr lang="ru-RU" dirty="0"/>
          </a:p>
        </p:txBody>
      </p:sp>
      <p:sp>
        <p:nvSpPr>
          <p:cNvPr id="5" name="Управляющая кнопка: документ 4">
            <a:hlinkClick r:id="rId2" action="ppaction://hlinkfile" highlightClick="1"/>
          </p:cNvPr>
          <p:cNvSpPr/>
          <p:nvPr/>
        </p:nvSpPr>
        <p:spPr bwMode="auto">
          <a:xfrm>
            <a:off x="714348" y="5286388"/>
            <a:ext cx="571504" cy="1000132"/>
          </a:xfrm>
          <a:prstGeom prst="actionButtonDocumen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115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</a:t>
            </a:r>
            <a:r>
              <a:rPr lang="ru-RU" smtClean="0"/>
              <a:t>реализации проекта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 </a:t>
            </a:r>
            <a:r>
              <a:rPr lang="ru-RU" sz="2400" dirty="0"/>
              <a:t>соответствие механизма реализации цели и задачам проекта;</a:t>
            </a:r>
          </a:p>
          <a:p>
            <a:r>
              <a:rPr lang="ru-RU" sz="2400" dirty="0"/>
              <a:t>- соответствие имеющихся ресурсов планируемой деятельности;</a:t>
            </a:r>
          </a:p>
          <a:p>
            <a:r>
              <a:rPr lang="ru-RU" sz="2400" dirty="0"/>
              <a:t>- соответствие деятельности заявленным результатам;</a:t>
            </a:r>
          </a:p>
          <a:p>
            <a:r>
              <a:rPr lang="ru-RU" sz="2400" dirty="0"/>
              <a:t>- реалистичность мероприятий, с учетом временных рамок и бюджета</a:t>
            </a:r>
            <a:r>
              <a:rPr lang="ru-RU" sz="2400" dirty="0" smtClean="0"/>
              <a:t>;</a:t>
            </a:r>
            <a:endParaRPr lang="ru-RU" sz="2400" dirty="0"/>
          </a:p>
          <a:p>
            <a:r>
              <a:rPr lang="ru-RU" sz="2400" dirty="0"/>
              <a:t>- взаимосвязанность и взаимозависимость видов деятельности по проекту.</a:t>
            </a:r>
          </a:p>
        </p:txBody>
      </p:sp>
    </p:spTree>
    <p:extLst>
      <p:ext uri="{BB962C8B-B14F-4D97-AF65-F5344CB8AC3E}">
        <p14:creationId xmlns="" xmlns:p14="http://schemas.microsoft.com/office/powerpoint/2010/main" val="3100315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Правила пересадки растения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1538" y="1142984"/>
            <a:ext cx="6691356" cy="50185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8191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</a:t>
            </a:r>
            <a:r>
              <a:rPr lang="ru-RU" sz="2400" dirty="0"/>
              <a:t>наличие плана – графика реализации проекта или поэтапного описания </a:t>
            </a:r>
            <a:r>
              <a:rPr lang="ru-RU" sz="2400" dirty="0" smtClean="0"/>
              <a:t>проекта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реалистичность, выполнимость плана (его насыщенность, но не перенасыщенность);</a:t>
            </a:r>
          </a:p>
          <a:p>
            <a:r>
              <a:rPr lang="ru-RU" sz="2400" dirty="0"/>
              <a:t>- описание того, каковы виды деятельности, какие ресурсы необходимы для его проведения;</a:t>
            </a:r>
          </a:p>
          <a:p>
            <a:r>
              <a:rPr lang="ru-RU" sz="2400" dirty="0"/>
              <a:t>- возможность выполнения проекта в заявленные сроки.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2950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99579614"/>
              </p:ext>
            </p:extLst>
          </p:nvPr>
        </p:nvGraphicFramePr>
        <p:xfrm>
          <a:off x="304800" y="1219200"/>
          <a:ext cx="8382000" cy="4490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8848"/>
                <a:gridCol w="4896544"/>
                <a:gridCol w="23866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 реализации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Совещание творческой группы. Определение целей и задач проекта</a:t>
                      </a: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Чтение литературы о комнатных растениях.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Знакомство с правилами ухода за комнатными растениями. Подготовка памятки  «Уход за комнатными растениями»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видов цветов для посадки, посадка растений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Уход за молодыми растениями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 - май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Презентация проделанной работы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7972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99" name="Picture 47" descr="1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962400" y="22860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201" name="Picture 49" descr="1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048000" y="2667000"/>
            <a:ext cx="1514475" cy="1725613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</p:pic>
      <p:grpSp>
        <p:nvGrpSpPr>
          <p:cNvPr id="305154" name="Group 2"/>
          <p:cNvGrpSpPr>
            <a:grpSpLocks/>
          </p:cNvGrpSpPr>
          <p:nvPr/>
        </p:nvGrpSpPr>
        <p:grpSpPr bwMode="auto">
          <a:xfrm>
            <a:off x="1181100" y="920750"/>
            <a:ext cx="6819900" cy="4975225"/>
            <a:chOff x="735" y="117"/>
            <a:chExt cx="4315" cy="3352"/>
          </a:xfrm>
        </p:grpSpPr>
        <p:sp>
          <p:nvSpPr>
            <p:cNvPr id="305155" name="AutoShape 3"/>
            <p:cNvSpPr>
              <a:spLocks noChangeArrowheads="1"/>
            </p:cNvSpPr>
            <p:nvPr/>
          </p:nvSpPr>
          <p:spPr bwMode="gray">
            <a:xfrm flipV="1">
              <a:off x="735" y="117"/>
              <a:ext cx="4315" cy="3352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chemeClr val="folHlink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5156" name="AutoShape 4"/>
            <p:cNvSpPr>
              <a:spLocks noChangeArrowheads="1"/>
            </p:cNvSpPr>
            <p:nvPr/>
          </p:nvSpPr>
          <p:spPr bwMode="gray">
            <a:xfrm flipV="1">
              <a:off x="1042" y="376"/>
              <a:ext cx="3665" cy="2847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chemeClr val="folHlink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5157" name="AutoShape 5"/>
            <p:cNvSpPr>
              <a:spLocks noChangeArrowheads="1"/>
            </p:cNvSpPr>
            <p:nvPr/>
          </p:nvSpPr>
          <p:spPr bwMode="gray">
            <a:xfrm flipV="1">
              <a:off x="1315" y="540"/>
              <a:ext cx="3148" cy="2445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chemeClr val="folHlink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5158" name="AutoShape 6"/>
            <p:cNvSpPr>
              <a:spLocks noChangeArrowheads="1"/>
            </p:cNvSpPr>
            <p:nvPr/>
          </p:nvSpPr>
          <p:spPr bwMode="gray">
            <a:xfrm flipV="1">
              <a:off x="1660" y="889"/>
              <a:ext cx="2409" cy="1871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chemeClr val="folHlink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518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</a:t>
            </a:r>
            <a:endParaRPr lang="en-US" dirty="0"/>
          </a:p>
        </p:txBody>
      </p:sp>
      <p:grpSp>
        <p:nvGrpSpPr>
          <p:cNvPr id="305181" name="Group 29"/>
          <p:cNvGrpSpPr>
            <a:grpSpLocks/>
          </p:cNvGrpSpPr>
          <p:nvPr/>
        </p:nvGrpSpPr>
        <p:grpSpPr bwMode="auto">
          <a:xfrm>
            <a:off x="6381750" y="2971800"/>
            <a:ext cx="1466850" cy="1447800"/>
            <a:chOff x="708" y="2203"/>
            <a:chExt cx="751" cy="741"/>
          </a:xfrm>
        </p:grpSpPr>
        <p:sp>
          <p:nvSpPr>
            <p:cNvPr id="305182" name="Oval 30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05183" name="Picture 31" descr="cir_lighteffect0"/>
            <p:cNvPicPr>
              <a:picLocks noChangeAspect="1" noChangeArrowheads="1"/>
            </p:cNvPicPr>
            <p:nvPr/>
          </p:nvPicPr>
          <p:blipFill>
            <a:blip r:embed="rId4">
              <a:lum bright="18000" contrast="-12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5184" name="Group 32"/>
          <p:cNvGrpSpPr>
            <a:grpSpLocks/>
          </p:cNvGrpSpPr>
          <p:nvPr/>
        </p:nvGrpSpPr>
        <p:grpSpPr bwMode="auto">
          <a:xfrm>
            <a:off x="3867150" y="4572000"/>
            <a:ext cx="1466850" cy="1447800"/>
            <a:chOff x="708" y="2203"/>
            <a:chExt cx="751" cy="741"/>
          </a:xfrm>
        </p:grpSpPr>
        <p:sp>
          <p:nvSpPr>
            <p:cNvPr id="305185" name="Oval 3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05186" name="Picture 34" descr="cir_lighteffect0"/>
            <p:cNvPicPr>
              <a:picLocks noChangeAspect="1" noChangeArrowheads="1"/>
            </p:cNvPicPr>
            <p:nvPr/>
          </p:nvPicPr>
          <p:blipFill>
            <a:blip r:embed="rId4">
              <a:lum bright="18000" contrast="-12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5187" name="Group 35"/>
          <p:cNvGrpSpPr>
            <a:grpSpLocks/>
          </p:cNvGrpSpPr>
          <p:nvPr/>
        </p:nvGrpSpPr>
        <p:grpSpPr bwMode="auto">
          <a:xfrm>
            <a:off x="1295400" y="3048000"/>
            <a:ext cx="1466850" cy="1447800"/>
            <a:chOff x="708" y="2203"/>
            <a:chExt cx="751" cy="741"/>
          </a:xfrm>
        </p:grpSpPr>
        <p:sp>
          <p:nvSpPr>
            <p:cNvPr id="305188" name="Oval 36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05189" name="Picture 37" descr="cir_lighteffect0"/>
            <p:cNvPicPr>
              <a:picLocks noChangeAspect="1" noChangeArrowheads="1"/>
            </p:cNvPicPr>
            <p:nvPr/>
          </p:nvPicPr>
          <p:blipFill>
            <a:blip r:embed="rId4">
              <a:lum bright="18000" contrast="-12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5192" name="Group 40"/>
          <p:cNvGrpSpPr>
            <a:grpSpLocks/>
          </p:cNvGrpSpPr>
          <p:nvPr/>
        </p:nvGrpSpPr>
        <p:grpSpPr bwMode="auto">
          <a:xfrm>
            <a:off x="4724400" y="2514600"/>
            <a:ext cx="1371600" cy="1447800"/>
            <a:chOff x="482" y="1851"/>
            <a:chExt cx="860" cy="796"/>
          </a:xfrm>
        </p:grpSpPr>
        <p:sp>
          <p:nvSpPr>
            <p:cNvPr id="305193" name="Freeform 41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5194" name="Freeform 42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5195" name="Freeform 43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>
                <a:gd name="T0" fmla="*/ 0 w 307"/>
                <a:gd name="T1" fmla="*/ 134 h 143"/>
                <a:gd name="T2" fmla="*/ 66 w 307"/>
                <a:gd name="T3" fmla="*/ 143 h 143"/>
                <a:gd name="T4" fmla="*/ 282 w 307"/>
                <a:gd name="T5" fmla="*/ 35 h 143"/>
                <a:gd name="T6" fmla="*/ 219 w 307"/>
                <a:gd name="T7" fmla="*/ 17 h 143"/>
                <a:gd name="T8" fmla="*/ 0 w 307"/>
                <a:gd name="T9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5196" name="Freeform 44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91240B29-F687-4F45-9708-019B960494DF}">
                <a14:hiddenLine xmlns=""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sy="50000" rotWithShape="0">
                      <a:srgbClr val="1C1C1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305197" name="Freeform 45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91240B29-F687-4F45-9708-019B960494DF}">
                <a14:hiddenLine xmlns=""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sy="50000" rotWithShape="0">
                      <a:srgbClr val="1C1C1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305198" name="Freeform 46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91240B29-F687-4F45-9708-019B960494DF}">
                <a14:hiddenLine xmlns=""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sy="50000" rotWithShape="0">
                      <a:srgbClr val="1C1C1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pic>
        <p:nvPicPr>
          <p:cNvPr id="305200" name="Picture 48" descr="2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267200" y="3429000"/>
            <a:ext cx="1371600" cy="1200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9" y="4433365"/>
            <a:ext cx="2409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dirty="0"/>
              <a:t>соответствие результатов </a:t>
            </a:r>
            <a:endParaRPr lang="ru-RU" b="1" dirty="0" smtClean="0"/>
          </a:p>
          <a:p>
            <a:pPr algn="l"/>
            <a:r>
              <a:rPr lang="ru-RU" b="1" dirty="0" smtClean="0"/>
              <a:t>цели </a:t>
            </a:r>
            <a:r>
              <a:rPr lang="ru-RU" b="1" dirty="0"/>
              <a:t>и задачам </a:t>
            </a:r>
            <a:endParaRPr lang="ru-RU" b="1" dirty="0" smtClean="0"/>
          </a:p>
          <a:p>
            <a:pPr algn="l"/>
            <a:r>
              <a:rPr lang="ru-RU" b="1" dirty="0" smtClean="0"/>
              <a:t>проекта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06901" y="6027448"/>
            <a:ext cx="1711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измеримость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56468" y="4449857"/>
            <a:ext cx="205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реалистичность</a:t>
            </a:r>
          </a:p>
        </p:txBody>
      </p:sp>
      <p:sp>
        <p:nvSpPr>
          <p:cNvPr id="31" name="Управляющая кнопка: документ 30">
            <a:hlinkClick r:id="rId6" action="ppaction://hlinkfile" highlightClick="1"/>
          </p:cNvPr>
          <p:cNvSpPr/>
          <p:nvPr/>
        </p:nvSpPr>
        <p:spPr bwMode="auto">
          <a:xfrm>
            <a:off x="500034" y="5572140"/>
            <a:ext cx="714380" cy="1000132"/>
          </a:xfrm>
          <a:prstGeom prst="actionButtonDocument">
            <a:avLst/>
          </a:prstGeom>
          <a:solidFill>
            <a:srgbClr val="7CD1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AutoShape 3"/>
          <p:cNvSpPr>
            <a:spLocks noChangeArrowheads="1"/>
          </p:cNvSpPr>
          <p:nvPr/>
        </p:nvSpPr>
        <p:spPr bwMode="gray">
          <a:xfrm>
            <a:off x="5292725" y="2684463"/>
            <a:ext cx="2849563" cy="2752725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8772" name="AutoShape 4"/>
          <p:cNvSpPr>
            <a:spLocks noChangeArrowheads="1"/>
          </p:cNvSpPr>
          <p:nvPr/>
        </p:nvSpPr>
        <p:spPr bwMode="gray">
          <a:xfrm>
            <a:off x="5356225" y="2749550"/>
            <a:ext cx="2703513" cy="2611438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88773" name="Group 5"/>
          <p:cNvGrpSpPr>
            <a:grpSpLocks/>
          </p:cNvGrpSpPr>
          <p:nvPr/>
        </p:nvGrpSpPr>
        <p:grpSpPr bwMode="auto">
          <a:xfrm>
            <a:off x="838200" y="2120900"/>
            <a:ext cx="2857500" cy="466725"/>
            <a:chOff x="752" y="1413"/>
            <a:chExt cx="1321" cy="294"/>
          </a:xfrm>
        </p:grpSpPr>
        <p:sp>
          <p:nvSpPr>
            <p:cNvPr id="288774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8775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8776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88777" name="Group 9"/>
          <p:cNvGrpSpPr>
            <a:grpSpLocks/>
          </p:cNvGrpSpPr>
          <p:nvPr/>
        </p:nvGrpSpPr>
        <p:grpSpPr bwMode="auto">
          <a:xfrm>
            <a:off x="5267325" y="2120900"/>
            <a:ext cx="2857500" cy="466725"/>
            <a:chOff x="3623" y="1413"/>
            <a:chExt cx="1321" cy="294"/>
          </a:xfrm>
        </p:grpSpPr>
        <p:sp>
          <p:nvSpPr>
            <p:cNvPr id="288778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8779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8780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88781" name="AutoShape 13"/>
          <p:cNvSpPr>
            <a:spLocks noChangeArrowheads="1"/>
          </p:cNvSpPr>
          <p:nvPr/>
        </p:nvSpPr>
        <p:spPr bwMode="gray">
          <a:xfrm>
            <a:off x="838200" y="2684463"/>
            <a:ext cx="2849563" cy="2713037"/>
          </a:xfrm>
          <a:prstGeom prst="roundRect">
            <a:avLst>
              <a:gd name="adj" fmla="val 8014"/>
            </a:avLst>
          </a:prstGeom>
          <a:gradFill>
            <a:gsLst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400" b="1" dirty="0" smtClean="0"/>
              <a:t>Можно увидеть,</a:t>
            </a:r>
          </a:p>
          <a:p>
            <a:pPr algn="ctr"/>
            <a:r>
              <a:rPr lang="ru-RU" sz="2400" b="1" dirty="0" smtClean="0"/>
              <a:t> осмыслить, </a:t>
            </a:r>
          </a:p>
          <a:p>
            <a:pPr algn="ctr"/>
            <a:r>
              <a:rPr lang="ru-RU" sz="2400" b="1" dirty="0"/>
              <a:t>п</a:t>
            </a:r>
            <a:r>
              <a:rPr lang="ru-RU" sz="2400" b="1" dirty="0" smtClean="0"/>
              <a:t>рименить</a:t>
            </a:r>
          </a:p>
          <a:p>
            <a:pPr algn="ctr"/>
            <a:r>
              <a:rPr lang="ru-RU" sz="2400" b="1" dirty="0" smtClean="0"/>
              <a:t> в реальной жизни</a:t>
            </a:r>
            <a:endParaRPr lang="ru-RU" sz="2400" b="1" dirty="0"/>
          </a:p>
        </p:txBody>
      </p:sp>
      <p:sp>
        <p:nvSpPr>
          <p:cNvPr id="288782" name="Text Box 18"/>
          <p:cNvSpPr txBox="1">
            <a:spLocks noChangeArrowheads="1"/>
          </p:cNvSpPr>
          <p:nvPr/>
        </p:nvSpPr>
        <p:spPr bwMode="white">
          <a:xfrm>
            <a:off x="1104900" y="2200275"/>
            <a:ext cx="2238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8F8F8"/>
                </a:solidFill>
                <a:cs typeface="Arial" charset="0"/>
              </a:rPr>
              <a:t>Внешний результат</a:t>
            </a:r>
            <a:endParaRPr lang="en-US" sz="1600" b="1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288783" name="Text Box 18"/>
          <p:cNvSpPr txBox="1">
            <a:spLocks noChangeArrowheads="1"/>
          </p:cNvSpPr>
          <p:nvPr/>
        </p:nvSpPr>
        <p:spPr bwMode="white">
          <a:xfrm>
            <a:off x="5588000" y="2119993"/>
            <a:ext cx="2238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8F8F8"/>
                </a:solidFill>
                <a:cs typeface="Arial" charset="0"/>
              </a:rPr>
              <a:t>Внутренний результат</a:t>
            </a:r>
            <a:endParaRPr lang="en-US" sz="1600" b="1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288784" name="AutoShape 16"/>
          <p:cNvSpPr>
            <a:spLocks noChangeArrowheads="1"/>
          </p:cNvSpPr>
          <p:nvPr/>
        </p:nvSpPr>
        <p:spPr bwMode="blackGray">
          <a:xfrm rot="-10793605" flipH="1" flipV="1">
            <a:off x="3770313" y="3230563"/>
            <a:ext cx="1446212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8787" name="Text Box 19"/>
          <p:cNvSpPr txBox="1">
            <a:spLocks noChangeArrowheads="1"/>
          </p:cNvSpPr>
          <p:nvPr/>
        </p:nvSpPr>
        <p:spPr bwMode="gray">
          <a:xfrm>
            <a:off x="5665788" y="3130550"/>
            <a:ext cx="2514600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ru-RU" sz="2400" b="1" dirty="0" smtClean="0">
                <a:solidFill>
                  <a:srgbClr val="1C1C1C"/>
                </a:solidFill>
                <a:cs typeface="Arial" charset="0"/>
              </a:rPr>
              <a:t>Опыт деятельности, знания, умения, компетенции и ценности</a:t>
            </a:r>
          </a:p>
          <a:p>
            <a:pPr algn="l" eaLnBrk="0" hangingPunct="0"/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88802" name="AutoShape 34"/>
          <p:cNvSpPr>
            <a:spLocks noChangeArrowheads="1"/>
          </p:cNvSpPr>
          <p:nvPr/>
        </p:nvSpPr>
        <p:spPr bwMode="blackGray">
          <a:xfrm rot="10793605" flipV="1">
            <a:off x="3738563" y="3835400"/>
            <a:ext cx="1447800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Управляющая кнопка: документ 19">
            <a:hlinkClick r:id="rId3" action="ppaction://hlinkfile" highlightClick="1"/>
          </p:cNvPr>
          <p:cNvSpPr/>
          <p:nvPr/>
        </p:nvSpPr>
        <p:spPr bwMode="auto">
          <a:xfrm>
            <a:off x="285720" y="5500702"/>
            <a:ext cx="785818" cy="1000132"/>
          </a:xfrm>
          <a:prstGeom prst="actionButtonDocument">
            <a:avLst/>
          </a:prstGeom>
          <a:solidFill>
            <a:srgbClr val="7CD1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934200" cy="914400"/>
          </a:xfrm>
        </p:spPr>
        <p:txBody>
          <a:bodyPr/>
          <a:lstStyle/>
          <a:p>
            <a:r>
              <a:rPr lang="ru-RU" dirty="0" smtClean="0"/>
              <a:t>Понятие социального проектирования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универсальный инструмент для чёткого стратегического планирования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деятельности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это воплощение любой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идеи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реальность;</a:t>
            </a:r>
          </a:p>
          <a:p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это возможность рассчитывать свои шаги к достижению цели с точностью до дней;</a:t>
            </a:r>
          </a:p>
          <a:p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это умение правильно использовать  свои (всегда ограниченные) ресурсы и привлекать их из различных источников;</a:t>
            </a:r>
          </a:p>
          <a:p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это решение социально значимых проблем в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регионе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(районе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школе, классе.</a:t>
            </a: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96388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438400"/>
            <a:ext cx="7010400" cy="1219200"/>
          </a:xfrm>
        </p:spPr>
        <p:txBody>
          <a:bodyPr/>
          <a:lstStyle/>
          <a:p>
            <a:r>
              <a:rPr lang="ru-RU" sz="6000" dirty="0" smtClean="0"/>
              <a:t>Спасибо!</a:t>
            </a:r>
            <a:endParaRPr lang="en-US" sz="60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18466" grpId="1"/>
      <p:bldP spid="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чего состоит проект?</a:t>
            </a:r>
            <a:endParaRPr lang="en-US" dirty="0"/>
          </a:p>
        </p:txBody>
      </p:sp>
      <p:sp>
        <p:nvSpPr>
          <p:cNvPr id="304131" name="Freeform 3"/>
          <p:cNvSpPr>
            <a:spLocks/>
          </p:cNvSpPr>
          <p:nvPr/>
        </p:nvSpPr>
        <p:spPr bwMode="gray">
          <a:xfrm>
            <a:off x="604838" y="2727325"/>
            <a:ext cx="7999412" cy="2476500"/>
          </a:xfrm>
          <a:custGeom>
            <a:avLst/>
            <a:gdLst>
              <a:gd name="T0" fmla="*/ 0 w 5424"/>
              <a:gd name="T1" fmla="*/ 1440 h 1488"/>
              <a:gd name="T2" fmla="*/ 0 w 5424"/>
              <a:gd name="T3" fmla="*/ 1488 h 1488"/>
              <a:gd name="T4" fmla="*/ 1152 w 5424"/>
              <a:gd name="T5" fmla="*/ 1488 h 1488"/>
              <a:gd name="T6" fmla="*/ 1392 w 5424"/>
              <a:gd name="T7" fmla="*/ 1008 h 1488"/>
              <a:gd name="T8" fmla="*/ 2544 w 5424"/>
              <a:gd name="T9" fmla="*/ 1008 h 1488"/>
              <a:gd name="T10" fmla="*/ 2832 w 5424"/>
              <a:gd name="T11" fmla="*/ 528 h 1488"/>
              <a:gd name="T12" fmla="*/ 3984 w 5424"/>
              <a:gd name="T13" fmla="*/ 528 h 1488"/>
              <a:gd name="T14" fmla="*/ 4272 w 5424"/>
              <a:gd name="T15" fmla="*/ 48 h 1488"/>
              <a:gd name="T16" fmla="*/ 5424 w 5424"/>
              <a:gd name="T17" fmla="*/ 48 h 1488"/>
              <a:gd name="T18" fmla="*/ 5424 w 5424"/>
              <a:gd name="T19" fmla="*/ 0 h 1488"/>
              <a:gd name="T20" fmla="*/ 4272 w 5424"/>
              <a:gd name="T21" fmla="*/ 0 h 1488"/>
              <a:gd name="T22" fmla="*/ 3984 w 5424"/>
              <a:gd name="T23" fmla="*/ 480 h 1488"/>
              <a:gd name="T24" fmla="*/ 2832 w 5424"/>
              <a:gd name="T25" fmla="*/ 480 h 1488"/>
              <a:gd name="T26" fmla="*/ 2544 w 5424"/>
              <a:gd name="T27" fmla="*/ 960 h 1488"/>
              <a:gd name="T28" fmla="*/ 1392 w 5424"/>
              <a:gd name="T29" fmla="*/ 960 h 1488"/>
              <a:gd name="T30" fmla="*/ 1152 w 5424"/>
              <a:gd name="T31" fmla="*/ 1440 h 1488"/>
              <a:gd name="T32" fmla="*/ 0 w 5424"/>
              <a:gd name="T33" fmla="*/ 1440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24" h="1488">
                <a:moveTo>
                  <a:pt x="0" y="1440"/>
                </a:moveTo>
                <a:lnTo>
                  <a:pt x="0" y="1488"/>
                </a:lnTo>
                <a:lnTo>
                  <a:pt x="1152" y="1488"/>
                </a:lnTo>
                <a:lnTo>
                  <a:pt x="1392" y="1008"/>
                </a:lnTo>
                <a:lnTo>
                  <a:pt x="2544" y="1008"/>
                </a:lnTo>
                <a:lnTo>
                  <a:pt x="2832" y="528"/>
                </a:lnTo>
                <a:lnTo>
                  <a:pt x="3984" y="528"/>
                </a:lnTo>
                <a:lnTo>
                  <a:pt x="4272" y="48"/>
                </a:lnTo>
                <a:lnTo>
                  <a:pt x="5424" y="48"/>
                </a:lnTo>
                <a:lnTo>
                  <a:pt x="5424" y="0"/>
                </a:lnTo>
                <a:lnTo>
                  <a:pt x="4272" y="0"/>
                </a:lnTo>
                <a:lnTo>
                  <a:pt x="3984" y="480"/>
                </a:lnTo>
                <a:lnTo>
                  <a:pt x="2832" y="480"/>
                </a:lnTo>
                <a:lnTo>
                  <a:pt x="2544" y="960"/>
                </a:lnTo>
                <a:lnTo>
                  <a:pt x="1392" y="960"/>
                </a:lnTo>
                <a:lnTo>
                  <a:pt x="1152" y="1440"/>
                </a:lnTo>
                <a:lnTo>
                  <a:pt x="0" y="144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118"/>
                  <a:invGamma/>
                </a:schemeClr>
              </a:gs>
            </a:gsLst>
            <a:path path="rect">
              <a:fillToRect l="100000" b="100000"/>
            </a:path>
          </a:gradFill>
          <a:ln>
            <a:noFill/>
          </a:ln>
          <a:effectLst/>
          <a:scene3d>
            <a:camera prst="legacyPerspectiveTop"/>
            <a:lightRig rig="legacyNormal3" dir="r"/>
          </a:scene3d>
          <a:sp3d extrusionH="1801800" prstMaterial="legacyPlastic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1240B29-F687-4F45-9708-019B960494DF}">
              <a14:hiddenLine xmlns=""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grpSp>
        <p:nvGrpSpPr>
          <p:cNvPr id="304132" name="Group 4"/>
          <p:cNvGrpSpPr>
            <a:grpSpLocks/>
          </p:cNvGrpSpPr>
          <p:nvPr/>
        </p:nvGrpSpPr>
        <p:grpSpPr bwMode="auto">
          <a:xfrm>
            <a:off x="1169988" y="3930650"/>
            <a:ext cx="1133475" cy="1044575"/>
            <a:chOff x="482" y="1851"/>
            <a:chExt cx="860" cy="796"/>
          </a:xfrm>
        </p:grpSpPr>
        <p:sp>
          <p:nvSpPr>
            <p:cNvPr id="304133" name="Freeform 5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4134" name="Freeform 6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4135" name="Freeform 7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>
                <a:gd name="T0" fmla="*/ 0 w 307"/>
                <a:gd name="T1" fmla="*/ 134 h 143"/>
                <a:gd name="T2" fmla="*/ 66 w 307"/>
                <a:gd name="T3" fmla="*/ 143 h 143"/>
                <a:gd name="T4" fmla="*/ 282 w 307"/>
                <a:gd name="T5" fmla="*/ 35 h 143"/>
                <a:gd name="T6" fmla="*/ 219 w 307"/>
                <a:gd name="T7" fmla="*/ 17 h 143"/>
                <a:gd name="T8" fmla="*/ 0 w 307"/>
                <a:gd name="T9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4136" name="Freeform 8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91240B29-F687-4F45-9708-019B960494DF}">
                <a14:hiddenLine xmlns=""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sy="50000" rotWithShape="0">
                      <a:srgbClr val="1C1C1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304137" name="Freeform 9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91240B29-F687-4F45-9708-019B960494DF}">
                <a14:hiddenLine xmlns=""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sy="50000" rotWithShape="0">
                      <a:srgbClr val="1C1C1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304138" name="Freeform 10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91240B29-F687-4F45-9708-019B960494DF}">
                <a14:hiddenLine xmlns=""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sy="50000" rotWithShape="0">
                      <a:srgbClr val="1C1C1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pic>
        <p:nvPicPr>
          <p:cNvPr id="304139" name="Picture 11" descr="1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16763" y="18065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40" name="Picture 12" descr="2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036887" y="3231469"/>
            <a:ext cx="1062038" cy="928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41" name="Picture 13" descr="1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105400" y="2206625"/>
            <a:ext cx="1017587" cy="1158875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</p:pic>
      <p:grpSp>
        <p:nvGrpSpPr>
          <p:cNvPr id="304142" name="Group 14"/>
          <p:cNvGrpSpPr>
            <a:grpSpLocks/>
          </p:cNvGrpSpPr>
          <p:nvPr/>
        </p:nvGrpSpPr>
        <p:grpSpPr bwMode="auto">
          <a:xfrm>
            <a:off x="533400" y="5295900"/>
            <a:ext cx="1808163" cy="314325"/>
            <a:chOff x="406" y="980"/>
            <a:chExt cx="2330" cy="294"/>
          </a:xfrm>
        </p:grpSpPr>
        <p:sp>
          <p:nvSpPr>
            <p:cNvPr id="304143" name="AutoShape 1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72941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3289A8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4144" name="AutoShape 1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4145" name="AutoShape 1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4146" name="Text Box 18"/>
          <p:cNvSpPr txBox="1">
            <a:spLocks noChangeArrowheads="1"/>
          </p:cNvSpPr>
          <p:nvPr/>
        </p:nvSpPr>
        <p:spPr bwMode="gray">
          <a:xfrm>
            <a:off x="527050" y="5273675"/>
            <a:ext cx="175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Проблема</a:t>
            </a: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4148" name="Rectangle 20"/>
          <p:cNvSpPr>
            <a:spLocks noChangeArrowheads="1"/>
          </p:cNvSpPr>
          <p:nvPr/>
        </p:nvSpPr>
        <p:spPr bwMode="gray">
          <a:xfrm>
            <a:off x="604838" y="5649913"/>
            <a:ext cx="17684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Цели, задачи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4149" name="Rectangle 21"/>
          <p:cNvSpPr>
            <a:spLocks noChangeArrowheads="1"/>
          </p:cNvSpPr>
          <p:nvPr/>
        </p:nvSpPr>
        <p:spPr bwMode="gray">
          <a:xfrm>
            <a:off x="2725738" y="4948238"/>
            <a:ext cx="17700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Методы,  методики, технологии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304152" name="Group 24"/>
          <p:cNvGrpSpPr>
            <a:grpSpLocks/>
          </p:cNvGrpSpPr>
          <p:nvPr/>
        </p:nvGrpSpPr>
        <p:grpSpPr bwMode="auto">
          <a:xfrm>
            <a:off x="2663825" y="4497388"/>
            <a:ext cx="1808163" cy="312737"/>
            <a:chOff x="406" y="980"/>
            <a:chExt cx="2330" cy="294"/>
          </a:xfrm>
        </p:grpSpPr>
        <p:sp>
          <p:nvSpPr>
            <p:cNvPr id="304153" name="AutoShape 2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72941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3289A8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4154" name="AutoShape 2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4155" name="AutoShape 2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4156" name="Text Box 18"/>
          <p:cNvSpPr txBox="1">
            <a:spLocks noChangeArrowheads="1"/>
          </p:cNvSpPr>
          <p:nvPr/>
        </p:nvSpPr>
        <p:spPr bwMode="gray">
          <a:xfrm>
            <a:off x="2730500" y="4475163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Механизм</a:t>
            </a: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304157" name="Group 29"/>
          <p:cNvGrpSpPr>
            <a:grpSpLocks/>
          </p:cNvGrpSpPr>
          <p:nvPr/>
        </p:nvGrpSpPr>
        <p:grpSpPr bwMode="auto">
          <a:xfrm>
            <a:off x="4694238" y="3684588"/>
            <a:ext cx="1808162" cy="314325"/>
            <a:chOff x="406" y="980"/>
            <a:chExt cx="2330" cy="294"/>
          </a:xfrm>
        </p:grpSpPr>
        <p:sp>
          <p:nvSpPr>
            <p:cNvPr id="304158" name="AutoShape 30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72941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3289A8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4159" name="AutoShape 31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4160" name="AutoShape 32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4161" name="Text Box 18"/>
          <p:cNvSpPr txBox="1">
            <a:spLocks noChangeArrowheads="1"/>
          </p:cNvSpPr>
          <p:nvPr/>
        </p:nvSpPr>
        <p:spPr bwMode="gray">
          <a:xfrm>
            <a:off x="4733925" y="3662363"/>
            <a:ext cx="1666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Этапы </a:t>
            </a: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304162" name="Group 34"/>
          <p:cNvGrpSpPr>
            <a:grpSpLocks/>
          </p:cNvGrpSpPr>
          <p:nvPr/>
        </p:nvGrpSpPr>
        <p:grpSpPr bwMode="auto">
          <a:xfrm>
            <a:off x="6811963" y="2894013"/>
            <a:ext cx="1808162" cy="314325"/>
            <a:chOff x="406" y="980"/>
            <a:chExt cx="2330" cy="294"/>
          </a:xfrm>
        </p:grpSpPr>
        <p:sp>
          <p:nvSpPr>
            <p:cNvPr id="304163" name="AutoShape 3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72941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3289A8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4164" name="AutoShape 3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4165" name="AutoShape 3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4166" name="Text Box 18"/>
          <p:cNvSpPr txBox="1">
            <a:spLocks noChangeArrowheads="1"/>
          </p:cNvSpPr>
          <p:nvPr/>
        </p:nvSpPr>
        <p:spPr bwMode="gray">
          <a:xfrm>
            <a:off x="6835775" y="2871788"/>
            <a:ext cx="1698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Результаты</a:t>
            </a: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3164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239000" cy="563562"/>
          </a:xfrm>
        </p:spPr>
        <p:txBody>
          <a:bodyPr/>
          <a:lstStyle/>
          <a:p>
            <a:r>
              <a:rPr lang="ru-RU" dirty="0" smtClean="0"/>
              <a:t>Задачи социального проектирования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382000" cy="5105400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формировать активную жизненную, самостоятельную и инициативную позицию учащихся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– развивать в первую очередь исследовательские, рефлексивные, </a:t>
            </a:r>
            <a:r>
              <a:rPr lang="ru-RU" sz="2400" dirty="0" err="1">
                <a:solidFill>
                  <a:schemeClr val="tx1"/>
                </a:solidFill>
              </a:rPr>
              <a:t>самооценочные</a:t>
            </a:r>
            <a:r>
              <a:rPr lang="ru-RU" sz="2400" dirty="0">
                <a:solidFill>
                  <a:schemeClr val="tx1"/>
                </a:solidFill>
              </a:rPr>
              <a:t> умения и навыки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– формировать не просто умения, а компетенции, т.е. умения, непосредственно сопряженные с опытом их применения в практической деятельности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– развивать познавательный интерес учащихся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– реализовывать принципы связи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</a:t>
            </a:r>
            <a:r>
              <a:rPr lang="ru-RU" sz="2400" dirty="0" smtClean="0">
                <a:solidFill>
                  <a:schemeClr val="tx1"/>
                </a:solidFill>
              </a:rPr>
              <a:t>обучения </a:t>
            </a:r>
            <a:r>
              <a:rPr lang="ru-RU" sz="2400" dirty="0">
                <a:solidFill>
                  <a:schemeClr val="tx1"/>
                </a:solidFill>
              </a:rPr>
              <a:t>и воспитания с жизнью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576375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12776"/>
            <a:ext cx="3053479" cy="46365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20" y="2564904"/>
            <a:ext cx="433492" cy="396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2829229"/>
            <a:ext cx="288994" cy="2643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48" y="3501008"/>
            <a:ext cx="288995" cy="264325"/>
          </a:xfrm>
          <a:prstGeom prst="rect">
            <a:avLst/>
          </a:prstGeom>
        </p:spPr>
      </p:pic>
      <p:cxnSp>
        <p:nvCxnSpPr>
          <p:cNvPr id="9" name="Соединительная линия уступом 8"/>
          <p:cNvCxnSpPr/>
          <p:nvPr/>
        </p:nvCxnSpPr>
        <p:spPr bwMode="auto">
          <a:xfrm rot="10800000">
            <a:off x="1693986" y="5853648"/>
            <a:ext cx="1696484" cy="72008"/>
          </a:xfrm>
          <a:prstGeom prst="bentConnector3">
            <a:avLst/>
          </a:prstGeom>
          <a:solidFill>
            <a:schemeClr val="accent1"/>
          </a:solidFill>
          <a:ln w="539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/>
            <a:lightRig rig="threePt" dir="t"/>
          </a:scene3d>
          <a:sp3d prstMaterial="matte">
            <a:bevelT prst="relaxedInset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Соединительная линия уступом 9"/>
          <p:cNvCxnSpPr/>
          <p:nvPr/>
        </p:nvCxnSpPr>
        <p:spPr bwMode="auto">
          <a:xfrm>
            <a:off x="4860514" y="5676439"/>
            <a:ext cx="1872208" cy="46805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39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/>
            <a:lightRig rig="threePt" dir="t"/>
          </a:scene3d>
          <a:sp3d prstMaterial="matte">
            <a:bevelT prst="relaxedInset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 стрелкой 16"/>
          <p:cNvCxnSpPr/>
          <p:nvPr/>
        </p:nvCxnSpPr>
        <p:spPr bwMode="auto">
          <a:xfrm flipV="1">
            <a:off x="4283968" y="4221088"/>
            <a:ext cx="0" cy="1368152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2"/>
            </a:solidFill>
            <a:prstDash val="solid"/>
            <a:bevel/>
            <a:headEnd type="none" w="med" len="med"/>
            <a:tailEnd type="stealth"/>
          </a:ln>
          <a:effectLst/>
          <a:scene3d>
            <a:camera prst="orthographicFront">
              <a:rot lat="300000" lon="0" rev="0"/>
            </a:camera>
            <a:lightRig rig="threePt" dir="t"/>
          </a:scene3d>
          <a:sp3d prstMaterial="metal">
            <a:bevelT w="114300" prst="artDeco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 стрелкой 18"/>
          <p:cNvCxnSpPr/>
          <p:nvPr/>
        </p:nvCxnSpPr>
        <p:spPr bwMode="auto">
          <a:xfrm flipH="1">
            <a:off x="1907704" y="3093553"/>
            <a:ext cx="1152128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 стрелкой 20"/>
          <p:cNvCxnSpPr/>
          <p:nvPr/>
        </p:nvCxnSpPr>
        <p:spPr bwMode="auto">
          <a:xfrm flipH="1" flipV="1">
            <a:off x="2483768" y="1753953"/>
            <a:ext cx="1147952" cy="918324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393766" y="5452813"/>
            <a:ext cx="1822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Социальная </a:t>
            </a:r>
          </a:p>
          <a:p>
            <a:pPr algn="ctr"/>
            <a:r>
              <a:rPr lang="ru-RU" sz="2000" b="1" dirty="0" smtClean="0"/>
              <a:t>среда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253012" y="5695902"/>
            <a:ext cx="133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Проблема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3968" y="508348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Цель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39552" y="2829229"/>
            <a:ext cx="1296144" cy="383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Методы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9592" y="1556792"/>
            <a:ext cx="164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Результаты</a:t>
            </a:r>
            <a:endParaRPr 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3579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проблемы</a:t>
            </a:r>
            <a:endParaRPr lang="en-US" dirty="0"/>
          </a:p>
        </p:txBody>
      </p:sp>
      <p:sp>
        <p:nvSpPr>
          <p:cNvPr id="293891" name="AutoShape 3"/>
          <p:cNvSpPr>
            <a:spLocks noChangeArrowheads="1"/>
          </p:cNvSpPr>
          <p:nvPr/>
        </p:nvSpPr>
        <p:spPr bwMode="gray">
          <a:xfrm>
            <a:off x="457200" y="38862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gray">
          <a:xfrm>
            <a:off x="3581955" y="2377976"/>
            <a:ext cx="1905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cs typeface="Arial" charset="0"/>
              </a:rPr>
              <a:t> </a:t>
            </a:r>
            <a:r>
              <a:rPr lang="ru-RU" sz="1600" b="1" dirty="0"/>
              <a:t>разница между реально существующей ситуацией и желаемым (необходимым) состоянием в рамках этого же процесса.</a:t>
            </a:r>
            <a:endParaRPr lang="en-US" sz="1600" b="1" dirty="0">
              <a:cs typeface="Arial" charset="0"/>
            </a:endParaRPr>
          </a:p>
        </p:txBody>
      </p:sp>
      <p:sp>
        <p:nvSpPr>
          <p:cNvPr id="293893" name="AutoShape 5"/>
          <p:cNvSpPr>
            <a:spLocks noChangeArrowheads="1"/>
          </p:cNvSpPr>
          <p:nvPr/>
        </p:nvSpPr>
        <p:spPr bwMode="gray">
          <a:xfrm>
            <a:off x="511175" y="43148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3895" name="Text Box 9"/>
          <p:cNvSpPr txBox="1">
            <a:spLocks noChangeArrowheads="1"/>
          </p:cNvSpPr>
          <p:nvPr/>
        </p:nvSpPr>
        <p:spPr bwMode="gray">
          <a:xfrm>
            <a:off x="552450" y="4392613"/>
            <a:ext cx="2316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sz="2400" b="1" dirty="0" smtClean="0">
                <a:solidFill>
                  <a:srgbClr val="000000"/>
                </a:solidFill>
                <a:cs typeface="Arial" charset="0"/>
              </a:rPr>
              <a:t>Индикаторы</a:t>
            </a:r>
            <a:endParaRPr lang="en-US" sz="2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3896" name="AutoShape 8"/>
          <p:cNvSpPr>
            <a:spLocks noChangeArrowheads="1"/>
          </p:cNvSpPr>
          <p:nvPr/>
        </p:nvSpPr>
        <p:spPr bwMode="gray">
          <a:xfrm>
            <a:off x="457200" y="15240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135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3897" name="AutoShape 9"/>
          <p:cNvSpPr>
            <a:spLocks noChangeArrowheads="1"/>
          </p:cNvSpPr>
          <p:nvPr/>
        </p:nvSpPr>
        <p:spPr bwMode="gray">
          <a:xfrm>
            <a:off x="511175" y="19526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3899" name="Text Box 9"/>
          <p:cNvSpPr txBox="1">
            <a:spLocks noChangeArrowheads="1"/>
          </p:cNvSpPr>
          <p:nvPr/>
        </p:nvSpPr>
        <p:spPr bwMode="gray">
          <a:xfrm>
            <a:off x="552450" y="2030413"/>
            <a:ext cx="2316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Проблема, на решение которой направлен проект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3900" name="AutoShape 12"/>
          <p:cNvSpPr>
            <a:spLocks noChangeArrowheads="1"/>
          </p:cNvSpPr>
          <p:nvPr/>
        </p:nvSpPr>
        <p:spPr bwMode="gray">
          <a:xfrm>
            <a:off x="6067425" y="38862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135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3901" name="AutoShape 13"/>
          <p:cNvSpPr>
            <a:spLocks noChangeArrowheads="1"/>
          </p:cNvSpPr>
          <p:nvPr/>
        </p:nvSpPr>
        <p:spPr bwMode="gray">
          <a:xfrm>
            <a:off x="6121400" y="43148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3903" name="Text Box 9"/>
          <p:cNvSpPr txBox="1">
            <a:spLocks noChangeArrowheads="1"/>
          </p:cNvSpPr>
          <p:nvPr/>
        </p:nvSpPr>
        <p:spPr bwMode="gray">
          <a:xfrm>
            <a:off x="6180930" y="2032794"/>
            <a:ext cx="23161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sz="2400" b="1" dirty="0" smtClean="0">
                <a:solidFill>
                  <a:srgbClr val="000000"/>
                </a:solidFill>
                <a:cs typeface="Arial" charset="0"/>
              </a:rPr>
              <a:t>Анализ проблемы</a:t>
            </a:r>
            <a:endParaRPr lang="en-US" sz="2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3904" name="AutoShape 16"/>
          <p:cNvSpPr>
            <a:spLocks noChangeArrowheads="1"/>
          </p:cNvSpPr>
          <p:nvPr/>
        </p:nvSpPr>
        <p:spPr bwMode="gray">
          <a:xfrm>
            <a:off x="6067425" y="15240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135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3905" name="AutoShape 17"/>
          <p:cNvSpPr>
            <a:spLocks noChangeArrowheads="1"/>
          </p:cNvSpPr>
          <p:nvPr/>
        </p:nvSpPr>
        <p:spPr bwMode="gray">
          <a:xfrm>
            <a:off x="6121400" y="19526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b="1" dirty="0" smtClean="0">
                <a:solidFill>
                  <a:srgbClr val="000000"/>
                </a:solidFill>
              </a:rPr>
              <a:t>Анализ проблемы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93907" name="Text Box 9"/>
          <p:cNvSpPr txBox="1">
            <a:spLocks noChangeArrowheads="1"/>
          </p:cNvSpPr>
          <p:nvPr/>
        </p:nvSpPr>
        <p:spPr bwMode="gray">
          <a:xfrm>
            <a:off x="6167437" y="4531112"/>
            <a:ext cx="2316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Решение проблемы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93908" name="Group 20"/>
          <p:cNvGrpSpPr>
            <a:grpSpLocks/>
          </p:cNvGrpSpPr>
          <p:nvPr/>
        </p:nvGrpSpPr>
        <p:grpSpPr bwMode="auto">
          <a:xfrm>
            <a:off x="2699792" y="1746250"/>
            <a:ext cx="3600400" cy="3683000"/>
            <a:chOff x="1968" y="1488"/>
            <a:chExt cx="1776" cy="1766"/>
          </a:xfrm>
        </p:grpSpPr>
        <p:sp>
          <p:nvSpPr>
            <p:cNvPr id="293909" name="AutoShape 21"/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=""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93910" name="AutoShape 22"/>
            <p:cNvSpPr>
              <a:spLocks noChangeArrowheads="1"/>
            </p:cNvSpPr>
            <p:nvPr/>
          </p:nvSpPr>
          <p:spPr bwMode="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=""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93911" name="AutoShape 23"/>
            <p:cNvSpPr>
              <a:spLocks noChangeArrowheads="1"/>
            </p:cNvSpPr>
            <p:nvPr/>
          </p:nvSpPr>
          <p:spPr bwMode="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91240B29-F687-4F45-9708-019B960494DF}">
                <a14:hiddenLine xmlns=""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93912" name="AutoShape 24"/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91240B29-F687-4F45-9708-019B960494DF}">
                <a14:hiddenLine xmlns=""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382000" cy="5105400"/>
          </a:xfrm>
        </p:spPr>
        <p:txBody>
          <a:bodyPr/>
          <a:lstStyle/>
          <a:p>
            <a:r>
              <a:rPr lang="ru-RU" dirty="0"/>
              <a:t>актуальность решаемой социальной проблемы;</a:t>
            </a:r>
          </a:p>
          <a:p>
            <a:r>
              <a:rPr lang="ru-RU" dirty="0"/>
              <a:t>- диагностика возникновения и развития представленной проблемы;</a:t>
            </a:r>
          </a:p>
          <a:p>
            <a:r>
              <a:rPr lang="ru-RU" dirty="0"/>
              <a:t>- информированность участника о ранее </a:t>
            </a:r>
            <a:r>
              <a:rPr lang="ru-RU" dirty="0" err="1"/>
              <a:t>предпринимавшихся</a:t>
            </a:r>
            <a:r>
              <a:rPr lang="ru-RU" dirty="0"/>
              <a:t> мерах по её решению (результаты и последствия этих реализованных мер и мероприятий);</a:t>
            </a:r>
          </a:p>
          <a:p>
            <a:r>
              <a:rPr lang="ru-RU" dirty="0"/>
              <a:t>- соответствие решаемой проблемы </a:t>
            </a:r>
          </a:p>
          <a:p>
            <a:pPr marL="0" indent="0">
              <a:buNone/>
            </a:pPr>
            <a:r>
              <a:rPr lang="ru-RU" dirty="0" smtClean="0"/>
              <a:t>     поставленной задаче.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77274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 «Самый сказочный и небывалый»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02" t="3128" r="4095" b="82491"/>
          <a:stretch/>
        </p:blipFill>
        <p:spPr>
          <a:xfrm>
            <a:off x="467545" y="1340768"/>
            <a:ext cx="8064895" cy="2997713"/>
          </a:xfrm>
        </p:spPr>
      </p:pic>
    </p:spTree>
    <p:extLst>
      <p:ext uri="{BB962C8B-B14F-4D97-AF65-F5344CB8AC3E}">
        <p14:creationId xmlns="" xmlns:p14="http://schemas.microsoft.com/office/powerpoint/2010/main" val="3686990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начало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1538" y="1500174"/>
            <a:ext cx="6076979" cy="45577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8094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578TGp_CleanCity_light_ani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578TGp_CleanCity_light_ani</Template>
  <TotalTime>443</TotalTime>
  <Words>490</Words>
  <Application>Microsoft Office PowerPoint</Application>
  <PresentationFormat>Экран (4:3)</PresentationFormat>
  <Paragraphs>109</Paragraphs>
  <Slides>20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578TGp_CleanCity_light_ani</vt:lpstr>
      <vt:lpstr>Реализация социальных проектов в деятельности современной школы</vt:lpstr>
      <vt:lpstr>Понятие социального проектирования</vt:lpstr>
      <vt:lpstr>Из чего состоит проект?</vt:lpstr>
      <vt:lpstr>Задачи социального проектирования</vt:lpstr>
      <vt:lpstr>Слайд 5</vt:lpstr>
      <vt:lpstr>Постановка проблемы</vt:lpstr>
      <vt:lpstr>Критерии </vt:lpstr>
      <vt:lpstr>Проект «Самый сказочный и небывалый»</vt:lpstr>
      <vt:lpstr>Слайд 9</vt:lpstr>
      <vt:lpstr>Слайд 10</vt:lpstr>
      <vt:lpstr>Цель проекта</vt:lpstr>
      <vt:lpstr>Задачи проекта</vt:lpstr>
      <vt:lpstr>Требования к постановке задач</vt:lpstr>
      <vt:lpstr>Методы реализации проекта</vt:lpstr>
      <vt:lpstr>Слайд 15</vt:lpstr>
      <vt:lpstr>Этапы реализации проекта</vt:lpstr>
      <vt:lpstr>Мероприятия</vt:lpstr>
      <vt:lpstr>Ожидаемые результаты</vt:lpstr>
      <vt:lpstr>Слайд 19</vt:lpstr>
      <vt:lpstr>Спасибо!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 PowerTemplate</dc:title>
  <dc:creator>мама</dc:creator>
  <cp:lastModifiedBy>учитель</cp:lastModifiedBy>
  <cp:revision>23</cp:revision>
  <dcterms:created xsi:type="dcterms:W3CDTF">2013-04-02T18:04:57Z</dcterms:created>
  <dcterms:modified xsi:type="dcterms:W3CDTF">2015-01-26T10:51:49Z</dcterms:modified>
</cp:coreProperties>
</file>