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8"/>
  </p:notesMasterIdLst>
  <p:sldIdLst>
    <p:sldId id="256" r:id="rId2"/>
    <p:sldId id="257" r:id="rId3"/>
    <p:sldId id="271" r:id="rId4"/>
    <p:sldId id="264" r:id="rId5"/>
    <p:sldId id="261" r:id="rId6"/>
    <p:sldId id="262" r:id="rId7"/>
    <p:sldId id="280" r:id="rId8"/>
    <p:sldId id="272" r:id="rId9"/>
    <p:sldId id="273" r:id="rId10"/>
    <p:sldId id="274" r:id="rId11"/>
    <p:sldId id="275" r:id="rId12"/>
    <p:sldId id="281" r:id="rId13"/>
    <p:sldId id="263" r:id="rId14"/>
    <p:sldId id="279" r:id="rId15"/>
    <p:sldId id="277" r:id="rId16"/>
    <p:sldId id="278" r:id="rId17"/>
    <p:sldId id="282" r:id="rId18"/>
    <p:sldId id="276" r:id="rId19"/>
    <p:sldId id="260" r:id="rId20"/>
    <p:sldId id="265" r:id="rId21"/>
    <p:sldId id="266" r:id="rId22"/>
    <p:sldId id="283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8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EDC4-9FB4-4465-A355-1B722C368E2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CB4A-EEC9-4879-9A99-1A031A3C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8E967D-DF0D-4991-A788-A62486DD3AD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1B7F38-3867-4A29-B45D-B0A4FF524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Путешествие тучки по Европе.</a:t>
            </a:r>
            <a:endParaRPr lang="ru-RU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8062664" cy="2880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Программа: Школа 2100</a:t>
            </a:r>
          </a:p>
          <a:p>
            <a:r>
              <a:rPr lang="ru-RU" dirty="0" smtClean="0"/>
              <a:t>Учитель : </a:t>
            </a:r>
            <a:r>
              <a:rPr lang="ru-RU" dirty="0" err="1" smtClean="0"/>
              <a:t>Джан</a:t>
            </a:r>
            <a:r>
              <a:rPr lang="ru-RU" dirty="0" smtClean="0"/>
              <a:t>.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41568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Достопримечательности.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517232"/>
            <a:ext cx="3024336" cy="792088"/>
          </a:xfrm>
        </p:spPr>
        <p:txBody>
          <a:bodyPr>
            <a:noAutofit/>
          </a:bodyPr>
          <a:lstStyle/>
          <a:p>
            <a:pPr algn="just"/>
            <a:endParaRPr lang="ru-RU" sz="1600" b="0" dirty="0" smtClean="0"/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Эйфелева башня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805264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Версальский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дворец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http://artinheart.ru/upload/openwysiwyg/NV_0018%20%281%29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3525788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Содержимое 11" descr="http://allcastle.info/assets/images/foto/129-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8800"/>
            <a:ext cx="3898777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Их знает весь мир.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Жюль</a:t>
            </a:r>
            <a:r>
              <a:rPr lang="ru-RU" dirty="0" smtClean="0"/>
              <a:t> Верн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Ив Сен Лоран</a:t>
            </a:r>
            <a:endParaRPr lang="ru-RU" dirty="0"/>
          </a:p>
        </p:txBody>
      </p:sp>
      <p:pic>
        <p:nvPicPr>
          <p:cNvPr id="7" name="Содержимое 6" descr="http://scifi.spb.ru/authors/v/verne.j/verne01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" y="1621631"/>
            <a:ext cx="313372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xofashion.ru/wp-content/uploads/2012/02/a16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244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Политическая карта Европы.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евро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058" y="1600200"/>
            <a:ext cx="7182334" cy="49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6"/>
          <p:cNvGrpSpPr/>
          <p:nvPr/>
        </p:nvGrpSpPr>
        <p:grpSpPr>
          <a:xfrm>
            <a:off x="2195736" y="2996952"/>
            <a:ext cx="2790825" cy="1771650"/>
            <a:chOff x="0" y="0"/>
            <a:chExt cx="2790825" cy="1771650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0" y="0"/>
              <a:ext cx="2790825" cy="1771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66775" y="485775"/>
              <a:ext cx="23812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9225" y="485775"/>
              <a:ext cx="25717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5250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425366">
              <a:off x="847725" y="371475"/>
              <a:ext cx="742950" cy="9144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4572000" y="4365104"/>
            <a:ext cx="504056" cy="1080120"/>
          </a:xfrm>
          <a:prstGeom prst="straightConnector1">
            <a:avLst/>
          </a:prstGeom>
          <a:ln w="34925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Италия.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2120" y="2132856"/>
          <a:ext cx="3096344" cy="331236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Площадь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301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300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кв.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+mn-lt"/>
                        </a:rPr>
                        <a:t>Столица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- Рим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Население 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58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млн.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98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Arial"/>
                        </a:rPr>
                        <a:t>Язык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– итальянский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Содержимое 8" descr="http://cs6064.vk.me/v6064065/5f3a/q20gESBicC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83198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Государственные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символы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25144"/>
            <a:ext cx="4040188" cy="838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 smtClean="0">
                <a:solidFill>
                  <a:srgbClr val="92D050"/>
                </a:solidFill>
              </a:rPr>
              <a:t>.</a:t>
            </a:r>
            <a:endParaRPr lang="ru-RU" sz="18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581128"/>
            <a:ext cx="4114800" cy="138343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 smtClean="0">
                <a:solidFill>
                  <a:srgbClr val="92D050"/>
                </a:solidFill>
              </a:rPr>
              <a:t>.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9807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Флаг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9807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Герб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Содержимое 17" descr="http://forexaw.com/TERMs/State/Eurasia/Europe/img863305_1_Flag_Italii.jpg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b="9428"/>
          <a:stretch/>
        </p:blipFill>
        <p:spPr bwMode="auto">
          <a:xfrm>
            <a:off x="827584" y="2060848"/>
            <a:ext cx="3752156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19" name="Содержимое 18" descr="http://psyfort.ru/joom/ris/Gerby/italy_emblem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7"/>
            <a:ext cx="2929625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4509120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</a:rPr>
              <a:t>Флаг Италии представляет собой прямоугольное полотнище, состоящее из трёх вертикальных равновеликих полос: зелёной у древкового края, белой — в середине, и красной — у свободного края полотнища.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549676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2D050"/>
                </a:solidFill>
              </a:rPr>
              <a:t>Герб содержит белую пятиконечную звезду с красными краями, наложенную на зубчатое колесо с пятью спицами, стоящее между оливковой  ветвью слева и дубовой справа. Зелёные ветви связаны вместе красной лентой с надписью </a:t>
            </a:r>
            <a:r>
              <a:rPr lang="ru-RU" sz="1600" i="1" dirty="0" smtClean="0">
                <a:solidFill>
                  <a:srgbClr val="92D050"/>
                </a:solidFill>
              </a:rPr>
              <a:t>«Итальянская Республика»</a:t>
            </a:r>
            <a:endParaRPr lang="ru-RU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build="allAtOnce"/>
      <p:bldP spid="10" grpId="0" build="allAtOnce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41568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Достопримечательности.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517232"/>
            <a:ext cx="3024336" cy="792088"/>
          </a:xfrm>
        </p:spPr>
        <p:txBody>
          <a:bodyPr>
            <a:noAutofit/>
          </a:bodyPr>
          <a:lstStyle/>
          <a:p>
            <a:pPr algn="just"/>
            <a:endParaRPr lang="ru-RU" sz="1600" b="0" dirty="0" smtClean="0"/>
          </a:p>
          <a:p>
            <a:pPr algn="ctr"/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Коллизей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805264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Венеция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http://www.eurotraveler.ru/uploads/1332252954_rimskij-kolizej.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0185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 descr="http://gallery.krugozor.ru/data/media/52/__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00808"/>
            <a:ext cx="4114800" cy="330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Их знает весь мир.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Леонардо да Винчи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/>
          </a:p>
        </p:txBody>
      </p:sp>
      <p:pic>
        <p:nvPicPr>
          <p:cNvPr id="7" name="Содержимое 6" descr="http://static.ddmcdn.com/gif/10-leonardo-da-vinci-inventions-1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8843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lib2.podelise.ru/tw_files2/urls_163/17/d-16771/7z-docs/7_html_m63ebed.p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08312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Политическая карта Европы.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евро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058" y="1600200"/>
            <a:ext cx="7182334" cy="49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6"/>
          <p:cNvGrpSpPr/>
          <p:nvPr/>
        </p:nvGrpSpPr>
        <p:grpSpPr>
          <a:xfrm>
            <a:off x="2555776" y="1268760"/>
            <a:ext cx="2790825" cy="1771650"/>
            <a:chOff x="0" y="0"/>
            <a:chExt cx="2790825" cy="1771650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0" y="0"/>
              <a:ext cx="2790825" cy="1771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66775" y="485775"/>
              <a:ext cx="23812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9225" y="485775"/>
              <a:ext cx="25717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5250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425366">
              <a:off x="847725" y="371475"/>
              <a:ext cx="742950" cy="9144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4139952" y="3140968"/>
            <a:ext cx="288032" cy="792088"/>
          </a:xfrm>
          <a:prstGeom prst="straightConnector1">
            <a:avLst/>
          </a:prstGeom>
          <a:ln w="34925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Германия.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2120" y="2132856"/>
          <a:ext cx="3096344" cy="331236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Площадь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357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021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кв.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+mn-lt"/>
                        </a:rPr>
                        <a:t>Столица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- Берлин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Население 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80,2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млн.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98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Arial"/>
                        </a:rPr>
                        <a:t>Язык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– немецкий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Содержимое 6" descr="http://voyageservice.net/images/upload/germany/germany_ma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9654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Государственные символы.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4176464" cy="16561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92D050"/>
                </a:solidFill>
              </a:rPr>
              <a:t>Флаг Германии </a:t>
            </a:r>
            <a:r>
              <a:rPr lang="ru-RU" sz="1800" b="0" dirty="0" smtClean="0">
                <a:solidFill>
                  <a:srgbClr val="92D050"/>
                </a:solidFill>
              </a:rPr>
              <a:t>состоит из трёх равных по ширине вертикальных полос: слева — чёрная, в середине — красная, справа — золотого цвета</a:t>
            </a:r>
            <a:r>
              <a:rPr lang="ru-RU" sz="1800" b="0" baseline="30000" dirty="0" smtClean="0">
                <a:solidFill>
                  <a:srgbClr val="92D050"/>
                </a:solidFill>
              </a:rPr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4941168"/>
            <a:ext cx="4041775" cy="838200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 smtClean="0">
                <a:solidFill>
                  <a:srgbClr val="92D050"/>
                </a:solidFill>
              </a:rPr>
              <a:t>Герб представляет собой золотой щит с чёрным, обращённым вправо (</a:t>
            </a:r>
            <a:r>
              <a:rPr lang="ru-RU" sz="1600" b="0" dirty="0" err="1" smtClean="0">
                <a:solidFill>
                  <a:srgbClr val="92D050"/>
                </a:solidFill>
              </a:rPr>
              <a:t>геральдически</a:t>
            </a:r>
            <a:r>
              <a:rPr lang="ru-RU" sz="1600" b="0" dirty="0" smtClean="0">
                <a:solidFill>
                  <a:srgbClr val="92D050"/>
                </a:solidFill>
              </a:rPr>
              <a:t>) орлом, с распростёртыми крыльями и опущенным оперением, с </a:t>
            </a:r>
            <a:r>
              <a:rPr lang="ru-RU" sz="1600" b="0" u="sng" dirty="0" smtClean="0">
                <a:solidFill>
                  <a:srgbClr val="92D050"/>
                </a:solidFill>
              </a:rPr>
              <a:t>червлеными</a:t>
            </a:r>
            <a:r>
              <a:rPr lang="ru-RU" sz="1600" b="0" dirty="0" smtClean="0">
                <a:solidFill>
                  <a:srgbClr val="92D050"/>
                </a:solidFill>
              </a:rPr>
              <a:t> клювом, языком, лапами и когтями.</a:t>
            </a:r>
            <a:endParaRPr lang="ru-RU" sz="16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http://pit.dirty.ru/dirty/1/2011/02/07/28215-231251-98c08adabc06a4291a4e8f16a6efe7f3.gif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395536" y="2348880"/>
            <a:ext cx="3813820" cy="229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geraldic.taba.ru/fid/cnRlaW1hZ2VfdGh1bWI6ZjQ3MjllZGU3Mzk4ZDZmM2JjZDIwNWFmOTcwM2U5YmUvLw/img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796136" y="1988840"/>
            <a:ext cx="255595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3568" y="12687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Флаг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Герб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9" grpId="0" build="allAtOnce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Политическая карта Европы.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евро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058" y="1600200"/>
            <a:ext cx="7182334" cy="49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107504" y="1052736"/>
            <a:ext cx="2790825" cy="1771650"/>
            <a:chOff x="0" y="0"/>
            <a:chExt cx="2790825" cy="1771650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0" y="0"/>
              <a:ext cx="2790825" cy="1771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66775" y="485775"/>
              <a:ext cx="23812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9225" y="485775"/>
              <a:ext cx="25717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5250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425366">
              <a:off x="847725" y="371475"/>
              <a:ext cx="742950" cy="9144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2627784" y="2276872"/>
            <a:ext cx="648072" cy="792088"/>
          </a:xfrm>
          <a:prstGeom prst="straightConnector1">
            <a:avLst/>
          </a:prstGeom>
          <a:ln w="47625" cmpd="sng">
            <a:headEnd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Достопримечательности.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Кельнский собор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Бранденбургские ворота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ttp://allcastle.info/assets/images/foto/121-2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851317" y="1517650"/>
            <a:ext cx="3251954" cy="394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upload.wikimedia.org/wikipedia/commons/thumb/a/a6/Brandenburger_Tor_abends.jpg/300px-Brandenburger_Tor_abends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76464" cy="352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Их знает весь мир.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Вольфганг  Моцарт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Братья Гримм</a:t>
            </a:r>
            <a:endParaRPr lang="ru-RU" dirty="0"/>
          </a:p>
        </p:txBody>
      </p:sp>
      <p:pic>
        <p:nvPicPr>
          <p:cNvPr id="7" name="Содержимое 6" descr="http://i019.radikal.ru/0905/c4/509ec923641f.jpg?_r=0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1" y="1517650"/>
            <a:ext cx="3674525" cy="394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molodozhenu.ru/up/image/pocitaem/%D0%BA%D0%BD%D0%B8%D0%B3%D0%B8/%D0%B1%D1%80%D0%B0%D1%82%D1%8C%D1%8F%20%D0%B3%D1%80%D0%B8%D0%BC%D0%BC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39" y="1517651"/>
            <a:ext cx="3292901" cy="392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Политическая карта Европы.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евро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058" y="1600200"/>
            <a:ext cx="7182334" cy="49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6"/>
          <p:cNvGrpSpPr/>
          <p:nvPr/>
        </p:nvGrpSpPr>
        <p:grpSpPr>
          <a:xfrm>
            <a:off x="4355976" y="1628800"/>
            <a:ext cx="2790825" cy="1771650"/>
            <a:chOff x="0" y="0"/>
            <a:chExt cx="2790825" cy="1771650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0" y="0"/>
              <a:ext cx="2790825" cy="1771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66775" y="485775"/>
              <a:ext cx="23812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9225" y="485775"/>
              <a:ext cx="25717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5250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425366">
              <a:off x="847725" y="371475"/>
              <a:ext cx="742950" cy="9144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6588224" y="3284984"/>
            <a:ext cx="360040" cy="792088"/>
          </a:xfrm>
          <a:prstGeom prst="straightConnector1">
            <a:avLst/>
          </a:prstGeom>
          <a:ln w="34925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Украина.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chemodan.com.ua/images/maps/ukr.g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6500" t="3627" r="4833" b="8808"/>
          <a:stretch/>
        </p:blipFill>
        <p:spPr bwMode="auto">
          <a:xfrm>
            <a:off x="611561" y="1268760"/>
            <a:ext cx="4752528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96136" y="1484784"/>
          <a:ext cx="3096344" cy="331236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Площадь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576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604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кв.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+mn-lt"/>
                        </a:rPr>
                        <a:t>Столица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- Киев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Население 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45,2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млн.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98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Arial"/>
                        </a:rPr>
                        <a:t>Язык</a:t>
                      </a:r>
                      <a:r>
                        <a:rPr lang="ru-RU" i="1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украинский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Государственные символы.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25144"/>
            <a:ext cx="4245868" cy="1254968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92D050"/>
                </a:solidFill>
              </a:rPr>
              <a:t>Флаг </a:t>
            </a:r>
            <a:r>
              <a:rPr lang="ru-RU" sz="1800" b="0" dirty="0" smtClean="0">
                <a:solidFill>
                  <a:srgbClr val="92D050"/>
                </a:solidFill>
              </a:rPr>
              <a:t>Украины - прямоугольное полотнище из двух равновеликих горизонтальных полос</a:t>
            </a:r>
            <a:r>
              <a:rPr lang="ru-RU" sz="1800" b="0" baseline="30000" dirty="0" smtClean="0">
                <a:solidFill>
                  <a:srgbClr val="92D050"/>
                </a:solidFill>
              </a:rPr>
              <a:t>[</a:t>
            </a:r>
            <a:r>
              <a:rPr lang="ru-RU" sz="1800" b="0" dirty="0" smtClean="0">
                <a:solidFill>
                  <a:srgbClr val="92D050"/>
                </a:solidFill>
              </a:rPr>
              <a:t>: верхней — синего и нижней — жёлтого цвета, которые символизируют чистое синее небо над жёлтым пшеничным полем.</a:t>
            </a:r>
            <a:endParaRPr lang="ru-RU" sz="18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157192"/>
            <a:ext cx="4175447" cy="1182960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92D050"/>
                </a:solidFill>
              </a:rPr>
              <a:t>Центральной геральдической фигурой герба является «трезубец»  князя Владимира, владетеля и крестителя Руси</a:t>
            </a:r>
            <a:r>
              <a:rPr lang="ru-RU" sz="1800" b="0" dirty="0" smtClean="0"/>
              <a:t>. </a:t>
            </a:r>
            <a:endParaRPr lang="ru-RU" sz="1800" dirty="0"/>
          </a:p>
        </p:txBody>
      </p:sp>
      <p:pic>
        <p:nvPicPr>
          <p:cNvPr id="8" name="Содержимое 7" descr="http://www.911law.in.ua/wp-content/uploads/2011/01/gos3_b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220072" y="1988840"/>
            <a:ext cx="288032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3568" y="12687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Флаг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Содержимое 12" descr="http://www.fullhdoboi.ru/_ph/33/2/148673108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525788" cy="237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932040" y="12687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Герб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9" grpId="0" build="allAtOnce"/>
      <p:bldP spid="1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Достопримечательности.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Софийский собор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</a:rPr>
              <a:t>Киево-печерская</a:t>
            </a:r>
            <a:r>
              <a:rPr lang="ru-RU" dirty="0" smtClean="0">
                <a:solidFill>
                  <a:srgbClr val="FFC000"/>
                </a:solidFill>
              </a:rPr>
              <a:t> лавра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ttp://art.1september.ru/2006/06/no06_111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683568" y="1412776"/>
            <a:ext cx="2952328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kievtown.net/img/kiev_pechersk_lavra_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44625"/>
            <a:ext cx="3140024" cy="364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Их знает весь мир.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Гоголь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София </a:t>
            </a:r>
            <a:r>
              <a:rPr lang="ru-RU" dirty="0" err="1" smtClean="0"/>
              <a:t>Ротару</a:t>
            </a:r>
            <a:endParaRPr lang="ru-RU" dirty="0"/>
          </a:p>
        </p:txBody>
      </p:sp>
      <p:pic>
        <p:nvPicPr>
          <p:cNvPr id="7" name="Содержимое 6" descr="http://shoyher.narod.ru/Portret/Gogoln.jpg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b="12483"/>
          <a:stretch/>
        </p:blipFill>
        <p:spPr bwMode="auto">
          <a:xfrm>
            <a:off x="632369" y="1517650"/>
            <a:ext cx="3689850" cy="3941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8" name="Содержимое 7" descr="http://www.rbc.ua/static/img/6/_/6___49_720x0.jpg"/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214" b="10628"/>
          <a:stretch/>
        </p:blipFill>
        <p:spPr bwMode="auto">
          <a:xfrm>
            <a:off x="5220604" y="1517651"/>
            <a:ext cx="3455851" cy="3855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Великобритания.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Карта Великобритании - карта Англии, Шотландии, Северной Ирландии и Уэльса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6011" t="8362" r="14533" b="9412"/>
          <a:stretch/>
        </p:blipFill>
        <p:spPr bwMode="auto">
          <a:xfrm>
            <a:off x="611560" y="1268760"/>
            <a:ext cx="4320480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52120" y="2132856"/>
          <a:ext cx="3096344" cy="331236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Площадь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256 000 кв.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+mn-lt"/>
                        </a:rPr>
                        <a:t>Столица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- Лондон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Население 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– 60,4 млн.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98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Arial"/>
                        </a:rPr>
                        <a:t>Язык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английский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Государственные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символы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25144"/>
            <a:ext cx="4040188" cy="838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 smtClean="0">
                <a:solidFill>
                  <a:srgbClr val="92D050"/>
                </a:solidFill>
              </a:rPr>
              <a:t>Флаг Великобритании -  синее прямоугольное полотнище с изображением красного прямого креста  в белой окантовке, наложенным на белый и красный косые кресты.</a:t>
            </a:r>
            <a:endParaRPr lang="ru-RU" sz="18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581128"/>
            <a:ext cx="4114800" cy="138343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 smtClean="0">
                <a:solidFill>
                  <a:srgbClr val="92D050"/>
                </a:solidFill>
              </a:rPr>
              <a:t>На гербе Великобритании два льва и семь </a:t>
            </a:r>
            <a:r>
              <a:rPr lang="ru-RU" sz="1600" dirty="0" smtClean="0">
                <a:solidFill>
                  <a:srgbClr val="92D050"/>
                </a:solidFill>
              </a:rPr>
              <a:t>геральдических</a:t>
            </a:r>
            <a:r>
              <a:rPr lang="ru-RU" sz="1600" b="0" dirty="0" smtClean="0">
                <a:solidFill>
                  <a:srgbClr val="92D050"/>
                </a:solidFill>
              </a:rPr>
              <a:t> леопардов: шесть золотых леопардов с лазоревым вооружением на щите,  (соответствуют Англии). Червлёный, лев с лазоревым вооружением олицетворяет Шотландию.  С другой стороны щит поддерживает закованный в цепь единорог.</a:t>
            </a:r>
            <a:endParaRPr lang="ru-RU" sz="16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http://www.zetmed.ru/assets/images/britania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755576" y="1916832"/>
            <a:ext cx="3741812" cy="23684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55576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Флаг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Герб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Содержимое 14" descr="File:Royal Coat of Arms of the United Kingdom.sv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9"/>
            <a:ext cx="3537719" cy="280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9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41568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Достопримечательности.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517232"/>
            <a:ext cx="3024336" cy="792088"/>
          </a:xfrm>
        </p:spPr>
        <p:txBody>
          <a:bodyPr>
            <a:noAutofit/>
          </a:bodyPr>
          <a:lstStyle/>
          <a:p>
            <a:pPr algn="just"/>
            <a:endParaRPr lang="ru-RU" sz="1600" b="0" dirty="0" smtClean="0"/>
          </a:p>
          <a:p>
            <a:pPr algn="ctr"/>
            <a:r>
              <a:rPr lang="ru-RU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Биг</a:t>
            </a:r>
            <a:r>
              <a:rPr lang="ru-RU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Бен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805264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Стоунхендж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http://kievyogastudio.com/wp-content/uploads/2012/04/BigBen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02433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portaldelangel.com/wp-content/img/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4427984" y="1844824"/>
            <a:ext cx="4258817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Их знает весь мир.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Дэвид </a:t>
            </a:r>
            <a:r>
              <a:rPr lang="ru-RU" dirty="0" err="1" smtClean="0"/>
              <a:t>Бэкхем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Алан </a:t>
            </a:r>
            <a:r>
              <a:rPr lang="ru-RU" dirty="0" err="1" smtClean="0"/>
              <a:t>Милн</a:t>
            </a:r>
            <a:endParaRPr lang="ru-RU" dirty="0"/>
          </a:p>
        </p:txBody>
      </p:sp>
      <p:pic>
        <p:nvPicPr>
          <p:cNvPr id="7" name="Содержимое 6" descr="http://peskomment.ru/_sf/156/76216835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4173860" cy="317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cdn5.imhonet.ru/person/large/5a/36/5a36f40721edf0a0d5cb6a64d55940fa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952328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Политическая карта Европы.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7" descr="евро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8058" y="1600200"/>
            <a:ext cx="7182334" cy="49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6"/>
          <p:cNvGrpSpPr/>
          <p:nvPr/>
        </p:nvGrpSpPr>
        <p:grpSpPr>
          <a:xfrm>
            <a:off x="1403648" y="2060848"/>
            <a:ext cx="2790825" cy="1771650"/>
            <a:chOff x="0" y="0"/>
            <a:chExt cx="2790825" cy="1771650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0" y="0"/>
              <a:ext cx="2790825" cy="1771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66775" y="485775"/>
              <a:ext cx="23812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19225" y="485775"/>
              <a:ext cx="257175" cy="342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5250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43050" y="657225"/>
              <a:ext cx="104775" cy="1714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425366">
              <a:off x="847725" y="371475"/>
              <a:ext cx="742950" cy="9144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3419872" y="3645024"/>
            <a:ext cx="432048" cy="936104"/>
          </a:xfrm>
          <a:prstGeom prst="straightConnector1">
            <a:avLst/>
          </a:prstGeom>
          <a:ln w="34925">
            <a:headEnd w="lg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Франция.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96136" y="1916832"/>
          <a:ext cx="3096344" cy="331236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Площадь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551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500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кв.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+mn-lt"/>
                        </a:rPr>
                        <a:t>Столица</a:t>
                      </a:r>
                      <a:r>
                        <a:rPr lang="ru-RU" baseline="0" dirty="0" smtClean="0">
                          <a:solidFill>
                            <a:srgbClr val="0A0A0A"/>
                          </a:solidFill>
                          <a:latin typeface="Arial"/>
                        </a:rPr>
                        <a:t> - Париж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A0A0A"/>
                          </a:solidFill>
                          <a:latin typeface="Arial"/>
                        </a:rPr>
                        <a:t>Население 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64.7 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млн. человек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298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A0A0A"/>
                          </a:solidFill>
                          <a:latin typeface="Arial"/>
                        </a:rPr>
                        <a:t>Язык</a:t>
                      </a:r>
                      <a:r>
                        <a:rPr lang="ru-RU" dirty="0">
                          <a:solidFill>
                            <a:srgbClr val="0A0A0A"/>
                          </a:solidFill>
                          <a:latin typeface="Arial"/>
                        </a:rPr>
                        <a:t> – </a:t>
                      </a:r>
                      <a:r>
                        <a:rPr lang="ru-RU" dirty="0" smtClean="0">
                          <a:solidFill>
                            <a:srgbClr val="0A0A0A"/>
                          </a:solidFill>
                          <a:latin typeface="Arial"/>
                        </a:rPr>
                        <a:t>французский</a:t>
                      </a:r>
                      <a:endParaRPr lang="ru-RU" dirty="0">
                        <a:solidFill>
                          <a:srgbClr val="0A0A0A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Содержимое 3" descr="http://webmandry.com/images/stories/strany/fr/karta-franciji/karta_franciji.g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0915" t="7942" r="10915" b="10335"/>
          <a:stretch/>
        </p:blipFill>
        <p:spPr bwMode="auto">
          <a:xfrm>
            <a:off x="251521" y="1412776"/>
            <a:ext cx="4968552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Государственные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символы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581128"/>
            <a:ext cx="4114800" cy="138343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 smtClean="0">
                <a:solidFill>
                  <a:srgbClr val="92D050"/>
                </a:solidFill>
              </a:rPr>
              <a:t>.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Флаг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Герб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</a:rPr>
              <a:t>Флаг Франции состоит из трёх вертикальных равновеликих полос: синей — у древкового края, белой — в середине, и красной — у свободного края полотнища.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2" name="Содержимое 21" descr="http://900igr.net/datai/frantsuzskij-jazyk/Frantsija/0007-005-Frantsija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487"/>
            <a:ext cx="4040188" cy="26900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Текст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" name="Содержимое 24" descr="http://istoriya-ru.ucoz.ru/img1/franciya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062097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4932040" y="4869160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2D050"/>
                </a:solidFill>
              </a:rPr>
              <a:t> Герб состоит из:</a:t>
            </a:r>
          </a:p>
          <a:p>
            <a:pPr algn="just"/>
            <a:r>
              <a:rPr lang="ru-RU" sz="1600" dirty="0" err="1" smtClean="0">
                <a:solidFill>
                  <a:srgbClr val="92D050"/>
                </a:solidFill>
              </a:rPr>
              <a:t>пельты</a:t>
            </a:r>
            <a:r>
              <a:rPr lang="ru-RU" sz="1600" dirty="0" smtClean="0">
                <a:solidFill>
                  <a:srgbClr val="92D050"/>
                </a:solidFill>
              </a:rPr>
              <a:t>, заканчивающейся головой льва с одной стороны и орла с другой, с монограммой «RF», означающей Французская республика; оливковой ветви,</a:t>
            </a:r>
          </a:p>
          <a:p>
            <a:r>
              <a:rPr lang="ru-RU" sz="1600" dirty="0" smtClean="0">
                <a:solidFill>
                  <a:srgbClr val="92D050"/>
                </a:solidFill>
              </a:rPr>
              <a:t>дубовой </a:t>
            </a:r>
            <a:r>
              <a:rPr lang="ru-RU" sz="1600" dirty="0" err="1" smtClean="0">
                <a:solidFill>
                  <a:srgbClr val="92D050"/>
                </a:solidFill>
              </a:rPr>
              <a:t>ветви,фасций</a:t>
            </a:r>
            <a:r>
              <a:rPr lang="ru-RU" sz="1600" dirty="0" smtClean="0">
                <a:solidFill>
                  <a:srgbClr val="92D050"/>
                </a:solidFill>
              </a:rPr>
              <a:t>.</a:t>
            </a:r>
            <a:endParaRPr lang="ru-RU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build="allAtOnce"/>
      <p:bldP spid="20" grpId="0" build="allAtOnce"/>
      <p:bldP spid="23" grpId="0" build="allAtOnce"/>
      <p:bldP spid="26" grpId="0" build="allAtOnce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254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Путешествие тучки по Европе.</vt:lpstr>
      <vt:lpstr>Политическая карта Европы.</vt:lpstr>
      <vt:lpstr>Великобритания.</vt:lpstr>
      <vt:lpstr>Государственные символы.</vt:lpstr>
      <vt:lpstr>Достопримечательности.</vt:lpstr>
      <vt:lpstr>Их знает весь мир.</vt:lpstr>
      <vt:lpstr>Политическая карта Европы.</vt:lpstr>
      <vt:lpstr>Франция.</vt:lpstr>
      <vt:lpstr>Государственные символы.</vt:lpstr>
      <vt:lpstr>Достопримечательности.</vt:lpstr>
      <vt:lpstr>Их знает весь мир.</vt:lpstr>
      <vt:lpstr>Политическая карта Европы.</vt:lpstr>
      <vt:lpstr>Италия.</vt:lpstr>
      <vt:lpstr>Государственные символы.</vt:lpstr>
      <vt:lpstr>Достопримечательности.</vt:lpstr>
      <vt:lpstr>Их знает весь мир.</vt:lpstr>
      <vt:lpstr>Политическая карта Европы.</vt:lpstr>
      <vt:lpstr>Германия.</vt:lpstr>
      <vt:lpstr>Государственные символы.</vt:lpstr>
      <vt:lpstr>Достопримечательности.</vt:lpstr>
      <vt:lpstr>Их знает весь мир.</vt:lpstr>
      <vt:lpstr>Политическая карта Европы.</vt:lpstr>
      <vt:lpstr>Украина.</vt:lpstr>
      <vt:lpstr>Государственные символы.</vt:lpstr>
      <vt:lpstr>Достопримечательности.</vt:lpstr>
      <vt:lpstr>Их знает весь мир.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тучки по Европе.</dc:title>
  <dc:creator>Таймурчик</dc:creator>
  <cp:lastModifiedBy>Таймурчик</cp:lastModifiedBy>
  <cp:revision>27</cp:revision>
  <dcterms:created xsi:type="dcterms:W3CDTF">2014-04-12T10:50:47Z</dcterms:created>
  <dcterms:modified xsi:type="dcterms:W3CDTF">2014-04-13T12:08:17Z</dcterms:modified>
</cp:coreProperties>
</file>