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9" r:id="rId3"/>
    <p:sldId id="258" r:id="rId4"/>
    <p:sldId id="263" r:id="rId5"/>
    <p:sldId id="268" r:id="rId6"/>
    <p:sldId id="260" r:id="rId7"/>
    <p:sldId id="261" r:id="rId8"/>
    <p:sldId id="265" r:id="rId9"/>
    <p:sldId id="262" r:id="rId10"/>
    <p:sldId id="264" r:id="rId11"/>
    <p:sldId id="269"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1860" y="-22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27EE3FD1-3523-43F7-AA63-A22988484477}" type="datetimeFigureOut">
              <a:rPr lang="ru-RU" smtClean="0"/>
              <a:pPr/>
              <a:t>01.06.2014</a:t>
            </a:fld>
            <a:endParaRPr lang="ru-RU" dirty="0"/>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dirty="0"/>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5B470499-DED6-4B26-85A0-47F947590505}" type="slidenum">
              <a:rPr lang="ru-RU" smtClean="0"/>
              <a:pPr/>
              <a:t>‹#›</a:t>
            </a:fld>
            <a:endParaRPr lang="ru-RU" dirty="0"/>
          </a:p>
        </p:txBody>
      </p:sp>
    </p:spTree>
  </p:cSld>
  <p:clrMapOvr>
    <a:overrideClrMapping bg1="lt1" tx1="dk1" bg2="lt2" tx2="dk2" accent1="accent1" accent2="accent2" accent3="accent3" accent4="accent4" accent5="accent5" accent6="accent6" hlink="hlink" folHlink="folHlink"/>
  </p:clrMapOvr>
  <p:transition spd="slow">
    <p:wheel spokes="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7EE3FD1-3523-43F7-AA63-A22988484477}" type="datetimeFigureOut">
              <a:rPr lang="ru-RU" smtClean="0"/>
              <a:pPr/>
              <a:t>01.06.2014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5B470499-DED6-4B26-85A0-47F947590505}" type="slidenum">
              <a:rPr lang="ru-RU" smtClean="0"/>
              <a:pPr/>
              <a:t>‹#›</a:t>
            </a:fld>
            <a:endParaRPr lang="ru-RU" dirty="0"/>
          </a:p>
        </p:txBody>
      </p:sp>
    </p:spTree>
  </p:cSld>
  <p:clrMapOvr>
    <a:masterClrMapping/>
  </p:clrMapOvr>
  <p:transition spd="slow">
    <p:wheel spokes="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7EE3FD1-3523-43F7-AA63-A22988484477}" type="datetimeFigureOut">
              <a:rPr lang="ru-RU" smtClean="0"/>
              <a:pPr/>
              <a:t>01.06.2014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5B470499-DED6-4B26-85A0-47F947590505}" type="slidenum">
              <a:rPr lang="ru-RU" smtClean="0"/>
              <a:pPr/>
              <a:t>‹#›</a:t>
            </a:fld>
            <a:endParaRPr lang="ru-RU" dirty="0"/>
          </a:p>
        </p:txBody>
      </p:sp>
    </p:spTree>
  </p:cSld>
  <p:clrMapOvr>
    <a:masterClrMapping/>
  </p:clrMapOvr>
  <p:transition spd="slow">
    <p:wheel spokes="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27EE3FD1-3523-43F7-AA63-A22988484477}" type="datetimeFigureOut">
              <a:rPr lang="ru-RU" smtClean="0"/>
              <a:pPr/>
              <a:t>01.06.2014</a:t>
            </a:fld>
            <a:endParaRPr lang="ru-RU" dirty="0"/>
          </a:p>
        </p:txBody>
      </p:sp>
      <p:sp>
        <p:nvSpPr>
          <p:cNvPr id="9" name="Номер слайда 8"/>
          <p:cNvSpPr>
            <a:spLocks noGrp="1"/>
          </p:cNvSpPr>
          <p:nvPr>
            <p:ph type="sldNum" sz="quarter" idx="15"/>
          </p:nvPr>
        </p:nvSpPr>
        <p:spPr/>
        <p:txBody>
          <a:bodyPr rtlCol="0"/>
          <a:lstStyle/>
          <a:p>
            <a:fld id="{5B470499-DED6-4B26-85A0-47F947590505}" type="slidenum">
              <a:rPr lang="ru-RU" smtClean="0"/>
              <a:pPr/>
              <a:t>‹#›</a:t>
            </a:fld>
            <a:endParaRPr lang="ru-RU" dirty="0"/>
          </a:p>
        </p:txBody>
      </p:sp>
      <p:sp>
        <p:nvSpPr>
          <p:cNvPr id="10" name="Нижний колонтитул 9"/>
          <p:cNvSpPr>
            <a:spLocks noGrp="1"/>
          </p:cNvSpPr>
          <p:nvPr>
            <p:ph type="ftr" sz="quarter" idx="16"/>
          </p:nvPr>
        </p:nvSpPr>
        <p:spPr/>
        <p:txBody>
          <a:bodyPr rtlCol="0"/>
          <a:lstStyle/>
          <a:p>
            <a:endParaRPr lang="ru-RU" dirty="0"/>
          </a:p>
        </p:txBody>
      </p:sp>
    </p:spTree>
  </p:cSld>
  <p:clrMapOvr>
    <a:masterClrMapping/>
  </p:clrMapOvr>
  <p:transition spd="slow">
    <p:wheel spokes="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27EE3FD1-3523-43F7-AA63-A22988484477}" type="datetimeFigureOut">
              <a:rPr lang="ru-RU" smtClean="0"/>
              <a:pPr/>
              <a:t>01.06.2014</a:t>
            </a:fld>
            <a:endParaRPr lang="ru-RU" dirty="0"/>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dirty="0"/>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Номер слайда 5"/>
          <p:cNvSpPr>
            <a:spLocks noGrp="1"/>
          </p:cNvSpPr>
          <p:nvPr>
            <p:ph type="sldNum" sz="quarter" idx="12"/>
          </p:nvPr>
        </p:nvSpPr>
        <p:spPr bwMode="auto">
          <a:xfrm>
            <a:off x="1340616" y="4928702"/>
            <a:ext cx="609600" cy="517524"/>
          </a:xfrm>
        </p:spPr>
        <p:txBody>
          <a:bodyPr/>
          <a:lstStyle/>
          <a:p>
            <a:fld id="{5B470499-DED6-4B26-85A0-47F947590505}" type="slidenum">
              <a:rPr lang="ru-RU" smtClean="0"/>
              <a:pPr/>
              <a:t>‹#›</a:t>
            </a:fld>
            <a:endParaRPr lang="ru-RU" dirty="0"/>
          </a:p>
        </p:txBody>
      </p:sp>
    </p:spTree>
  </p:cSld>
  <p:clrMapOvr>
    <a:overrideClrMapping bg1="dk1" tx1="lt1" bg2="dk2" tx2="lt2" accent1="accent1" accent2="accent2" accent3="accent3" accent4="accent4" accent5="accent5" accent6="accent6" hlink="hlink" folHlink="folHlink"/>
  </p:clrMapOvr>
  <p:transition spd="slow">
    <p:wheel spokes="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27EE3FD1-3523-43F7-AA63-A22988484477}" type="datetimeFigureOut">
              <a:rPr lang="ru-RU" smtClean="0"/>
              <a:pPr/>
              <a:t>01.06.2014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5B470499-DED6-4B26-85A0-47F947590505}" type="slidenum">
              <a:rPr lang="ru-RU" smtClean="0"/>
              <a:pPr/>
              <a:t>‹#›</a:t>
            </a:fld>
            <a:endParaRPr lang="ru-RU" dirty="0"/>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transition spd="slow">
    <p:wheel spokes="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27EE3FD1-3523-43F7-AA63-A22988484477}" type="datetimeFigureOut">
              <a:rPr lang="ru-RU" smtClean="0"/>
              <a:pPr/>
              <a:t>01.06.2014</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5B470499-DED6-4B26-85A0-47F947590505}" type="slidenum">
              <a:rPr lang="ru-RU" smtClean="0"/>
              <a:pPr/>
              <a:t>‹#›</a:t>
            </a:fld>
            <a:endParaRPr lang="ru-RU" dirty="0"/>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transition spd="slow">
    <p:wheel spokes="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27EE3FD1-3523-43F7-AA63-A22988484477}" type="datetimeFigureOut">
              <a:rPr lang="ru-RU" smtClean="0"/>
              <a:pPr/>
              <a:t>01.06.2014</a:t>
            </a:fld>
            <a:endParaRPr lang="ru-RU" dirty="0"/>
          </a:p>
        </p:txBody>
      </p:sp>
      <p:sp>
        <p:nvSpPr>
          <p:cNvPr id="7" name="Номер слайда 6"/>
          <p:cNvSpPr>
            <a:spLocks noGrp="1"/>
          </p:cNvSpPr>
          <p:nvPr>
            <p:ph type="sldNum" sz="quarter" idx="11"/>
          </p:nvPr>
        </p:nvSpPr>
        <p:spPr/>
        <p:txBody>
          <a:bodyPr rtlCol="0"/>
          <a:lstStyle/>
          <a:p>
            <a:fld id="{5B470499-DED6-4B26-85A0-47F947590505}" type="slidenum">
              <a:rPr lang="ru-RU" smtClean="0"/>
              <a:pPr/>
              <a:t>‹#›</a:t>
            </a:fld>
            <a:endParaRPr lang="ru-RU" dirty="0"/>
          </a:p>
        </p:txBody>
      </p:sp>
      <p:sp>
        <p:nvSpPr>
          <p:cNvPr id="8" name="Нижний колонтитул 7"/>
          <p:cNvSpPr>
            <a:spLocks noGrp="1"/>
          </p:cNvSpPr>
          <p:nvPr>
            <p:ph type="ftr" sz="quarter" idx="12"/>
          </p:nvPr>
        </p:nvSpPr>
        <p:spPr/>
        <p:txBody>
          <a:bodyPr rtlCol="0"/>
          <a:lstStyle/>
          <a:p>
            <a:endParaRPr lang="ru-RU" dirty="0"/>
          </a:p>
        </p:txBody>
      </p:sp>
    </p:spTree>
  </p:cSld>
  <p:clrMapOvr>
    <a:masterClrMapping/>
  </p:clrMapOvr>
  <p:transition spd="slow">
    <p:wheel spokes="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7EE3FD1-3523-43F7-AA63-A22988484477}" type="datetimeFigureOut">
              <a:rPr lang="ru-RU" smtClean="0"/>
              <a:pPr/>
              <a:t>01.06.2014</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5B470499-DED6-4B26-85A0-47F947590505}" type="slidenum">
              <a:rPr lang="ru-RU" smtClean="0"/>
              <a:pPr/>
              <a:t>‹#›</a:t>
            </a:fld>
            <a:endParaRPr lang="ru-RU" dirty="0"/>
          </a:p>
        </p:txBody>
      </p:sp>
    </p:spTree>
  </p:cSld>
  <p:clrMapOvr>
    <a:masterClrMapping/>
  </p:clrMapOvr>
  <p:transition spd="slow">
    <p:wheel spokes="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27EE3FD1-3523-43F7-AA63-A22988484477}" type="datetimeFigureOut">
              <a:rPr lang="ru-RU" smtClean="0"/>
              <a:pPr/>
              <a:t>01.06.2014</a:t>
            </a:fld>
            <a:endParaRPr lang="ru-RU" dirty="0"/>
          </a:p>
        </p:txBody>
      </p:sp>
      <p:sp>
        <p:nvSpPr>
          <p:cNvPr id="22" name="Номер слайда 21"/>
          <p:cNvSpPr>
            <a:spLocks noGrp="1"/>
          </p:cNvSpPr>
          <p:nvPr>
            <p:ph type="sldNum" sz="quarter" idx="15"/>
          </p:nvPr>
        </p:nvSpPr>
        <p:spPr/>
        <p:txBody>
          <a:bodyPr rtlCol="0"/>
          <a:lstStyle/>
          <a:p>
            <a:fld id="{5B470499-DED6-4B26-85A0-47F947590505}" type="slidenum">
              <a:rPr lang="ru-RU" smtClean="0"/>
              <a:pPr/>
              <a:t>‹#›</a:t>
            </a:fld>
            <a:endParaRPr lang="ru-RU" dirty="0"/>
          </a:p>
        </p:txBody>
      </p:sp>
      <p:sp>
        <p:nvSpPr>
          <p:cNvPr id="23" name="Нижний колонтитул 22"/>
          <p:cNvSpPr>
            <a:spLocks noGrp="1"/>
          </p:cNvSpPr>
          <p:nvPr>
            <p:ph type="ftr" sz="quarter" idx="16"/>
          </p:nvPr>
        </p:nvSpPr>
        <p:spPr/>
        <p:txBody>
          <a:bodyPr rtlCol="0"/>
          <a:lstStyle/>
          <a:p>
            <a:endParaRPr lang="ru-RU" dirty="0"/>
          </a:p>
        </p:txBody>
      </p:sp>
    </p:spTree>
  </p:cSld>
  <p:clrMapOvr>
    <a:overrideClrMapping bg1="lt1" tx1="dk1" bg2="lt2" tx2="dk2" accent1="accent1" accent2="accent2" accent3="accent3" accent4="accent4" accent5="accent5" accent6="accent6" hlink="hlink" folHlink="folHlink"/>
  </p:clrMapOvr>
  <p:transition spd="slow">
    <p:wheel spokes="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dirty="0"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27EE3FD1-3523-43F7-AA63-A22988484477}" type="datetimeFigureOut">
              <a:rPr lang="ru-RU" smtClean="0"/>
              <a:pPr/>
              <a:t>01.06.2014</a:t>
            </a:fld>
            <a:endParaRPr lang="ru-RU" dirty="0"/>
          </a:p>
        </p:txBody>
      </p:sp>
      <p:sp>
        <p:nvSpPr>
          <p:cNvPr id="18" name="Номер слайда 17"/>
          <p:cNvSpPr>
            <a:spLocks noGrp="1"/>
          </p:cNvSpPr>
          <p:nvPr>
            <p:ph type="sldNum" sz="quarter" idx="11"/>
          </p:nvPr>
        </p:nvSpPr>
        <p:spPr/>
        <p:txBody>
          <a:bodyPr rtlCol="0"/>
          <a:lstStyle/>
          <a:p>
            <a:fld id="{5B470499-DED6-4B26-85A0-47F947590505}" type="slidenum">
              <a:rPr lang="ru-RU" smtClean="0"/>
              <a:pPr/>
              <a:t>‹#›</a:t>
            </a:fld>
            <a:endParaRPr lang="ru-RU" dirty="0"/>
          </a:p>
        </p:txBody>
      </p:sp>
      <p:sp>
        <p:nvSpPr>
          <p:cNvPr id="21" name="Нижний колонтитул 20"/>
          <p:cNvSpPr>
            <a:spLocks noGrp="1"/>
          </p:cNvSpPr>
          <p:nvPr>
            <p:ph type="ftr" sz="quarter" idx="12"/>
          </p:nvPr>
        </p:nvSpPr>
        <p:spPr/>
        <p:txBody>
          <a:bodyPr rtlCol="0"/>
          <a:lstStyle/>
          <a:p>
            <a:endParaRPr lang="ru-RU" dirty="0"/>
          </a:p>
        </p:txBody>
      </p:sp>
    </p:spTree>
  </p:cSld>
  <p:clrMapOvr>
    <a:masterClrMapping/>
  </p:clrMapOvr>
  <p:transition spd="slow">
    <p:wheel spokes="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27EE3FD1-3523-43F7-AA63-A22988484477}" type="datetimeFigureOut">
              <a:rPr lang="ru-RU" smtClean="0"/>
              <a:pPr/>
              <a:t>01.06.2014</a:t>
            </a:fld>
            <a:endParaRPr lang="ru-RU" dirty="0"/>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dirty="0"/>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5B470499-DED6-4B26-85A0-47F947590505}"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wheel spokes="1"/>
  </p:transition>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285984" y="2143116"/>
            <a:ext cx="6100778" cy="2518256"/>
          </a:xfrm>
        </p:spPr>
        <p:txBody>
          <a:bodyPr>
            <a:normAutofit/>
          </a:bodyPr>
          <a:lstStyle/>
          <a:p>
            <a:pPr algn="r"/>
            <a:r>
              <a:rPr lang="ru-RU" sz="4800" dirty="0" smtClean="0"/>
              <a:t>Разнообразие растений на Земле</a:t>
            </a:r>
            <a:br>
              <a:rPr lang="ru-RU" sz="4800" dirty="0" smtClean="0"/>
            </a:br>
            <a:r>
              <a:rPr lang="ru-RU" sz="4800" dirty="0" smtClean="0"/>
              <a:t> </a:t>
            </a:r>
            <a:r>
              <a:rPr lang="ru-RU" sz="1600" dirty="0" smtClean="0"/>
              <a:t>Окружающий мир 1 класс</a:t>
            </a:r>
            <a:endParaRPr lang="ru-RU" sz="1600" dirty="0"/>
          </a:p>
        </p:txBody>
      </p:sp>
      <p:sp>
        <p:nvSpPr>
          <p:cNvPr id="3" name="Подзаголовок 2"/>
          <p:cNvSpPr>
            <a:spLocks noGrp="1"/>
          </p:cNvSpPr>
          <p:nvPr>
            <p:ph type="subTitle" idx="1"/>
          </p:nvPr>
        </p:nvSpPr>
        <p:spPr/>
        <p:txBody>
          <a:bodyPr>
            <a:normAutofit/>
          </a:bodyPr>
          <a:lstStyle/>
          <a:p>
            <a:pPr algn="r"/>
            <a:r>
              <a:rPr lang="ru-RU" sz="2000" dirty="0" smtClean="0"/>
              <a:t>Учитель МБОУ ЕСОШ № 1 </a:t>
            </a:r>
          </a:p>
          <a:p>
            <a:pPr algn="r"/>
            <a:r>
              <a:rPr lang="ru-RU" sz="2000" dirty="0" smtClean="0"/>
              <a:t>Кравцун М.Г.</a:t>
            </a:r>
          </a:p>
          <a:p>
            <a:pPr algn="r"/>
            <a:r>
              <a:rPr lang="ru-RU" sz="2000" dirty="0" smtClean="0"/>
              <a:t>Станица Егорлыкская Ростовской  области</a:t>
            </a: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par>
                                <p:cTn id="17" presetID="55"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1" end="1"/>
                                            </p:txEl>
                                          </p:spTgt>
                                        </p:tgtEl>
                                      </p:cBhvr>
                                    </p:animEffect>
                                  </p:childTnLst>
                                </p:cTn>
                              </p:par>
                              <p:par>
                                <p:cTn id="22" presetID="55" presetClass="entr" presetSubtype="0"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5"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214290"/>
            <a:ext cx="8215370" cy="6678751"/>
          </a:xfrm>
          <a:prstGeom prst="rect">
            <a:avLst/>
          </a:prstGeom>
        </p:spPr>
        <p:txBody>
          <a:bodyPr wrap="square">
            <a:spAutoFit/>
          </a:bodyPr>
          <a:lstStyle/>
          <a:p>
            <a:r>
              <a:rPr lang="ru-RU" dirty="0" smtClean="0"/>
              <a:t> </a:t>
            </a:r>
            <a:r>
              <a:rPr lang="ru-RU" sz="2800" b="1" dirty="0" err="1" smtClean="0">
                <a:solidFill>
                  <a:schemeClr val="accent1">
                    <a:lumMod val="50000"/>
                  </a:schemeClr>
                </a:solidFill>
              </a:rPr>
              <a:t>Ты-человек</a:t>
            </a:r>
            <a:r>
              <a:rPr lang="ru-RU" sz="2800" b="1" dirty="0" smtClean="0">
                <a:solidFill>
                  <a:schemeClr val="accent1">
                    <a:lumMod val="50000"/>
                  </a:schemeClr>
                </a:solidFill>
              </a:rPr>
              <a:t>. Любя природу,</a:t>
            </a:r>
          </a:p>
          <a:p>
            <a:r>
              <a:rPr lang="ru-RU" sz="2800" b="1" dirty="0" smtClean="0">
                <a:solidFill>
                  <a:schemeClr val="accent1">
                    <a:lumMod val="50000"/>
                  </a:schemeClr>
                </a:solidFill>
              </a:rPr>
              <a:t>Хоть иногда ее жалей. </a:t>
            </a:r>
          </a:p>
          <a:p>
            <a:r>
              <a:rPr lang="ru-RU" sz="2800" b="1" dirty="0" smtClean="0">
                <a:solidFill>
                  <a:schemeClr val="accent1">
                    <a:lumMod val="50000"/>
                  </a:schemeClr>
                </a:solidFill>
              </a:rPr>
              <a:t>В увеселительных походах</a:t>
            </a:r>
          </a:p>
          <a:p>
            <a:r>
              <a:rPr lang="ru-RU" sz="2800" b="1" dirty="0" smtClean="0">
                <a:solidFill>
                  <a:schemeClr val="accent1">
                    <a:lumMod val="50000"/>
                  </a:schemeClr>
                </a:solidFill>
              </a:rPr>
              <a:t>Не растопчи ее полей.</a:t>
            </a:r>
          </a:p>
          <a:p>
            <a:endParaRPr lang="ru-RU" sz="2800" b="1" dirty="0" smtClean="0">
              <a:solidFill>
                <a:schemeClr val="accent1">
                  <a:lumMod val="50000"/>
                </a:schemeClr>
              </a:solidFill>
            </a:endParaRPr>
          </a:p>
          <a:p>
            <a:r>
              <a:rPr lang="ru-RU" sz="2800" b="1" dirty="0" smtClean="0">
                <a:solidFill>
                  <a:schemeClr val="accent1">
                    <a:lumMod val="50000"/>
                  </a:schemeClr>
                </a:solidFill>
              </a:rPr>
              <a:t>В вокзальной сутолоке века</a:t>
            </a:r>
          </a:p>
          <a:p>
            <a:r>
              <a:rPr lang="ru-RU" sz="2800" b="1" dirty="0" smtClean="0">
                <a:solidFill>
                  <a:schemeClr val="accent1">
                    <a:lumMod val="50000"/>
                  </a:schemeClr>
                </a:solidFill>
              </a:rPr>
              <a:t>Ты оценить ее спеши.</a:t>
            </a:r>
          </a:p>
          <a:p>
            <a:r>
              <a:rPr lang="ru-RU" sz="2800" b="1" dirty="0" smtClean="0">
                <a:solidFill>
                  <a:schemeClr val="accent1">
                    <a:lumMod val="50000"/>
                  </a:schemeClr>
                </a:solidFill>
              </a:rPr>
              <a:t>Она- твой добрый давний лекарь,</a:t>
            </a:r>
          </a:p>
          <a:p>
            <a:r>
              <a:rPr lang="ru-RU" sz="2800" b="1" dirty="0" smtClean="0">
                <a:solidFill>
                  <a:schemeClr val="accent1">
                    <a:lumMod val="50000"/>
                  </a:schemeClr>
                </a:solidFill>
              </a:rPr>
              <a:t>Она- союзница души.</a:t>
            </a:r>
          </a:p>
          <a:p>
            <a:endParaRPr lang="ru-RU" sz="2800" b="1" dirty="0" smtClean="0">
              <a:solidFill>
                <a:schemeClr val="accent1">
                  <a:lumMod val="50000"/>
                </a:schemeClr>
              </a:solidFill>
            </a:endParaRPr>
          </a:p>
          <a:p>
            <a:r>
              <a:rPr lang="ru-RU" sz="2800" b="1" dirty="0" smtClean="0">
                <a:solidFill>
                  <a:schemeClr val="accent1">
                    <a:lumMod val="50000"/>
                  </a:schemeClr>
                </a:solidFill>
              </a:rPr>
              <a:t>Не жги ее напропалую.</a:t>
            </a:r>
          </a:p>
          <a:p>
            <a:r>
              <a:rPr lang="ru-RU" sz="2800" b="1" dirty="0" smtClean="0">
                <a:solidFill>
                  <a:schemeClr val="accent1">
                    <a:lumMod val="50000"/>
                  </a:schemeClr>
                </a:solidFill>
              </a:rPr>
              <a:t>И не исчерпывай до дна.</a:t>
            </a:r>
          </a:p>
          <a:p>
            <a:r>
              <a:rPr lang="ru-RU" sz="2800" b="1" dirty="0" smtClean="0">
                <a:solidFill>
                  <a:schemeClr val="accent1">
                    <a:lumMod val="50000"/>
                  </a:schemeClr>
                </a:solidFill>
              </a:rPr>
              <a:t>И помни истину простую</a:t>
            </a:r>
          </a:p>
          <a:p>
            <a:r>
              <a:rPr lang="ru-RU" sz="2800" b="1" dirty="0" smtClean="0">
                <a:solidFill>
                  <a:schemeClr val="accent1">
                    <a:lumMod val="50000"/>
                  </a:schemeClr>
                </a:solidFill>
              </a:rPr>
              <a:t> Нас много, а она одна.</a:t>
            </a:r>
          </a:p>
          <a:p>
            <a:r>
              <a:rPr lang="ru-RU" dirty="0" smtClean="0"/>
              <a:t/>
            </a:r>
            <a:br>
              <a:rPr lang="ru-RU" dirty="0" smtClean="0"/>
            </a:br>
            <a:endParaRPr lang="ru-RU" dirty="0"/>
          </a:p>
        </p:txBody>
      </p:sp>
      <p:pic>
        <p:nvPicPr>
          <p:cNvPr id="2052" name="Picture 4" descr="http://www.edu54.ru/sites/default/files/images/2010/12/4e3c7b1c77f5019e284a94d8ee9a8c90fc3fed48.preview.jpg"/>
          <p:cNvPicPr>
            <a:picLocks noChangeAspect="1" noChangeArrowheads="1"/>
          </p:cNvPicPr>
          <p:nvPr/>
        </p:nvPicPr>
        <p:blipFill>
          <a:blip r:embed="rId2" cstate="print"/>
          <a:srcRect l="9375" b="7812"/>
          <a:stretch>
            <a:fillRect/>
          </a:stretch>
        </p:blipFill>
        <p:spPr bwMode="auto">
          <a:xfrm>
            <a:off x="4786314" y="214290"/>
            <a:ext cx="4167174" cy="6429420"/>
          </a:xfrm>
          <a:prstGeom prst="rect">
            <a:avLst/>
          </a:prstGeom>
          <a:noFill/>
        </p:spPr>
      </p:pic>
    </p:spTree>
  </p:cSld>
  <p:clrMapOvr>
    <a:masterClrMapping/>
  </p:clrMapOvr>
  <p:transition spd="slow">
    <p:wheel spokes="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s39.radikal.ru/i085/1105/1b/b58994749e4d.jpg"/>
          <p:cNvPicPr>
            <a:picLocks noChangeAspect="1" noChangeArrowheads="1"/>
          </p:cNvPicPr>
          <p:nvPr/>
        </p:nvPicPr>
        <p:blipFill>
          <a:blip r:embed="rId2" cstate="print"/>
          <a:srcRect/>
          <a:stretch>
            <a:fillRect/>
          </a:stretch>
        </p:blipFill>
        <p:spPr bwMode="auto">
          <a:xfrm>
            <a:off x="357158" y="107133"/>
            <a:ext cx="8524892" cy="6393669"/>
          </a:xfrm>
          <a:prstGeom prst="rect">
            <a:avLst/>
          </a:prstGeom>
          <a:noFill/>
        </p:spPr>
      </p:pic>
    </p:spTree>
  </p:cSld>
  <p:clrMapOvr>
    <a:masterClrMapping/>
  </p:clrMapOvr>
  <p:transition spd="slow">
    <p:wheel spokes="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07158"/>
            <a:ext cx="7858148" cy="1393017"/>
          </a:xfrm>
        </p:spPr>
        <p:txBody>
          <a:bodyPr>
            <a:normAutofit/>
          </a:bodyPr>
          <a:lstStyle/>
          <a:p>
            <a:endParaRPr lang="ru-RU" dirty="0"/>
          </a:p>
        </p:txBody>
      </p:sp>
      <p:sp>
        <p:nvSpPr>
          <p:cNvPr id="3" name="Содержимое 2"/>
          <p:cNvSpPr>
            <a:spLocks noGrp="1"/>
          </p:cNvSpPr>
          <p:nvPr>
            <p:ph sz="quarter" idx="1"/>
          </p:nvPr>
        </p:nvSpPr>
        <p:spPr>
          <a:xfrm>
            <a:off x="500034" y="428604"/>
            <a:ext cx="7424766" cy="5902472"/>
          </a:xfrm>
        </p:spPr>
        <p:txBody>
          <a:bodyPr>
            <a:normAutofit lnSpcReduction="10000"/>
          </a:bodyPr>
          <a:lstStyle/>
          <a:p>
            <a:r>
              <a:rPr lang="ru-RU" sz="4000" dirty="0" smtClean="0"/>
              <a:t>Папоротники</a:t>
            </a:r>
          </a:p>
          <a:p>
            <a:endParaRPr lang="ru-RU" sz="4000" dirty="0" smtClean="0"/>
          </a:p>
          <a:p>
            <a:r>
              <a:rPr lang="ru-RU" sz="4000" dirty="0" smtClean="0"/>
              <a:t>Хвойные (голосемённые)</a:t>
            </a:r>
          </a:p>
          <a:p>
            <a:pPr>
              <a:buNone/>
            </a:pPr>
            <a:endParaRPr lang="ru-RU" sz="4000" dirty="0" smtClean="0"/>
          </a:p>
          <a:p>
            <a:r>
              <a:rPr lang="ru-RU" sz="4000" dirty="0" smtClean="0"/>
              <a:t>Водоросли</a:t>
            </a:r>
          </a:p>
          <a:p>
            <a:pPr>
              <a:buNone/>
            </a:pPr>
            <a:endParaRPr lang="ru-RU" sz="4000" dirty="0" smtClean="0"/>
          </a:p>
          <a:p>
            <a:r>
              <a:rPr lang="ru-RU" sz="4000" dirty="0" smtClean="0"/>
              <a:t>Цветковые</a:t>
            </a:r>
          </a:p>
          <a:p>
            <a:endParaRPr lang="ru-RU" sz="4000" dirty="0" smtClean="0"/>
          </a:p>
          <a:p>
            <a:r>
              <a:rPr lang="ru-RU" sz="4000" dirty="0" smtClean="0"/>
              <a:t>Мхи</a:t>
            </a:r>
          </a:p>
        </p:txBody>
      </p:sp>
      <p:pic>
        <p:nvPicPr>
          <p:cNvPr id="4" name="Рисунок 3" descr="125.jpg"/>
          <p:cNvPicPr>
            <a:picLocks noChangeAspect="1"/>
          </p:cNvPicPr>
          <p:nvPr/>
        </p:nvPicPr>
        <p:blipFill>
          <a:blip r:embed="rId2" cstate="email"/>
          <a:stretch>
            <a:fillRect/>
          </a:stretch>
        </p:blipFill>
        <p:spPr>
          <a:xfrm>
            <a:off x="3916893" y="142852"/>
            <a:ext cx="2012429" cy="1643074"/>
          </a:xfrm>
          <a:prstGeom prst="rect">
            <a:avLst/>
          </a:prstGeom>
        </p:spPr>
      </p:pic>
      <p:pic>
        <p:nvPicPr>
          <p:cNvPr id="5" name="Рисунок 4" descr="75523_1280_800.jpg"/>
          <p:cNvPicPr>
            <a:picLocks noChangeAspect="1"/>
          </p:cNvPicPr>
          <p:nvPr/>
        </p:nvPicPr>
        <p:blipFill>
          <a:blip r:embed="rId3" cstate="email"/>
          <a:stretch>
            <a:fillRect/>
          </a:stretch>
        </p:blipFill>
        <p:spPr>
          <a:xfrm>
            <a:off x="5715008" y="1571612"/>
            <a:ext cx="2400316" cy="1500198"/>
          </a:xfrm>
          <a:prstGeom prst="rect">
            <a:avLst/>
          </a:prstGeom>
        </p:spPr>
      </p:pic>
      <p:pic>
        <p:nvPicPr>
          <p:cNvPr id="6" name="Содержимое 4" descr="moreli_2010_11_20.jpg"/>
          <p:cNvPicPr>
            <a:picLocks noChangeAspect="1"/>
          </p:cNvPicPr>
          <p:nvPr/>
        </p:nvPicPr>
        <p:blipFill>
          <a:blip r:embed="rId4" cstate="email"/>
          <a:stretch>
            <a:fillRect/>
          </a:stretch>
        </p:blipFill>
        <p:spPr>
          <a:xfrm>
            <a:off x="3357554" y="2571744"/>
            <a:ext cx="1857388" cy="1393041"/>
          </a:xfrm>
          <a:prstGeom prst="rect">
            <a:avLst/>
          </a:prstGeom>
        </p:spPr>
      </p:pic>
      <p:pic>
        <p:nvPicPr>
          <p:cNvPr id="7" name="Рисунок 6" descr="844.jpg"/>
          <p:cNvPicPr>
            <a:picLocks noChangeAspect="1"/>
          </p:cNvPicPr>
          <p:nvPr/>
        </p:nvPicPr>
        <p:blipFill>
          <a:blip r:embed="rId5" cstate="email"/>
          <a:stretch>
            <a:fillRect/>
          </a:stretch>
        </p:blipFill>
        <p:spPr>
          <a:xfrm>
            <a:off x="4786314" y="4000504"/>
            <a:ext cx="2500330" cy="1875248"/>
          </a:xfrm>
          <a:prstGeom prst="rect">
            <a:avLst/>
          </a:prstGeom>
        </p:spPr>
      </p:pic>
      <p:pic>
        <p:nvPicPr>
          <p:cNvPr id="8" name="Рисунок 7" descr="ImageGen.jpeg"/>
          <p:cNvPicPr>
            <a:picLocks noChangeAspect="1"/>
          </p:cNvPicPr>
          <p:nvPr/>
        </p:nvPicPr>
        <p:blipFill>
          <a:blip r:embed="rId6" cstate="email"/>
          <a:stretch>
            <a:fillRect/>
          </a:stretch>
        </p:blipFill>
        <p:spPr>
          <a:xfrm>
            <a:off x="2428860" y="5072074"/>
            <a:ext cx="1228484" cy="1643098"/>
          </a:xfrm>
          <a:prstGeom prst="rect">
            <a:avLst/>
          </a:prstGeom>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0.70"/>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strVal val="#ppt_w*0.70"/>
                                          </p:val>
                                        </p:tav>
                                        <p:tav tm="100000">
                                          <p:val>
                                            <p:strVal val="#ppt_w"/>
                                          </p:val>
                                        </p:tav>
                                      </p:tavLst>
                                    </p:anim>
                                    <p:anim calcmode="lin" valueType="num">
                                      <p:cBhvr>
                                        <p:cTn id="29" dur="1000" fill="hold"/>
                                        <p:tgtEl>
                                          <p:spTgt spid="5"/>
                                        </p:tgtEl>
                                        <p:attrNameLst>
                                          <p:attrName>ppt_h</p:attrName>
                                        </p:attrNameLst>
                                      </p:cBhvr>
                                      <p:tavLst>
                                        <p:tav tm="0">
                                          <p:val>
                                            <p:strVal val="#ppt_h"/>
                                          </p:val>
                                        </p:tav>
                                        <p:tav tm="100000">
                                          <p:val>
                                            <p:strVal val="#ppt_h"/>
                                          </p:val>
                                        </p:tav>
                                      </p:tavLst>
                                    </p:anim>
                                    <p:animEffect transition="in" filter="fade">
                                      <p:cBhvr>
                                        <p:cTn id="30" dur="10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p:cTn id="42" dur="1000" fill="hold"/>
                                        <p:tgtEl>
                                          <p:spTgt spid="6"/>
                                        </p:tgtEl>
                                        <p:attrNameLst>
                                          <p:attrName>ppt_w</p:attrName>
                                        </p:attrNameLst>
                                      </p:cBhvr>
                                      <p:tavLst>
                                        <p:tav tm="0">
                                          <p:val>
                                            <p:strVal val="#ppt_w*0.70"/>
                                          </p:val>
                                        </p:tav>
                                        <p:tav tm="100000">
                                          <p:val>
                                            <p:strVal val="#ppt_w"/>
                                          </p:val>
                                        </p:tav>
                                      </p:tavLst>
                                    </p:anim>
                                    <p:anim calcmode="lin" valueType="num">
                                      <p:cBhvr>
                                        <p:cTn id="43" dur="1000" fill="hold"/>
                                        <p:tgtEl>
                                          <p:spTgt spid="6"/>
                                        </p:tgtEl>
                                        <p:attrNameLst>
                                          <p:attrName>ppt_h</p:attrName>
                                        </p:attrNameLst>
                                      </p:cBhvr>
                                      <p:tavLst>
                                        <p:tav tm="0">
                                          <p:val>
                                            <p:strVal val="#ppt_h"/>
                                          </p:val>
                                        </p:tav>
                                        <p:tav tm="100000">
                                          <p:val>
                                            <p:strVal val="#ppt_h"/>
                                          </p:val>
                                        </p:tav>
                                      </p:tavLst>
                                    </p:anim>
                                    <p:animEffect transition="in" filter="fade">
                                      <p:cBhvr>
                                        <p:cTn id="44" dur="10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50"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51" dur="1000"/>
                                        <p:tgtEl>
                                          <p:spTgt spid="3">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nodeType="click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strVal val="#ppt_w*0.70"/>
                                          </p:val>
                                        </p:tav>
                                        <p:tav tm="100000">
                                          <p:val>
                                            <p:strVal val="#ppt_w"/>
                                          </p:val>
                                        </p:tav>
                                      </p:tavLst>
                                    </p:anim>
                                    <p:anim calcmode="lin" valueType="num">
                                      <p:cBhvr>
                                        <p:cTn id="57" dur="1000" fill="hold"/>
                                        <p:tgtEl>
                                          <p:spTgt spid="7"/>
                                        </p:tgtEl>
                                        <p:attrNameLst>
                                          <p:attrName>ppt_h</p:attrName>
                                        </p:attrNameLst>
                                      </p:cBhvr>
                                      <p:tavLst>
                                        <p:tav tm="0">
                                          <p:val>
                                            <p:strVal val="#ppt_h"/>
                                          </p:val>
                                        </p:tav>
                                        <p:tav tm="100000">
                                          <p:val>
                                            <p:strVal val="#ppt_h"/>
                                          </p:val>
                                        </p:tav>
                                      </p:tavLst>
                                    </p:anim>
                                    <p:animEffect transition="in" filter="fade">
                                      <p:cBhvr>
                                        <p:cTn id="58" dur="1000"/>
                                        <p:tgtEl>
                                          <p:spTgt spid="7"/>
                                        </p:tgtEl>
                                      </p:cBhvr>
                                    </p:animEffect>
                                  </p:childTnLst>
                                </p:cTn>
                              </p:par>
                            </p:childTnLst>
                          </p:cTn>
                        </p:par>
                      </p:childTnLst>
                    </p:cTn>
                  </p:par>
                  <p:par>
                    <p:cTn id="59" fill="hold">
                      <p:stCondLst>
                        <p:cond delay="indefinite"/>
                      </p:stCondLst>
                      <p:childTnLst>
                        <p:par>
                          <p:cTn id="60" fill="hold">
                            <p:stCondLst>
                              <p:cond delay="0"/>
                            </p:stCondLst>
                            <p:childTnLst>
                              <p:par>
                                <p:cTn id="61" presetID="55"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 calcmode="lin" valueType="num">
                                      <p:cBhvr>
                                        <p:cTn id="63" dur="1000" fill="hold"/>
                                        <p:tgtEl>
                                          <p:spTgt spid="3">
                                            <p:txEl>
                                              <p:pRg st="8" end="8"/>
                                            </p:txEl>
                                          </p:spTgt>
                                        </p:tgtEl>
                                        <p:attrNameLst>
                                          <p:attrName>ppt_w</p:attrName>
                                        </p:attrNameLst>
                                      </p:cBhvr>
                                      <p:tavLst>
                                        <p:tav tm="0">
                                          <p:val>
                                            <p:strVal val="#ppt_w*0.70"/>
                                          </p:val>
                                        </p:tav>
                                        <p:tav tm="100000">
                                          <p:val>
                                            <p:strVal val="#ppt_w"/>
                                          </p:val>
                                        </p:tav>
                                      </p:tavLst>
                                    </p:anim>
                                    <p:anim calcmode="lin" valueType="num">
                                      <p:cBhvr>
                                        <p:cTn id="64" dur="1000" fill="hold"/>
                                        <p:tgtEl>
                                          <p:spTgt spid="3">
                                            <p:txEl>
                                              <p:pRg st="8" end="8"/>
                                            </p:txEl>
                                          </p:spTgt>
                                        </p:tgtEl>
                                        <p:attrNameLst>
                                          <p:attrName>ppt_h</p:attrName>
                                        </p:attrNameLst>
                                      </p:cBhvr>
                                      <p:tavLst>
                                        <p:tav tm="0">
                                          <p:val>
                                            <p:strVal val="#ppt_h"/>
                                          </p:val>
                                        </p:tav>
                                        <p:tav tm="100000">
                                          <p:val>
                                            <p:strVal val="#ppt_h"/>
                                          </p:val>
                                        </p:tav>
                                      </p:tavLst>
                                    </p:anim>
                                    <p:animEffect transition="in" filter="fade">
                                      <p:cBhvr>
                                        <p:cTn id="65" dur="1000"/>
                                        <p:tgtEl>
                                          <p:spTgt spid="3">
                                            <p:txEl>
                                              <p:pRg st="8" end="8"/>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5" presetClass="entr" presetSubtype="0" fill="hold" nodeType="clickEffect">
                                  <p:stCondLst>
                                    <p:cond delay="0"/>
                                  </p:stCondLst>
                                  <p:childTnLst>
                                    <p:set>
                                      <p:cBhvr>
                                        <p:cTn id="69" dur="1" fill="hold">
                                          <p:stCondLst>
                                            <p:cond delay="0"/>
                                          </p:stCondLst>
                                        </p:cTn>
                                        <p:tgtEl>
                                          <p:spTgt spid="8"/>
                                        </p:tgtEl>
                                        <p:attrNameLst>
                                          <p:attrName>style.visibility</p:attrName>
                                        </p:attrNameLst>
                                      </p:cBhvr>
                                      <p:to>
                                        <p:strVal val="visible"/>
                                      </p:to>
                                    </p:set>
                                    <p:anim calcmode="lin" valueType="num">
                                      <p:cBhvr>
                                        <p:cTn id="70" dur="1000" fill="hold"/>
                                        <p:tgtEl>
                                          <p:spTgt spid="8"/>
                                        </p:tgtEl>
                                        <p:attrNameLst>
                                          <p:attrName>ppt_w</p:attrName>
                                        </p:attrNameLst>
                                      </p:cBhvr>
                                      <p:tavLst>
                                        <p:tav tm="0">
                                          <p:val>
                                            <p:strVal val="#ppt_w*0.70"/>
                                          </p:val>
                                        </p:tav>
                                        <p:tav tm="100000">
                                          <p:val>
                                            <p:strVal val="#ppt_w"/>
                                          </p:val>
                                        </p:tav>
                                      </p:tavLst>
                                    </p:anim>
                                    <p:anim calcmode="lin" valueType="num">
                                      <p:cBhvr>
                                        <p:cTn id="71" dur="1000" fill="hold"/>
                                        <p:tgtEl>
                                          <p:spTgt spid="8"/>
                                        </p:tgtEl>
                                        <p:attrNameLst>
                                          <p:attrName>ppt_h</p:attrName>
                                        </p:attrNameLst>
                                      </p:cBhvr>
                                      <p:tavLst>
                                        <p:tav tm="0">
                                          <p:val>
                                            <p:strVal val="#ppt_h"/>
                                          </p:val>
                                        </p:tav>
                                        <p:tav tm="100000">
                                          <p:val>
                                            <p:strVal val="#ppt_h"/>
                                          </p:val>
                                        </p:tav>
                                      </p:tavLst>
                                    </p:anim>
                                    <p:animEffect transition="in" filter="fade">
                                      <p:cBhvr>
                                        <p:cTn id="7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74638"/>
            <a:ext cx="7424766" cy="654032"/>
          </a:xfrm>
        </p:spPr>
        <p:txBody>
          <a:bodyPr>
            <a:noAutofit/>
          </a:bodyPr>
          <a:lstStyle/>
          <a:p>
            <a:r>
              <a:rPr lang="ru-RU" sz="3600" dirty="0" smtClean="0"/>
              <a:t>Папоротники</a:t>
            </a:r>
            <a:endParaRPr lang="ru-RU" sz="3600" dirty="0"/>
          </a:p>
        </p:txBody>
      </p:sp>
      <p:sp>
        <p:nvSpPr>
          <p:cNvPr id="3" name="Содержимое 2"/>
          <p:cNvSpPr>
            <a:spLocks noGrp="1"/>
          </p:cNvSpPr>
          <p:nvPr>
            <p:ph sz="quarter" idx="1"/>
          </p:nvPr>
        </p:nvSpPr>
        <p:spPr>
          <a:xfrm>
            <a:off x="428596" y="1071546"/>
            <a:ext cx="7496204" cy="5402406"/>
          </a:xfrm>
        </p:spPr>
        <p:txBody>
          <a:bodyPr>
            <a:noAutofit/>
          </a:bodyPr>
          <a:lstStyle/>
          <a:p>
            <a:r>
              <a:rPr lang="ru-RU" sz="2800" dirty="0" smtClean="0"/>
              <a:t>  </a:t>
            </a:r>
            <a:r>
              <a:rPr lang="ru-RU" dirty="0" smtClean="0"/>
              <a:t>Много миллионов лет назад эти растения господствовали на земном шаре. Тогда папоротники были огромными деревьями  высотой до  40 метров. В настоящее время дреновидные папоротники можно встретить только в тропических лесах.</a:t>
            </a:r>
          </a:p>
          <a:p>
            <a:r>
              <a:rPr lang="ru-RU" dirty="0" smtClean="0"/>
              <a:t>  В нашей стране растут травянистые папоротники. Они по строению сложнее мхов, так как кроме стеблей и листьев имеют корни.</a:t>
            </a:r>
          </a:p>
          <a:p>
            <a:endParaRPr lang="ru-RU" dirty="0"/>
          </a:p>
        </p:txBody>
      </p:sp>
      <p:pic>
        <p:nvPicPr>
          <p:cNvPr id="4" name="Рисунок 3" descr="jH22VCT1.jpg"/>
          <p:cNvPicPr>
            <a:picLocks noChangeAspect="1"/>
          </p:cNvPicPr>
          <p:nvPr/>
        </p:nvPicPr>
        <p:blipFill>
          <a:blip r:embed="rId2" cstate="screen"/>
          <a:stretch>
            <a:fillRect/>
          </a:stretch>
        </p:blipFill>
        <p:spPr>
          <a:xfrm>
            <a:off x="1000100" y="785794"/>
            <a:ext cx="3071834" cy="2072820"/>
          </a:xfrm>
          <a:prstGeom prst="rect">
            <a:avLst/>
          </a:prstGeom>
          <a:ln>
            <a:noFill/>
          </a:ln>
          <a:effectLst>
            <a:softEdge rad="112500"/>
          </a:effectLst>
        </p:spPr>
      </p:pic>
      <p:pic>
        <p:nvPicPr>
          <p:cNvPr id="5" name="Рисунок 4" descr="34371305_66bdac24dc.jpg"/>
          <p:cNvPicPr>
            <a:picLocks noChangeAspect="1"/>
          </p:cNvPicPr>
          <p:nvPr/>
        </p:nvPicPr>
        <p:blipFill>
          <a:blip r:embed="rId3" cstate="screen"/>
          <a:stretch>
            <a:fillRect/>
          </a:stretch>
        </p:blipFill>
        <p:spPr>
          <a:xfrm>
            <a:off x="4643438" y="428604"/>
            <a:ext cx="3524259" cy="2643194"/>
          </a:xfrm>
          <a:prstGeom prst="rect">
            <a:avLst/>
          </a:prstGeom>
          <a:ln>
            <a:noFill/>
          </a:ln>
          <a:effectLst>
            <a:softEdge rad="112500"/>
          </a:effectLst>
        </p:spPr>
      </p:pic>
      <p:pic>
        <p:nvPicPr>
          <p:cNvPr id="6" name="Рисунок 5" descr="57250530_1240116533.jpg"/>
          <p:cNvPicPr>
            <a:picLocks noChangeAspect="1"/>
          </p:cNvPicPr>
          <p:nvPr/>
        </p:nvPicPr>
        <p:blipFill>
          <a:blip r:embed="rId4" cstate="screen"/>
          <a:stretch>
            <a:fillRect/>
          </a:stretch>
        </p:blipFill>
        <p:spPr>
          <a:xfrm>
            <a:off x="5214942" y="3214686"/>
            <a:ext cx="3143272" cy="3143272"/>
          </a:xfrm>
          <a:prstGeom prst="rect">
            <a:avLst/>
          </a:prstGeom>
          <a:ln>
            <a:noFill/>
          </a:ln>
          <a:effectLst>
            <a:softEdge rad="112500"/>
          </a:effectLst>
        </p:spPr>
      </p:pic>
      <p:pic>
        <p:nvPicPr>
          <p:cNvPr id="8" name="Рисунок 7" descr="Ferns.jpg"/>
          <p:cNvPicPr>
            <a:picLocks noChangeAspect="1"/>
          </p:cNvPicPr>
          <p:nvPr/>
        </p:nvPicPr>
        <p:blipFill>
          <a:blip r:embed="rId5" cstate="screen"/>
          <a:stretch>
            <a:fillRect/>
          </a:stretch>
        </p:blipFill>
        <p:spPr>
          <a:xfrm>
            <a:off x="1000100" y="3357562"/>
            <a:ext cx="3071834" cy="3071834"/>
          </a:xfrm>
          <a:prstGeom prst="rect">
            <a:avLst/>
          </a:prstGeom>
          <a:ln>
            <a:noFill/>
          </a:ln>
          <a:effectLst>
            <a:softEdge rad="112500"/>
          </a:effectLst>
        </p:spPr>
      </p:pic>
      <p:pic>
        <p:nvPicPr>
          <p:cNvPr id="7" name="Рисунок 6" descr="greenary landscape wallpaper 64687.jpg"/>
          <p:cNvPicPr>
            <a:picLocks noChangeAspect="1"/>
          </p:cNvPicPr>
          <p:nvPr/>
        </p:nvPicPr>
        <p:blipFill>
          <a:blip r:embed="rId6" cstate="screen"/>
          <a:stretch>
            <a:fillRect/>
          </a:stretch>
        </p:blipFill>
        <p:spPr>
          <a:xfrm>
            <a:off x="2143108" y="1214422"/>
            <a:ext cx="5429288" cy="4245241"/>
          </a:xfrm>
          <a:prstGeom prst="rect">
            <a:avLst/>
          </a:prstGeom>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1000" fill="hold"/>
                                        <p:tgtEl>
                                          <p:spTgt spid="4"/>
                                        </p:tgtEl>
                                        <p:attrNameLst>
                                          <p:attrName>ppt_w</p:attrName>
                                        </p:attrNameLst>
                                      </p:cBhvr>
                                      <p:tavLst>
                                        <p:tav tm="0">
                                          <p:val>
                                            <p:strVal val="#ppt_w*0.70"/>
                                          </p:val>
                                        </p:tav>
                                        <p:tav tm="100000">
                                          <p:val>
                                            <p:strVal val="#ppt_w"/>
                                          </p:val>
                                        </p:tav>
                                      </p:tavLst>
                                    </p:anim>
                                    <p:anim calcmode="lin" valueType="num">
                                      <p:cBhvr>
                                        <p:cTn id="29" dur="1000" fill="hold"/>
                                        <p:tgtEl>
                                          <p:spTgt spid="4"/>
                                        </p:tgtEl>
                                        <p:attrNameLst>
                                          <p:attrName>ppt_h</p:attrName>
                                        </p:attrNameLst>
                                      </p:cBhvr>
                                      <p:tavLst>
                                        <p:tav tm="0">
                                          <p:val>
                                            <p:strVal val="#ppt_h"/>
                                          </p:val>
                                        </p:tav>
                                        <p:tav tm="100000">
                                          <p:val>
                                            <p:strVal val="#ppt_h"/>
                                          </p:val>
                                        </p:tav>
                                      </p:tavLst>
                                    </p:anim>
                                    <p:animEffect transition="in" filter="fade">
                                      <p:cBhvr>
                                        <p:cTn id="30" dur="10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1000" fill="hold"/>
                                        <p:tgtEl>
                                          <p:spTgt spid="5"/>
                                        </p:tgtEl>
                                        <p:attrNameLst>
                                          <p:attrName>ppt_w</p:attrName>
                                        </p:attrNameLst>
                                      </p:cBhvr>
                                      <p:tavLst>
                                        <p:tav tm="0">
                                          <p:val>
                                            <p:strVal val="#ppt_w*0.70"/>
                                          </p:val>
                                        </p:tav>
                                        <p:tav tm="100000">
                                          <p:val>
                                            <p:strVal val="#ppt_w"/>
                                          </p:val>
                                        </p:tav>
                                      </p:tavLst>
                                    </p:anim>
                                    <p:anim calcmode="lin" valueType="num">
                                      <p:cBhvr>
                                        <p:cTn id="36" dur="1000" fill="hold"/>
                                        <p:tgtEl>
                                          <p:spTgt spid="5"/>
                                        </p:tgtEl>
                                        <p:attrNameLst>
                                          <p:attrName>ppt_h</p:attrName>
                                        </p:attrNameLst>
                                      </p:cBhvr>
                                      <p:tavLst>
                                        <p:tav tm="0">
                                          <p:val>
                                            <p:strVal val="#ppt_h"/>
                                          </p:val>
                                        </p:tav>
                                        <p:tav tm="100000">
                                          <p:val>
                                            <p:strVal val="#ppt_h"/>
                                          </p:val>
                                        </p:tav>
                                      </p:tavLst>
                                    </p:anim>
                                    <p:animEffect transition="in" filter="fade">
                                      <p:cBhvr>
                                        <p:cTn id="37" dur="10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1000" fill="hold"/>
                                        <p:tgtEl>
                                          <p:spTgt spid="8"/>
                                        </p:tgtEl>
                                        <p:attrNameLst>
                                          <p:attrName>ppt_w</p:attrName>
                                        </p:attrNameLst>
                                      </p:cBhvr>
                                      <p:tavLst>
                                        <p:tav tm="0">
                                          <p:val>
                                            <p:strVal val="#ppt_w*0.70"/>
                                          </p:val>
                                        </p:tav>
                                        <p:tav tm="100000">
                                          <p:val>
                                            <p:strVal val="#ppt_w"/>
                                          </p:val>
                                        </p:tav>
                                      </p:tavLst>
                                    </p:anim>
                                    <p:anim calcmode="lin" valueType="num">
                                      <p:cBhvr>
                                        <p:cTn id="43" dur="1000" fill="hold"/>
                                        <p:tgtEl>
                                          <p:spTgt spid="8"/>
                                        </p:tgtEl>
                                        <p:attrNameLst>
                                          <p:attrName>ppt_h</p:attrName>
                                        </p:attrNameLst>
                                      </p:cBhvr>
                                      <p:tavLst>
                                        <p:tav tm="0">
                                          <p:val>
                                            <p:strVal val="#ppt_h"/>
                                          </p:val>
                                        </p:tav>
                                        <p:tav tm="100000">
                                          <p:val>
                                            <p:strVal val="#ppt_h"/>
                                          </p:val>
                                        </p:tav>
                                      </p:tavLst>
                                    </p:anim>
                                    <p:animEffect transition="in" filter="fade">
                                      <p:cBhvr>
                                        <p:cTn id="44" dur="10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1000" fill="hold"/>
                                        <p:tgtEl>
                                          <p:spTgt spid="6"/>
                                        </p:tgtEl>
                                        <p:attrNameLst>
                                          <p:attrName>ppt_w</p:attrName>
                                        </p:attrNameLst>
                                      </p:cBhvr>
                                      <p:tavLst>
                                        <p:tav tm="0">
                                          <p:val>
                                            <p:strVal val="#ppt_w*0.70"/>
                                          </p:val>
                                        </p:tav>
                                        <p:tav tm="100000">
                                          <p:val>
                                            <p:strVal val="#ppt_w"/>
                                          </p:val>
                                        </p:tav>
                                      </p:tavLst>
                                    </p:anim>
                                    <p:anim calcmode="lin" valueType="num">
                                      <p:cBhvr>
                                        <p:cTn id="50" dur="1000" fill="hold"/>
                                        <p:tgtEl>
                                          <p:spTgt spid="6"/>
                                        </p:tgtEl>
                                        <p:attrNameLst>
                                          <p:attrName>ppt_h</p:attrName>
                                        </p:attrNameLst>
                                      </p:cBhvr>
                                      <p:tavLst>
                                        <p:tav tm="0">
                                          <p:val>
                                            <p:strVal val="#ppt_h"/>
                                          </p:val>
                                        </p:tav>
                                        <p:tav tm="100000">
                                          <p:val>
                                            <p:strVal val="#ppt_h"/>
                                          </p:val>
                                        </p:tav>
                                      </p:tavLst>
                                    </p:anim>
                                    <p:animEffect transition="in" filter="fade">
                                      <p:cBhvr>
                                        <p:cTn id="51" dur="1000"/>
                                        <p:tgtEl>
                                          <p:spTgt spid="6"/>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nodeType="click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strVal val="#ppt_w*0.70"/>
                                          </p:val>
                                        </p:tav>
                                        <p:tav tm="100000">
                                          <p:val>
                                            <p:strVal val="#ppt_w"/>
                                          </p:val>
                                        </p:tav>
                                      </p:tavLst>
                                    </p:anim>
                                    <p:anim calcmode="lin" valueType="num">
                                      <p:cBhvr>
                                        <p:cTn id="57" dur="1000" fill="hold"/>
                                        <p:tgtEl>
                                          <p:spTgt spid="7"/>
                                        </p:tgtEl>
                                        <p:attrNameLst>
                                          <p:attrName>ppt_h</p:attrName>
                                        </p:attrNameLst>
                                      </p:cBhvr>
                                      <p:tavLst>
                                        <p:tav tm="0">
                                          <p:val>
                                            <p:strVal val="#ppt_h"/>
                                          </p:val>
                                        </p:tav>
                                        <p:tav tm="100000">
                                          <p:val>
                                            <p:strVal val="#ppt_h"/>
                                          </p:val>
                                        </p:tav>
                                      </p:tavLst>
                                    </p:anim>
                                    <p:animEffect transition="in" filter="fade">
                                      <p:cBhvr>
                                        <p:cTn id="5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74638"/>
            <a:ext cx="7496204" cy="654032"/>
          </a:xfrm>
        </p:spPr>
        <p:txBody>
          <a:bodyPr/>
          <a:lstStyle/>
          <a:p>
            <a:r>
              <a:rPr lang="ru-RU" dirty="0" smtClean="0"/>
              <a:t>Хвойные (голосемённые)</a:t>
            </a:r>
            <a:endParaRPr lang="ru-RU" dirty="0"/>
          </a:p>
        </p:txBody>
      </p:sp>
      <p:sp>
        <p:nvSpPr>
          <p:cNvPr id="3" name="Содержимое 2"/>
          <p:cNvSpPr>
            <a:spLocks noGrp="1"/>
          </p:cNvSpPr>
          <p:nvPr>
            <p:ph sz="quarter" idx="1"/>
          </p:nvPr>
        </p:nvSpPr>
        <p:spPr>
          <a:xfrm>
            <a:off x="500034" y="1142984"/>
            <a:ext cx="7424766" cy="5330968"/>
          </a:xfrm>
        </p:spPr>
        <p:txBody>
          <a:bodyPr>
            <a:normAutofit/>
          </a:bodyPr>
          <a:lstStyle/>
          <a:p>
            <a:r>
              <a:rPr lang="ru-RU" sz="3600" dirty="0" smtClean="0"/>
              <a:t>  Хвойные растения( деревья и кустарники) обитают в нашей стране повсюду. Среди них тебе хорошо известны ель, сосна, лиственница. У хвойных растений есть не только корни, стебли и листья, но и семена, которые расположены открыто(голо) на чешуйках шишек. Хвойные растения размножаются этими семенами. </a:t>
            </a:r>
            <a:endParaRPr lang="ru-RU" sz="3600" dirty="0"/>
          </a:p>
        </p:txBody>
      </p:sp>
      <p:pic>
        <p:nvPicPr>
          <p:cNvPr id="4" name="Рисунок 3" descr="21097.jpg"/>
          <p:cNvPicPr>
            <a:picLocks noChangeAspect="1"/>
          </p:cNvPicPr>
          <p:nvPr/>
        </p:nvPicPr>
        <p:blipFill>
          <a:blip r:embed="rId2" cstate="print"/>
          <a:stretch>
            <a:fillRect/>
          </a:stretch>
        </p:blipFill>
        <p:spPr>
          <a:xfrm>
            <a:off x="3214678" y="2214554"/>
            <a:ext cx="2434258" cy="2714644"/>
          </a:xfrm>
          <a:prstGeom prst="rect">
            <a:avLst/>
          </a:prstGeom>
          <a:ln>
            <a:noFill/>
          </a:ln>
          <a:effectLst>
            <a:softEdge rad="112500"/>
          </a:effectLst>
        </p:spPr>
      </p:pic>
      <p:pic>
        <p:nvPicPr>
          <p:cNvPr id="5" name="Рисунок 4" descr="39355.jpg"/>
          <p:cNvPicPr>
            <a:picLocks noChangeAspect="1"/>
          </p:cNvPicPr>
          <p:nvPr/>
        </p:nvPicPr>
        <p:blipFill>
          <a:blip r:embed="rId3" cstate="print"/>
          <a:stretch>
            <a:fillRect/>
          </a:stretch>
        </p:blipFill>
        <p:spPr>
          <a:xfrm>
            <a:off x="5143504" y="1000108"/>
            <a:ext cx="2581275" cy="4762500"/>
          </a:xfrm>
          <a:prstGeom prst="rect">
            <a:avLst/>
          </a:prstGeom>
          <a:ln>
            <a:noFill/>
          </a:ln>
          <a:effectLst>
            <a:softEdge rad="112500"/>
          </a:effectLst>
        </p:spPr>
      </p:pic>
      <p:pic>
        <p:nvPicPr>
          <p:cNvPr id="6" name="Рисунок 5" descr="large_Ель_Глаука_Коника.jpg"/>
          <p:cNvPicPr>
            <a:picLocks noChangeAspect="1"/>
          </p:cNvPicPr>
          <p:nvPr/>
        </p:nvPicPr>
        <p:blipFill>
          <a:blip r:embed="rId4" cstate="print"/>
          <a:stretch>
            <a:fillRect/>
          </a:stretch>
        </p:blipFill>
        <p:spPr>
          <a:xfrm>
            <a:off x="714348" y="1357298"/>
            <a:ext cx="3154680" cy="4389120"/>
          </a:xfrm>
          <a:prstGeom prst="rect">
            <a:avLst/>
          </a:prstGeom>
          <a:ln>
            <a:noFill/>
          </a:ln>
          <a:effectLst>
            <a:softEdge rad="112500"/>
          </a:effectLst>
        </p:spPr>
      </p:pic>
      <p:pic>
        <p:nvPicPr>
          <p:cNvPr id="7" name="Рисунок 6" descr="1210771783476.jpg"/>
          <p:cNvPicPr>
            <a:picLocks noChangeAspect="1"/>
          </p:cNvPicPr>
          <p:nvPr/>
        </p:nvPicPr>
        <p:blipFill>
          <a:blip r:embed="rId5" cstate="screen"/>
          <a:stretch>
            <a:fillRect/>
          </a:stretch>
        </p:blipFill>
        <p:spPr>
          <a:xfrm>
            <a:off x="1000100" y="714356"/>
            <a:ext cx="6953299" cy="5214974"/>
          </a:xfrm>
          <a:prstGeom prst="rect">
            <a:avLst/>
          </a:prstGeom>
          <a:ln>
            <a:noFill/>
          </a:ln>
          <a:effectLst>
            <a:softEdge rad="112500"/>
          </a:effectLst>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strVal val="#ppt_w*0.70"/>
                                          </p:val>
                                        </p:tav>
                                        <p:tav tm="100000">
                                          <p:val>
                                            <p:strVal val="#ppt_w"/>
                                          </p:val>
                                        </p:tav>
                                      </p:tavLst>
                                    </p:anim>
                                    <p:anim calcmode="lin" valueType="num">
                                      <p:cBhvr>
                                        <p:cTn id="22" dur="1000" fill="hold"/>
                                        <p:tgtEl>
                                          <p:spTgt spid="4"/>
                                        </p:tgtEl>
                                        <p:attrNameLst>
                                          <p:attrName>ppt_h</p:attrName>
                                        </p:attrNameLst>
                                      </p:cBhvr>
                                      <p:tavLst>
                                        <p:tav tm="0">
                                          <p:val>
                                            <p:strVal val="#ppt_h"/>
                                          </p:val>
                                        </p:tav>
                                        <p:tav tm="100000">
                                          <p:val>
                                            <p:strVal val="#ppt_h"/>
                                          </p:val>
                                        </p:tav>
                                      </p:tavLst>
                                    </p:anim>
                                    <p:animEffect transition="in" filter="fade">
                                      <p:cBhvr>
                                        <p:cTn id="23" dur="1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strVal val="#ppt_w*0.70"/>
                                          </p:val>
                                        </p:tav>
                                        <p:tav tm="100000">
                                          <p:val>
                                            <p:strVal val="#ppt_w"/>
                                          </p:val>
                                        </p:tav>
                                      </p:tavLst>
                                    </p:anim>
                                    <p:anim calcmode="lin" valueType="num">
                                      <p:cBhvr>
                                        <p:cTn id="29" dur="1000" fill="hold"/>
                                        <p:tgtEl>
                                          <p:spTgt spid="5"/>
                                        </p:tgtEl>
                                        <p:attrNameLst>
                                          <p:attrName>ppt_h</p:attrName>
                                        </p:attrNameLst>
                                      </p:cBhvr>
                                      <p:tavLst>
                                        <p:tav tm="0">
                                          <p:val>
                                            <p:strVal val="#ppt_h"/>
                                          </p:val>
                                        </p:tav>
                                        <p:tav tm="100000">
                                          <p:val>
                                            <p:strVal val="#ppt_h"/>
                                          </p:val>
                                        </p:tav>
                                      </p:tavLst>
                                    </p:anim>
                                    <p:animEffect transition="in" filter="fade">
                                      <p:cBhvr>
                                        <p:cTn id="30" dur="10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000" fill="hold"/>
                                        <p:tgtEl>
                                          <p:spTgt spid="6"/>
                                        </p:tgtEl>
                                        <p:attrNameLst>
                                          <p:attrName>ppt_w</p:attrName>
                                        </p:attrNameLst>
                                      </p:cBhvr>
                                      <p:tavLst>
                                        <p:tav tm="0">
                                          <p:val>
                                            <p:strVal val="#ppt_w*0.70"/>
                                          </p:val>
                                        </p:tav>
                                        <p:tav tm="100000">
                                          <p:val>
                                            <p:strVal val="#ppt_w"/>
                                          </p:val>
                                        </p:tav>
                                      </p:tavLst>
                                    </p:anim>
                                    <p:anim calcmode="lin" valueType="num">
                                      <p:cBhvr>
                                        <p:cTn id="36" dur="1000" fill="hold"/>
                                        <p:tgtEl>
                                          <p:spTgt spid="6"/>
                                        </p:tgtEl>
                                        <p:attrNameLst>
                                          <p:attrName>ppt_h</p:attrName>
                                        </p:attrNameLst>
                                      </p:cBhvr>
                                      <p:tavLst>
                                        <p:tav tm="0">
                                          <p:val>
                                            <p:strVal val="#ppt_h"/>
                                          </p:val>
                                        </p:tav>
                                        <p:tav tm="100000">
                                          <p:val>
                                            <p:strVal val="#ppt_h"/>
                                          </p:val>
                                        </p:tav>
                                      </p:tavLst>
                                    </p:anim>
                                    <p:animEffect transition="in" filter="fade">
                                      <p:cBhvr>
                                        <p:cTn id="37" dur="10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1000" fill="hold"/>
                                        <p:tgtEl>
                                          <p:spTgt spid="7"/>
                                        </p:tgtEl>
                                        <p:attrNameLst>
                                          <p:attrName>ppt_w</p:attrName>
                                        </p:attrNameLst>
                                      </p:cBhvr>
                                      <p:tavLst>
                                        <p:tav tm="0">
                                          <p:val>
                                            <p:strVal val="#ppt_w*0.70"/>
                                          </p:val>
                                        </p:tav>
                                        <p:tav tm="100000">
                                          <p:val>
                                            <p:strVal val="#ppt_w"/>
                                          </p:val>
                                        </p:tav>
                                      </p:tavLst>
                                    </p:anim>
                                    <p:anim calcmode="lin" valueType="num">
                                      <p:cBhvr>
                                        <p:cTn id="43" dur="1000" fill="hold"/>
                                        <p:tgtEl>
                                          <p:spTgt spid="7"/>
                                        </p:tgtEl>
                                        <p:attrNameLst>
                                          <p:attrName>ppt_h</p:attrName>
                                        </p:attrNameLst>
                                      </p:cBhvr>
                                      <p:tavLst>
                                        <p:tav tm="0">
                                          <p:val>
                                            <p:strVal val="#ppt_h"/>
                                          </p:val>
                                        </p:tav>
                                        <p:tav tm="100000">
                                          <p:val>
                                            <p:strVal val="#ppt_h"/>
                                          </p:val>
                                        </p:tav>
                                      </p:tavLst>
                                    </p:anim>
                                    <p:animEffect transition="in" filter="fade">
                                      <p:cBhvr>
                                        <p:cTn id="4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285728"/>
            <a:ext cx="8643998" cy="6463308"/>
          </a:xfrm>
          <a:prstGeom prst="rect">
            <a:avLst/>
          </a:prstGeom>
        </p:spPr>
        <p:txBody>
          <a:bodyPr wrap="square">
            <a:spAutoFit/>
          </a:bodyPr>
          <a:lstStyle/>
          <a:p>
            <a:r>
              <a:rPr lang="ru-RU" b="1" dirty="0" smtClean="0">
                <a:solidFill>
                  <a:schemeClr val="accent1">
                    <a:lumMod val="50000"/>
                  </a:schemeClr>
                </a:solidFill>
              </a:rPr>
              <a:t>У меня длинней иголки,</a:t>
            </a:r>
          </a:p>
          <a:p>
            <a:r>
              <a:rPr lang="ru-RU" b="1" dirty="0" smtClean="0">
                <a:solidFill>
                  <a:schemeClr val="accent1">
                    <a:lumMod val="50000"/>
                  </a:schemeClr>
                </a:solidFill>
              </a:rPr>
              <a:t>Чем у елки.</a:t>
            </a:r>
          </a:p>
          <a:p>
            <a:r>
              <a:rPr lang="ru-RU" b="1" dirty="0" smtClean="0">
                <a:solidFill>
                  <a:schemeClr val="accent1">
                    <a:lumMod val="50000"/>
                  </a:schemeClr>
                </a:solidFill>
              </a:rPr>
              <a:t>Очень прямо я расту</a:t>
            </a:r>
          </a:p>
          <a:p>
            <a:r>
              <a:rPr lang="ru-RU" b="1" dirty="0" smtClean="0">
                <a:solidFill>
                  <a:schemeClr val="accent1">
                    <a:lumMod val="50000"/>
                  </a:schemeClr>
                </a:solidFill>
              </a:rPr>
              <a:t>В высоту.                                                                                                                     И зимой, и летом</a:t>
            </a:r>
          </a:p>
          <a:p>
            <a:r>
              <a:rPr lang="ru-RU" b="1" dirty="0" smtClean="0">
                <a:solidFill>
                  <a:schemeClr val="accent1">
                    <a:lumMod val="50000"/>
                  </a:schemeClr>
                </a:solidFill>
              </a:rPr>
              <a:t>Если я не на опушке,                                                                                           В зелёную шубу  одета.</a:t>
            </a:r>
          </a:p>
          <a:p>
            <a:r>
              <a:rPr lang="ru-RU" b="1" dirty="0" smtClean="0">
                <a:solidFill>
                  <a:schemeClr val="accent1">
                    <a:lumMod val="50000"/>
                  </a:schemeClr>
                </a:solidFill>
              </a:rPr>
              <a:t>Ветви- только на макушке.                                                      </a:t>
            </a:r>
          </a:p>
          <a:p>
            <a:endParaRPr lang="ru-RU" b="1" dirty="0" smtClean="0">
              <a:solidFill>
                <a:schemeClr val="accent1">
                  <a:lumMod val="50000"/>
                </a:schemeClr>
              </a:solidFill>
            </a:endParaRPr>
          </a:p>
          <a:p>
            <a:r>
              <a:rPr lang="ru-RU" b="1" dirty="0" smtClean="0">
                <a:solidFill>
                  <a:schemeClr val="accent1">
                    <a:lumMod val="50000"/>
                  </a:schemeClr>
                </a:solidFill>
              </a:rPr>
              <a:t> </a:t>
            </a:r>
          </a:p>
          <a:p>
            <a:endParaRPr lang="ru-RU" b="1" dirty="0" smtClean="0">
              <a:solidFill>
                <a:schemeClr val="accent1">
                  <a:lumMod val="50000"/>
                </a:schemeClr>
              </a:solidFill>
            </a:endParaRPr>
          </a:p>
          <a:p>
            <a:r>
              <a:rPr lang="ru-RU" b="1" dirty="0" smtClean="0">
                <a:solidFill>
                  <a:schemeClr val="accent1">
                    <a:lumMod val="50000"/>
                  </a:schemeClr>
                </a:solidFill>
              </a:rPr>
              <a:t>                                                       </a:t>
            </a:r>
          </a:p>
          <a:p>
            <a:endParaRPr lang="ru-RU" b="1" dirty="0" smtClean="0">
              <a:solidFill>
                <a:schemeClr val="accent1">
                  <a:lumMod val="50000"/>
                </a:schemeClr>
              </a:solidFill>
            </a:endParaRPr>
          </a:p>
          <a:p>
            <a:r>
              <a:rPr lang="ru-RU" b="1" dirty="0" smtClean="0">
                <a:solidFill>
                  <a:schemeClr val="accent1">
                    <a:lumMod val="50000"/>
                  </a:schemeClr>
                </a:solidFill>
              </a:rPr>
              <a:t>                                            </a:t>
            </a:r>
          </a:p>
          <a:p>
            <a:endParaRPr lang="ru-RU" b="1" dirty="0" smtClean="0">
              <a:solidFill>
                <a:schemeClr val="accent1">
                  <a:lumMod val="50000"/>
                </a:schemeClr>
              </a:solidFill>
            </a:endParaRPr>
          </a:p>
          <a:p>
            <a:r>
              <a:rPr lang="ru-RU" b="1" dirty="0" smtClean="0">
                <a:solidFill>
                  <a:schemeClr val="accent1">
                    <a:lumMod val="50000"/>
                  </a:schemeClr>
                </a:solidFill>
              </a:rPr>
              <a:t> </a:t>
            </a:r>
          </a:p>
          <a:p>
            <a:endParaRPr lang="ru-RU" b="1" dirty="0" smtClean="0">
              <a:solidFill>
                <a:schemeClr val="accent1">
                  <a:lumMod val="50000"/>
                </a:schemeClr>
              </a:solidFill>
            </a:endParaRPr>
          </a:p>
          <a:p>
            <a:endParaRPr lang="ru-RU" b="1" dirty="0" smtClean="0">
              <a:solidFill>
                <a:schemeClr val="accent1">
                  <a:lumMod val="50000"/>
                </a:schemeClr>
              </a:solidFill>
            </a:endParaRPr>
          </a:p>
          <a:p>
            <a:endParaRPr lang="ru-RU" b="1" dirty="0" smtClean="0">
              <a:solidFill>
                <a:schemeClr val="accent1">
                  <a:lumMod val="50000"/>
                </a:schemeClr>
              </a:solidFill>
            </a:endParaRPr>
          </a:p>
          <a:p>
            <a:endParaRPr lang="ru-RU" b="1" dirty="0" smtClean="0">
              <a:solidFill>
                <a:schemeClr val="accent1">
                  <a:lumMod val="50000"/>
                </a:schemeClr>
              </a:solidFill>
            </a:endParaRPr>
          </a:p>
          <a:p>
            <a:r>
              <a:rPr lang="ru-RU" b="1" dirty="0" smtClean="0">
                <a:solidFill>
                  <a:schemeClr val="accent1">
                    <a:lumMod val="50000"/>
                  </a:schemeClr>
                </a:solidFill>
              </a:rPr>
              <a:t>В Крыму, над морем</a:t>
            </a:r>
          </a:p>
          <a:p>
            <a:r>
              <a:rPr lang="ru-RU" b="1" dirty="0" smtClean="0">
                <a:solidFill>
                  <a:schemeClr val="accent1">
                    <a:lumMod val="50000"/>
                  </a:schemeClr>
                </a:solidFill>
              </a:rPr>
              <a:t>Как в дозоре</a:t>
            </a:r>
          </a:p>
          <a:p>
            <a:r>
              <a:rPr lang="ru-RU" b="1" dirty="0" smtClean="0">
                <a:solidFill>
                  <a:schemeClr val="accent1">
                    <a:lumMod val="50000"/>
                  </a:schemeClr>
                </a:solidFill>
              </a:rPr>
              <a:t>Стоят колоннами</a:t>
            </a:r>
          </a:p>
          <a:p>
            <a:r>
              <a:rPr lang="ru-RU" b="1" dirty="0" smtClean="0">
                <a:solidFill>
                  <a:schemeClr val="accent1">
                    <a:lumMod val="50000"/>
                  </a:schemeClr>
                </a:solidFill>
              </a:rPr>
              <a:t>Всегда зелеными,</a:t>
            </a:r>
          </a:p>
          <a:p>
            <a:r>
              <a:rPr lang="ru-RU" b="1" dirty="0" smtClean="0">
                <a:solidFill>
                  <a:schemeClr val="accent1">
                    <a:lumMod val="50000"/>
                  </a:schemeClr>
                </a:solidFill>
              </a:rPr>
              <a:t>На диво стройными.  </a:t>
            </a:r>
            <a:endParaRPr lang="ru-RU" b="1" dirty="0">
              <a:solidFill>
                <a:schemeClr val="accent1">
                  <a:lumMod val="50000"/>
                </a:schemeClr>
              </a:solidFill>
            </a:endParaRPr>
          </a:p>
        </p:txBody>
      </p:sp>
      <p:pic>
        <p:nvPicPr>
          <p:cNvPr id="22530" name="Picture 2" descr="http://www.stihi.ru/pics/2010/08/16/5904.jpg"/>
          <p:cNvPicPr>
            <a:picLocks noChangeAspect="1" noChangeArrowheads="1"/>
          </p:cNvPicPr>
          <p:nvPr/>
        </p:nvPicPr>
        <p:blipFill>
          <a:blip r:embed="rId2" cstate="screen"/>
          <a:srcRect/>
          <a:stretch>
            <a:fillRect/>
          </a:stretch>
        </p:blipFill>
        <p:spPr bwMode="auto">
          <a:xfrm>
            <a:off x="3571868" y="142852"/>
            <a:ext cx="2428892" cy="3286148"/>
          </a:xfrm>
          <a:prstGeom prst="rect">
            <a:avLst/>
          </a:prstGeom>
          <a:noFill/>
        </p:spPr>
      </p:pic>
      <p:pic>
        <p:nvPicPr>
          <p:cNvPr id="22532" name="Picture 4" descr="http://img1.liveinternet.ru/images/attach/c/6/90/49/90049017_el.jpg"/>
          <p:cNvPicPr>
            <a:picLocks noChangeAspect="1" noChangeArrowheads="1"/>
          </p:cNvPicPr>
          <p:nvPr/>
        </p:nvPicPr>
        <p:blipFill>
          <a:blip r:embed="rId3" cstate="screen"/>
          <a:srcRect/>
          <a:stretch>
            <a:fillRect/>
          </a:stretch>
        </p:blipFill>
        <p:spPr bwMode="auto">
          <a:xfrm>
            <a:off x="6286512" y="1714488"/>
            <a:ext cx="2482452" cy="3714776"/>
          </a:xfrm>
          <a:prstGeom prst="rect">
            <a:avLst/>
          </a:prstGeom>
          <a:noFill/>
        </p:spPr>
      </p:pic>
      <p:pic>
        <p:nvPicPr>
          <p:cNvPr id="22534" name="Picture 6" descr="http://forum.myrybinsk.ru/attached_img/235743.jpg"/>
          <p:cNvPicPr>
            <a:picLocks noChangeAspect="1" noChangeArrowheads="1"/>
          </p:cNvPicPr>
          <p:nvPr/>
        </p:nvPicPr>
        <p:blipFill>
          <a:blip r:embed="rId4" cstate="screen"/>
          <a:srcRect/>
          <a:stretch>
            <a:fillRect/>
          </a:stretch>
        </p:blipFill>
        <p:spPr bwMode="auto">
          <a:xfrm>
            <a:off x="2285984" y="3571876"/>
            <a:ext cx="2428892" cy="3286124"/>
          </a:xfrm>
          <a:prstGeom prst="rect">
            <a:avLst/>
          </a:prstGeom>
          <a:noFill/>
        </p:spPr>
      </p:pic>
    </p:spTree>
  </p:cSld>
  <p:clrMapOvr>
    <a:masterClrMapping/>
  </p:clrMapOvr>
  <p:transition spd="slow">
    <p:wheel spokes="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74638"/>
            <a:ext cx="7496204" cy="725470"/>
          </a:xfrm>
        </p:spPr>
        <p:txBody>
          <a:bodyPr>
            <a:normAutofit/>
          </a:bodyPr>
          <a:lstStyle/>
          <a:p>
            <a:r>
              <a:rPr lang="ru-RU" sz="3600" b="1" dirty="0" smtClean="0">
                <a:solidFill>
                  <a:schemeClr val="bg1">
                    <a:lumMod val="65000"/>
                  </a:schemeClr>
                </a:solidFill>
              </a:rPr>
              <a:t>Водоросли</a:t>
            </a:r>
            <a:endParaRPr lang="ru-RU" sz="3600" b="1" dirty="0">
              <a:solidFill>
                <a:schemeClr val="bg1">
                  <a:lumMod val="65000"/>
                </a:schemeClr>
              </a:solidFill>
            </a:endParaRPr>
          </a:p>
        </p:txBody>
      </p:sp>
      <p:sp>
        <p:nvSpPr>
          <p:cNvPr id="3" name="Содержимое 2"/>
          <p:cNvSpPr>
            <a:spLocks noGrp="1"/>
          </p:cNvSpPr>
          <p:nvPr>
            <p:ph sz="quarter" idx="1"/>
          </p:nvPr>
        </p:nvSpPr>
        <p:spPr>
          <a:xfrm>
            <a:off x="428596" y="1071546"/>
            <a:ext cx="7496204" cy="5402406"/>
          </a:xfrm>
        </p:spPr>
        <p:txBody>
          <a:bodyPr/>
          <a:lstStyle/>
          <a:p>
            <a:r>
              <a:rPr lang="ru-RU" dirty="0" smtClean="0"/>
              <a:t>  На Земле  обитают множество разных видов растений. Большую группу составляют водоросли. Эти растения не имеют ни корней, ни стеблей, ни листьев, ни цветков.</a:t>
            </a:r>
          </a:p>
          <a:p>
            <a:r>
              <a:rPr lang="ru-RU" dirty="0" smtClean="0"/>
              <a:t>  Самые простые из них- одноклеточные водоросли. Они такие маленькие, что увидеть их можно только с помощью микроскопа. Несмотря на малые размеры, летом их легко заметить в воде, потому что этих водорослей чрезвычайно много. В тёплые солнечные дни водоросли очень быстро размножаются, и вода, в которой они живут, становится зелёной.</a:t>
            </a:r>
          </a:p>
          <a:p>
            <a:r>
              <a:rPr lang="ru-RU" dirty="0" smtClean="0"/>
              <a:t>  Среди водорослей есть и многоклеточные . Особенно много из в морях и океанах. Здесь они образуют густые заросли, подводные «леса» .     </a:t>
            </a:r>
            <a:endParaRPr lang="ru-RU" dirty="0"/>
          </a:p>
        </p:txBody>
      </p:sp>
      <p:pic>
        <p:nvPicPr>
          <p:cNvPr id="4" name="Рисунок 3" descr="photos0-800x600.jpeg"/>
          <p:cNvPicPr>
            <a:picLocks noChangeAspect="1"/>
          </p:cNvPicPr>
          <p:nvPr/>
        </p:nvPicPr>
        <p:blipFill>
          <a:blip r:embed="rId2" cstate="print"/>
          <a:stretch>
            <a:fillRect/>
          </a:stretch>
        </p:blipFill>
        <p:spPr>
          <a:xfrm>
            <a:off x="2071670" y="1643050"/>
            <a:ext cx="4857757" cy="3643318"/>
          </a:xfrm>
          <a:prstGeom prst="rect">
            <a:avLst/>
          </a:prstGeom>
          <a:ln>
            <a:noFill/>
          </a:ln>
          <a:effectLst>
            <a:softEdge rad="112500"/>
          </a:effectLst>
        </p:spPr>
      </p:pic>
      <p:pic>
        <p:nvPicPr>
          <p:cNvPr id="5" name="Рисунок 4" descr="5_47876.jpg"/>
          <p:cNvPicPr>
            <a:picLocks noChangeAspect="1"/>
          </p:cNvPicPr>
          <p:nvPr/>
        </p:nvPicPr>
        <p:blipFill>
          <a:blip r:embed="rId3" cstate="screen"/>
          <a:stretch>
            <a:fillRect/>
          </a:stretch>
        </p:blipFill>
        <p:spPr>
          <a:xfrm>
            <a:off x="500034" y="1214422"/>
            <a:ext cx="3375446" cy="4500594"/>
          </a:xfrm>
          <a:prstGeom prst="rect">
            <a:avLst/>
          </a:prstGeom>
          <a:ln>
            <a:noFill/>
          </a:ln>
          <a:effectLst>
            <a:softEdge rad="112500"/>
          </a:effectLst>
        </p:spPr>
      </p:pic>
      <p:pic>
        <p:nvPicPr>
          <p:cNvPr id="6" name="Рисунок 5" descr="plodorod.jpg"/>
          <p:cNvPicPr>
            <a:picLocks noChangeAspect="1"/>
          </p:cNvPicPr>
          <p:nvPr/>
        </p:nvPicPr>
        <p:blipFill>
          <a:blip r:embed="rId4" cstate="screen"/>
          <a:stretch>
            <a:fillRect/>
          </a:stretch>
        </p:blipFill>
        <p:spPr>
          <a:xfrm>
            <a:off x="4286248" y="1714488"/>
            <a:ext cx="4653645" cy="3619502"/>
          </a:xfrm>
          <a:prstGeom prst="rect">
            <a:avLst/>
          </a:prstGeom>
          <a:ln>
            <a:noFill/>
          </a:ln>
          <a:effectLst>
            <a:softEdge rad="112500"/>
          </a:effectLst>
        </p:spPr>
      </p:pic>
      <p:pic>
        <p:nvPicPr>
          <p:cNvPr id="7" name="Рисунок 6" descr="Algae_11.jpg"/>
          <p:cNvPicPr>
            <a:picLocks noChangeAspect="1"/>
          </p:cNvPicPr>
          <p:nvPr/>
        </p:nvPicPr>
        <p:blipFill>
          <a:blip r:embed="rId5" cstate="screen"/>
          <a:stretch>
            <a:fillRect/>
          </a:stretch>
        </p:blipFill>
        <p:spPr>
          <a:xfrm>
            <a:off x="928662" y="1142984"/>
            <a:ext cx="7456281" cy="5006360"/>
          </a:xfrm>
          <a:prstGeom prst="rect">
            <a:avLst/>
          </a:prstGeom>
          <a:ln>
            <a:noFill/>
          </a:ln>
          <a:effectLst>
            <a:softEdge rad="112500"/>
          </a:effectLst>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par>
                                <p:cTn id="17" presetID="55"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1" end="1"/>
                                            </p:txEl>
                                          </p:spTgt>
                                        </p:tgtEl>
                                      </p:cBhvr>
                                    </p:animEffect>
                                  </p:childTnLst>
                                </p:cTn>
                              </p:par>
                              <p:par>
                                <p:cTn id="22" presetID="55" presetClass="entr" presetSubtype="0"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5"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1000" fill="hold"/>
                                        <p:tgtEl>
                                          <p:spTgt spid="4"/>
                                        </p:tgtEl>
                                        <p:attrNameLst>
                                          <p:attrName>ppt_w</p:attrName>
                                        </p:attrNameLst>
                                      </p:cBhvr>
                                      <p:tavLst>
                                        <p:tav tm="0">
                                          <p:val>
                                            <p:strVal val="#ppt_w*0.70"/>
                                          </p:val>
                                        </p:tav>
                                        <p:tav tm="100000">
                                          <p:val>
                                            <p:strVal val="#ppt_w"/>
                                          </p:val>
                                        </p:tav>
                                      </p:tavLst>
                                    </p:anim>
                                    <p:anim calcmode="lin" valueType="num">
                                      <p:cBhvr>
                                        <p:cTn id="32" dur="1000" fill="hold"/>
                                        <p:tgtEl>
                                          <p:spTgt spid="4"/>
                                        </p:tgtEl>
                                        <p:attrNameLst>
                                          <p:attrName>ppt_h</p:attrName>
                                        </p:attrNameLst>
                                      </p:cBhvr>
                                      <p:tavLst>
                                        <p:tav tm="0">
                                          <p:val>
                                            <p:strVal val="#ppt_h"/>
                                          </p:val>
                                        </p:tav>
                                        <p:tav tm="100000">
                                          <p:val>
                                            <p:strVal val="#ppt_h"/>
                                          </p:val>
                                        </p:tav>
                                      </p:tavLst>
                                    </p:anim>
                                    <p:animEffect transition="in" filter="fade">
                                      <p:cBhvr>
                                        <p:cTn id="33" dur="10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55" presetClass="entr" presetSubtype="0"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p:cTn id="38" dur="1000" fill="hold"/>
                                        <p:tgtEl>
                                          <p:spTgt spid="5"/>
                                        </p:tgtEl>
                                        <p:attrNameLst>
                                          <p:attrName>ppt_w</p:attrName>
                                        </p:attrNameLst>
                                      </p:cBhvr>
                                      <p:tavLst>
                                        <p:tav tm="0">
                                          <p:val>
                                            <p:strVal val="#ppt_w*0.70"/>
                                          </p:val>
                                        </p:tav>
                                        <p:tav tm="100000">
                                          <p:val>
                                            <p:strVal val="#ppt_w"/>
                                          </p:val>
                                        </p:tav>
                                      </p:tavLst>
                                    </p:anim>
                                    <p:anim calcmode="lin" valueType="num">
                                      <p:cBhvr>
                                        <p:cTn id="39" dur="1000" fill="hold"/>
                                        <p:tgtEl>
                                          <p:spTgt spid="5"/>
                                        </p:tgtEl>
                                        <p:attrNameLst>
                                          <p:attrName>ppt_h</p:attrName>
                                        </p:attrNameLst>
                                      </p:cBhvr>
                                      <p:tavLst>
                                        <p:tav tm="0">
                                          <p:val>
                                            <p:strVal val="#ppt_h"/>
                                          </p:val>
                                        </p:tav>
                                        <p:tav tm="100000">
                                          <p:val>
                                            <p:strVal val="#ppt_h"/>
                                          </p:val>
                                        </p:tav>
                                      </p:tavLst>
                                    </p:anim>
                                    <p:animEffect transition="in" filter="fade">
                                      <p:cBhvr>
                                        <p:cTn id="40" dur="10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55" presetClass="entr" presetSubtype="0"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p:cTn id="45" dur="1000" fill="hold"/>
                                        <p:tgtEl>
                                          <p:spTgt spid="6"/>
                                        </p:tgtEl>
                                        <p:attrNameLst>
                                          <p:attrName>ppt_w</p:attrName>
                                        </p:attrNameLst>
                                      </p:cBhvr>
                                      <p:tavLst>
                                        <p:tav tm="0">
                                          <p:val>
                                            <p:strVal val="#ppt_w*0.70"/>
                                          </p:val>
                                        </p:tav>
                                        <p:tav tm="100000">
                                          <p:val>
                                            <p:strVal val="#ppt_w"/>
                                          </p:val>
                                        </p:tav>
                                      </p:tavLst>
                                    </p:anim>
                                    <p:anim calcmode="lin" valueType="num">
                                      <p:cBhvr>
                                        <p:cTn id="46" dur="1000" fill="hold"/>
                                        <p:tgtEl>
                                          <p:spTgt spid="6"/>
                                        </p:tgtEl>
                                        <p:attrNameLst>
                                          <p:attrName>ppt_h</p:attrName>
                                        </p:attrNameLst>
                                      </p:cBhvr>
                                      <p:tavLst>
                                        <p:tav tm="0">
                                          <p:val>
                                            <p:strVal val="#ppt_h"/>
                                          </p:val>
                                        </p:tav>
                                        <p:tav tm="100000">
                                          <p:val>
                                            <p:strVal val="#ppt_h"/>
                                          </p:val>
                                        </p:tav>
                                      </p:tavLst>
                                    </p:anim>
                                    <p:animEffect transition="in" filter="fade">
                                      <p:cBhvr>
                                        <p:cTn id="47" dur="10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55" presetClass="entr" presetSubtype="0" fill="hold" nodeType="clickEffect">
                                  <p:stCondLst>
                                    <p:cond delay="0"/>
                                  </p:stCondLst>
                                  <p:childTnLst>
                                    <p:set>
                                      <p:cBhvr>
                                        <p:cTn id="51" dur="1" fill="hold">
                                          <p:stCondLst>
                                            <p:cond delay="0"/>
                                          </p:stCondLst>
                                        </p:cTn>
                                        <p:tgtEl>
                                          <p:spTgt spid="7"/>
                                        </p:tgtEl>
                                        <p:attrNameLst>
                                          <p:attrName>style.visibility</p:attrName>
                                        </p:attrNameLst>
                                      </p:cBhvr>
                                      <p:to>
                                        <p:strVal val="visible"/>
                                      </p:to>
                                    </p:set>
                                    <p:anim calcmode="lin" valueType="num">
                                      <p:cBhvr>
                                        <p:cTn id="52" dur="1000" fill="hold"/>
                                        <p:tgtEl>
                                          <p:spTgt spid="7"/>
                                        </p:tgtEl>
                                        <p:attrNameLst>
                                          <p:attrName>ppt_w</p:attrName>
                                        </p:attrNameLst>
                                      </p:cBhvr>
                                      <p:tavLst>
                                        <p:tav tm="0">
                                          <p:val>
                                            <p:strVal val="#ppt_w*0.70"/>
                                          </p:val>
                                        </p:tav>
                                        <p:tav tm="100000">
                                          <p:val>
                                            <p:strVal val="#ppt_w"/>
                                          </p:val>
                                        </p:tav>
                                      </p:tavLst>
                                    </p:anim>
                                    <p:anim calcmode="lin" valueType="num">
                                      <p:cBhvr>
                                        <p:cTn id="53" dur="1000" fill="hold"/>
                                        <p:tgtEl>
                                          <p:spTgt spid="7"/>
                                        </p:tgtEl>
                                        <p:attrNameLst>
                                          <p:attrName>ppt_h</p:attrName>
                                        </p:attrNameLst>
                                      </p:cBhvr>
                                      <p:tavLst>
                                        <p:tav tm="0">
                                          <p:val>
                                            <p:strVal val="#ppt_h"/>
                                          </p:val>
                                        </p:tav>
                                        <p:tav tm="100000">
                                          <p:val>
                                            <p:strVal val="#ppt_h"/>
                                          </p:val>
                                        </p:tav>
                                      </p:tavLst>
                                    </p:anim>
                                    <p:animEffect transition="in" filter="fade">
                                      <p:cBhvr>
                                        <p:cTn id="5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74638"/>
            <a:ext cx="7496204" cy="654032"/>
          </a:xfrm>
        </p:spPr>
        <p:txBody>
          <a:bodyPr>
            <a:normAutofit/>
          </a:bodyPr>
          <a:lstStyle/>
          <a:p>
            <a:r>
              <a:rPr lang="ru-RU" sz="3600" b="1" dirty="0" smtClean="0"/>
              <a:t>Цветковые</a:t>
            </a:r>
            <a:endParaRPr lang="ru-RU" sz="3600" b="1" dirty="0"/>
          </a:p>
        </p:txBody>
      </p:sp>
      <p:sp>
        <p:nvSpPr>
          <p:cNvPr id="3" name="Содержимое 2"/>
          <p:cNvSpPr>
            <a:spLocks noGrp="1"/>
          </p:cNvSpPr>
          <p:nvPr>
            <p:ph sz="quarter" idx="1"/>
          </p:nvPr>
        </p:nvSpPr>
        <p:spPr>
          <a:xfrm>
            <a:off x="428596" y="1142984"/>
            <a:ext cx="7496204" cy="5330968"/>
          </a:xfrm>
        </p:spPr>
        <p:txBody>
          <a:bodyPr>
            <a:normAutofit/>
          </a:bodyPr>
          <a:lstStyle/>
          <a:p>
            <a:r>
              <a:rPr lang="ru-RU" sz="3600" dirty="0" smtClean="0"/>
              <a:t>  Сейчас на Земле большинство растений цветковые. Их называют так потому, что они имеют цветки, из которых образуются плоды с семенами. Цветковые растения- самая многочисленная и распространённая на Земле группа растений. Они встречаются повсюду в лесах, на лугах, в водоёмах… </a:t>
            </a:r>
            <a:endParaRPr lang="ru-RU" sz="3600" dirty="0"/>
          </a:p>
        </p:txBody>
      </p:sp>
      <p:pic>
        <p:nvPicPr>
          <p:cNvPr id="4" name="Рисунок 3" descr="7.png"/>
          <p:cNvPicPr>
            <a:picLocks noChangeAspect="1"/>
          </p:cNvPicPr>
          <p:nvPr/>
        </p:nvPicPr>
        <p:blipFill>
          <a:blip r:embed="rId2" cstate="print"/>
          <a:stretch>
            <a:fillRect/>
          </a:stretch>
        </p:blipFill>
        <p:spPr>
          <a:xfrm>
            <a:off x="642910" y="1643050"/>
            <a:ext cx="3429024" cy="3424097"/>
          </a:xfrm>
          <a:prstGeom prst="rect">
            <a:avLst/>
          </a:prstGeom>
        </p:spPr>
      </p:pic>
      <p:pic>
        <p:nvPicPr>
          <p:cNvPr id="5" name="Рисунок 4" descr="516233.jpg"/>
          <p:cNvPicPr>
            <a:picLocks noChangeAspect="1"/>
          </p:cNvPicPr>
          <p:nvPr/>
        </p:nvPicPr>
        <p:blipFill>
          <a:blip r:embed="rId3" cstate="print"/>
          <a:stretch>
            <a:fillRect/>
          </a:stretch>
        </p:blipFill>
        <p:spPr>
          <a:xfrm>
            <a:off x="4572000" y="928670"/>
            <a:ext cx="4001662" cy="5330811"/>
          </a:xfrm>
          <a:prstGeom prst="rect">
            <a:avLst/>
          </a:prstGeom>
          <a:ln>
            <a:noFill/>
          </a:ln>
          <a:effectLst>
            <a:softEdge rad="112500"/>
          </a:effectLst>
        </p:spPr>
      </p:pic>
      <p:pic>
        <p:nvPicPr>
          <p:cNvPr id="6" name="Рисунок 5" descr="p4027.jpg"/>
          <p:cNvPicPr>
            <a:picLocks noChangeAspect="1"/>
          </p:cNvPicPr>
          <p:nvPr/>
        </p:nvPicPr>
        <p:blipFill>
          <a:blip r:embed="rId4" cstate="print"/>
          <a:stretch>
            <a:fillRect/>
          </a:stretch>
        </p:blipFill>
        <p:spPr>
          <a:xfrm>
            <a:off x="2357422" y="285728"/>
            <a:ext cx="4797154" cy="3957652"/>
          </a:xfrm>
          <a:prstGeom prst="rect">
            <a:avLst/>
          </a:prstGeom>
          <a:ln>
            <a:noFill/>
          </a:ln>
          <a:effectLst>
            <a:softEdge rad="112500"/>
          </a:effectLst>
        </p:spPr>
      </p:pic>
      <p:pic>
        <p:nvPicPr>
          <p:cNvPr id="7" name="Рисунок 6" descr="Rosa pimpinellifolia L..jpg"/>
          <p:cNvPicPr>
            <a:picLocks noChangeAspect="1"/>
          </p:cNvPicPr>
          <p:nvPr/>
        </p:nvPicPr>
        <p:blipFill>
          <a:blip r:embed="rId5" cstate="screen"/>
          <a:stretch>
            <a:fillRect/>
          </a:stretch>
        </p:blipFill>
        <p:spPr>
          <a:xfrm>
            <a:off x="2071670" y="2285992"/>
            <a:ext cx="5715000" cy="4286250"/>
          </a:xfrm>
          <a:prstGeom prst="rect">
            <a:avLst/>
          </a:prstGeom>
          <a:ln>
            <a:noFill/>
          </a:ln>
          <a:effectLst>
            <a:softEdge rad="112500"/>
          </a:effectLst>
        </p:spPr>
      </p:pic>
      <p:pic>
        <p:nvPicPr>
          <p:cNvPr id="8" name="Рисунок 7" descr="Ribes_sanguineum0.jpg"/>
          <p:cNvPicPr>
            <a:picLocks noChangeAspect="1"/>
          </p:cNvPicPr>
          <p:nvPr/>
        </p:nvPicPr>
        <p:blipFill>
          <a:blip r:embed="rId6" cstate="print"/>
          <a:stretch>
            <a:fillRect/>
          </a:stretch>
        </p:blipFill>
        <p:spPr>
          <a:xfrm>
            <a:off x="1714480" y="1142984"/>
            <a:ext cx="6096000" cy="4572000"/>
          </a:xfrm>
          <a:prstGeom prst="rect">
            <a:avLst/>
          </a:prstGeom>
          <a:ln>
            <a:noFill/>
          </a:ln>
          <a:effectLst>
            <a:softEdge rad="112500"/>
          </a:effectLst>
        </p:spPr>
      </p:pic>
      <p:pic>
        <p:nvPicPr>
          <p:cNvPr id="9" name="Рисунок 8" descr="0021-042-Petunii.jpg"/>
          <p:cNvPicPr>
            <a:picLocks noChangeAspect="1"/>
          </p:cNvPicPr>
          <p:nvPr/>
        </p:nvPicPr>
        <p:blipFill>
          <a:blip r:embed="rId7" cstate="screen"/>
          <a:stretch>
            <a:fillRect/>
          </a:stretch>
        </p:blipFill>
        <p:spPr>
          <a:xfrm>
            <a:off x="857224" y="571480"/>
            <a:ext cx="7620053" cy="5715040"/>
          </a:xfrm>
          <a:prstGeom prst="rect">
            <a:avLst/>
          </a:prstGeom>
          <a:ln>
            <a:noFill/>
          </a:ln>
          <a:effectLst>
            <a:softEdge rad="112500"/>
          </a:effectLst>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strVal val="#ppt_w*0.70"/>
                                          </p:val>
                                        </p:tav>
                                        <p:tav tm="100000">
                                          <p:val>
                                            <p:strVal val="#ppt_w"/>
                                          </p:val>
                                        </p:tav>
                                      </p:tavLst>
                                    </p:anim>
                                    <p:anim calcmode="lin" valueType="num">
                                      <p:cBhvr>
                                        <p:cTn id="22" dur="1000" fill="hold"/>
                                        <p:tgtEl>
                                          <p:spTgt spid="5"/>
                                        </p:tgtEl>
                                        <p:attrNameLst>
                                          <p:attrName>ppt_h</p:attrName>
                                        </p:attrNameLst>
                                      </p:cBhvr>
                                      <p:tavLst>
                                        <p:tav tm="0">
                                          <p:val>
                                            <p:strVal val="#ppt_h"/>
                                          </p:val>
                                        </p:tav>
                                        <p:tav tm="100000">
                                          <p:val>
                                            <p:strVal val="#ppt_h"/>
                                          </p:val>
                                        </p:tav>
                                      </p:tavLst>
                                    </p:anim>
                                    <p:animEffect transition="in" filter="fade">
                                      <p:cBhvr>
                                        <p:cTn id="23" dur="1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strVal val="#ppt_w*0.70"/>
                                          </p:val>
                                        </p:tav>
                                        <p:tav tm="100000">
                                          <p:val>
                                            <p:strVal val="#ppt_w"/>
                                          </p:val>
                                        </p:tav>
                                      </p:tavLst>
                                    </p:anim>
                                    <p:anim calcmode="lin" valueType="num">
                                      <p:cBhvr>
                                        <p:cTn id="29" dur="1000" fill="hold"/>
                                        <p:tgtEl>
                                          <p:spTgt spid="6"/>
                                        </p:tgtEl>
                                        <p:attrNameLst>
                                          <p:attrName>ppt_h</p:attrName>
                                        </p:attrNameLst>
                                      </p:cBhvr>
                                      <p:tavLst>
                                        <p:tav tm="0">
                                          <p:val>
                                            <p:strVal val="#ppt_h"/>
                                          </p:val>
                                        </p:tav>
                                        <p:tav tm="100000">
                                          <p:val>
                                            <p:strVal val="#ppt_h"/>
                                          </p:val>
                                        </p:tav>
                                      </p:tavLst>
                                    </p:anim>
                                    <p:animEffect transition="in" filter="fade">
                                      <p:cBhvr>
                                        <p:cTn id="30" dur="10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1000" fill="hold"/>
                                        <p:tgtEl>
                                          <p:spTgt spid="7"/>
                                        </p:tgtEl>
                                        <p:attrNameLst>
                                          <p:attrName>ppt_w</p:attrName>
                                        </p:attrNameLst>
                                      </p:cBhvr>
                                      <p:tavLst>
                                        <p:tav tm="0">
                                          <p:val>
                                            <p:strVal val="#ppt_w*0.70"/>
                                          </p:val>
                                        </p:tav>
                                        <p:tav tm="100000">
                                          <p:val>
                                            <p:strVal val="#ppt_w"/>
                                          </p:val>
                                        </p:tav>
                                      </p:tavLst>
                                    </p:anim>
                                    <p:anim calcmode="lin" valueType="num">
                                      <p:cBhvr>
                                        <p:cTn id="36" dur="1000" fill="hold"/>
                                        <p:tgtEl>
                                          <p:spTgt spid="7"/>
                                        </p:tgtEl>
                                        <p:attrNameLst>
                                          <p:attrName>ppt_h</p:attrName>
                                        </p:attrNameLst>
                                      </p:cBhvr>
                                      <p:tavLst>
                                        <p:tav tm="0">
                                          <p:val>
                                            <p:strVal val="#ppt_h"/>
                                          </p:val>
                                        </p:tav>
                                        <p:tav tm="100000">
                                          <p:val>
                                            <p:strVal val="#ppt_h"/>
                                          </p:val>
                                        </p:tav>
                                      </p:tavLst>
                                    </p:anim>
                                    <p:animEffect transition="in" filter="fade">
                                      <p:cBhvr>
                                        <p:cTn id="37" dur="10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1000" fill="hold"/>
                                        <p:tgtEl>
                                          <p:spTgt spid="8"/>
                                        </p:tgtEl>
                                        <p:attrNameLst>
                                          <p:attrName>ppt_w</p:attrName>
                                        </p:attrNameLst>
                                      </p:cBhvr>
                                      <p:tavLst>
                                        <p:tav tm="0">
                                          <p:val>
                                            <p:strVal val="#ppt_w*0.70"/>
                                          </p:val>
                                        </p:tav>
                                        <p:tav tm="100000">
                                          <p:val>
                                            <p:strVal val="#ppt_w"/>
                                          </p:val>
                                        </p:tav>
                                      </p:tavLst>
                                    </p:anim>
                                    <p:anim calcmode="lin" valueType="num">
                                      <p:cBhvr>
                                        <p:cTn id="43" dur="1000" fill="hold"/>
                                        <p:tgtEl>
                                          <p:spTgt spid="8"/>
                                        </p:tgtEl>
                                        <p:attrNameLst>
                                          <p:attrName>ppt_h</p:attrName>
                                        </p:attrNameLst>
                                      </p:cBhvr>
                                      <p:tavLst>
                                        <p:tav tm="0">
                                          <p:val>
                                            <p:strVal val="#ppt_h"/>
                                          </p:val>
                                        </p:tav>
                                        <p:tav tm="100000">
                                          <p:val>
                                            <p:strVal val="#ppt_h"/>
                                          </p:val>
                                        </p:tav>
                                      </p:tavLst>
                                    </p:anim>
                                    <p:animEffect transition="in" filter="fade">
                                      <p:cBhvr>
                                        <p:cTn id="44" dur="10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1000" fill="hold"/>
                                        <p:tgtEl>
                                          <p:spTgt spid="9"/>
                                        </p:tgtEl>
                                        <p:attrNameLst>
                                          <p:attrName>ppt_w</p:attrName>
                                        </p:attrNameLst>
                                      </p:cBhvr>
                                      <p:tavLst>
                                        <p:tav tm="0">
                                          <p:val>
                                            <p:strVal val="#ppt_w*0.70"/>
                                          </p:val>
                                        </p:tav>
                                        <p:tav tm="100000">
                                          <p:val>
                                            <p:strVal val="#ppt_w"/>
                                          </p:val>
                                        </p:tav>
                                      </p:tavLst>
                                    </p:anim>
                                    <p:anim calcmode="lin" valueType="num">
                                      <p:cBhvr>
                                        <p:cTn id="50" dur="1000" fill="hold"/>
                                        <p:tgtEl>
                                          <p:spTgt spid="9"/>
                                        </p:tgtEl>
                                        <p:attrNameLst>
                                          <p:attrName>ppt_h</p:attrName>
                                        </p:attrNameLst>
                                      </p:cBhvr>
                                      <p:tavLst>
                                        <p:tav tm="0">
                                          <p:val>
                                            <p:strVal val="#ppt_h"/>
                                          </p:val>
                                        </p:tav>
                                        <p:tav tm="100000">
                                          <p:val>
                                            <p:strVal val="#ppt_h"/>
                                          </p:val>
                                        </p:tav>
                                      </p:tavLst>
                                    </p:anim>
                                    <p:animEffect transition="in" filter="fade">
                                      <p:cBhvr>
                                        <p:cTn id="5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00034" y="285729"/>
            <a:ext cx="6357966" cy="6278642"/>
          </a:xfrm>
          <a:prstGeom prst="rect">
            <a:avLst/>
          </a:prstGeom>
        </p:spPr>
        <p:txBody>
          <a:bodyPr wrap="square">
            <a:spAutoFit/>
          </a:bodyPr>
          <a:lstStyle/>
          <a:p>
            <a:r>
              <a:rPr lang="ru-RU" dirty="0" smtClean="0"/>
              <a:t/>
            </a:r>
            <a:br>
              <a:rPr lang="ru-RU" dirty="0" smtClean="0"/>
            </a:br>
            <a:r>
              <a:rPr lang="ru-RU" sz="2400" b="1" dirty="0" smtClean="0">
                <a:solidFill>
                  <a:schemeClr val="accent1">
                    <a:lumMod val="50000"/>
                  </a:schemeClr>
                </a:solidFill>
              </a:rPr>
              <a:t>Стоит в лесу кудряшка-</a:t>
            </a:r>
          </a:p>
          <a:p>
            <a:r>
              <a:rPr lang="ru-RU" sz="2400" b="1" dirty="0" smtClean="0">
                <a:solidFill>
                  <a:schemeClr val="accent1">
                    <a:lumMod val="50000"/>
                  </a:schemeClr>
                </a:solidFill>
              </a:rPr>
              <a:t>    Белая рубашка.</a:t>
            </a:r>
          </a:p>
          <a:p>
            <a:r>
              <a:rPr lang="ru-RU" sz="2400" b="1" dirty="0" smtClean="0">
                <a:solidFill>
                  <a:schemeClr val="accent1">
                    <a:lumMod val="50000"/>
                  </a:schemeClr>
                </a:solidFill>
              </a:rPr>
              <a:t>    Сердечко золотое,</a:t>
            </a:r>
          </a:p>
          <a:p>
            <a:r>
              <a:rPr lang="ru-RU" sz="2400" b="1" dirty="0" smtClean="0">
                <a:solidFill>
                  <a:schemeClr val="accent1">
                    <a:lumMod val="50000"/>
                  </a:schemeClr>
                </a:solidFill>
              </a:rPr>
              <a:t>    Что это такое? </a:t>
            </a:r>
          </a:p>
          <a:p>
            <a:r>
              <a:rPr lang="ru-RU" sz="2400" b="1" dirty="0" smtClean="0">
                <a:solidFill>
                  <a:schemeClr val="accent1">
                    <a:lumMod val="50000"/>
                  </a:schemeClr>
                </a:solidFill>
              </a:rPr>
              <a:t>  </a:t>
            </a:r>
          </a:p>
          <a:p>
            <a:r>
              <a:rPr lang="ru-RU" sz="2400" b="1" dirty="0" smtClean="0">
                <a:solidFill>
                  <a:schemeClr val="accent1">
                    <a:lumMod val="50000"/>
                  </a:schemeClr>
                </a:solidFill>
              </a:rPr>
              <a:t> </a:t>
            </a:r>
          </a:p>
          <a:p>
            <a:r>
              <a:rPr lang="ru-RU" sz="2400" b="1" dirty="0" smtClean="0">
                <a:solidFill>
                  <a:schemeClr val="accent1">
                    <a:lumMod val="50000"/>
                  </a:schemeClr>
                </a:solidFill>
              </a:rPr>
              <a:t>Он очень похож</a:t>
            </a:r>
          </a:p>
          <a:p>
            <a:r>
              <a:rPr lang="ru-RU" sz="2400" b="1" dirty="0" smtClean="0">
                <a:solidFill>
                  <a:schemeClr val="accent1">
                    <a:lumMod val="50000"/>
                  </a:schemeClr>
                </a:solidFill>
              </a:rPr>
              <a:t>    На звериную пасть,</a:t>
            </a:r>
          </a:p>
          <a:p>
            <a:r>
              <a:rPr lang="ru-RU" sz="2400" b="1" dirty="0" smtClean="0">
                <a:solidFill>
                  <a:schemeClr val="accent1">
                    <a:lumMod val="50000"/>
                  </a:schemeClr>
                </a:solidFill>
              </a:rPr>
              <a:t>    Но только в нее</a:t>
            </a:r>
          </a:p>
          <a:p>
            <a:r>
              <a:rPr lang="ru-RU" sz="2400" b="1" dirty="0" smtClean="0">
                <a:solidFill>
                  <a:schemeClr val="accent1">
                    <a:lumMod val="50000"/>
                  </a:schemeClr>
                </a:solidFill>
              </a:rPr>
              <a:t>    Неопасно попасть.  </a:t>
            </a:r>
          </a:p>
          <a:p>
            <a:endParaRPr lang="ru-RU" sz="2400" b="1" dirty="0" smtClean="0">
              <a:solidFill>
                <a:schemeClr val="accent1">
                  <a:lumMod val="50000"/>
                </a:schemeClr>
              </a:solidFill>
            </a:endParaRPr>
          </a:p>
          <a:p>
            <a:endParaRPr lang="ru-RU" sz="2400" b="1" dirty="0" smtClean="0">
              <a:solidFill>
                <a:schemeClr val="accent1">
                  <a:lumMod val="50000"/>
                </a:schemeClr>
              </a:solidFill>
            </a:endParaRPr>
          </a:p>
          <a:p>
            <a:r>
              <a:rPr lang="ru-RU" sz="2400" b="1" dirty="0" smtClean="0">
                <a:solidFill>
                  <a:schemeClr val="accent1">
                    <a:lumMod val="50000"/>
                  </a:schemeClr>
                </a:solidFill>
              </a:rPr>
              <a:t> Стебель- крылатый,</a:t>
            </a:r>
          </a:p>
          <a:p>
            <a:r>
              <a:rPr lang="ru-RU" sz="2400" b="1" dirty="0" smtClean="0">
                <a:solidFill>
                  <a:schemeClr val="accent1">
                    <a:lumMod val="50000"/>
                  </a:schemeClr>
                </a:solidFill>
              </a:rPr>
              <a:t>    Листик- усатый,</a:t>
            </a:r>
          </a:p>
          <a:p>
            <a:r>
              <a:rPr lang="ru-RU" sz="2400" b="1" dirty="0" smtClean="0">
                <a:solidFill>
                  <a:schemeClr val="accent1">
                    <a:lumMod val="50000"/>
                  </a:schemeClr>
                </a:solidFill>
              </a:rPr>
              <a:t>    Цветок- душистый,</a:t>
            </a:r>
          </a:p>
          <a:p>
            <a:r>
              <a:rPr lang="ru-RU" sz="2400" b="1" dirty="0" smtClean="0">
                <a:solidFill>
                  <a:schemeClr val="accent1">
                    <a:lumMod val="50000"/>
                  </a:schemeClr>
                </a:solidFill>
              </a:rPr>
              <a:t>    А плод- пушистый.  </a:t>
            </a:r>
            <a:endParaRPr lang="ru-RU" sz="2400" b="1" dirty="0">
              <a:solidFill>
                <a:schemeClr val="accent1">
                  <a:lumMod val="50000"/>
                </a:schemeClr>
              </a:solidFill>
            </a:endParaRPr>
          </a:p>
        </p:txBody>
      </p:sp>
      <p:pic>
        <p:nvPicPr>
          <p:cNvPr id="5" name="Рисунок 4" descr="http://f2.live4fun.ru/pictures/img_11306873_57_3.jpg"/>
          <p:cNvPicPr/>
          <p:nvPr/>
        </p:nvPicPr>
        <p:blipFill>
          <a:blip r:embed="rId2" cstate="email"/>
          <a:srcRect/>
          <a:stretch>
            <a:fillRect/>
          </a:stretch>
        </p:blipFill>
        <p:spPr bwMode="auto">
          <a:xfrm>
            <a:off x="3643307" y="214291"/>
            <a:ext cx="3000396" cy="2071702"/>
          </a:xfrm>
          <a:prstGeom prst="rect">
            <a:avLst/>
          </a:prstGeom>
          <a:noFill/>
          <a:ln w="9525">
            <a:noFill/>
            <a:miter lim="800000"/>
            <a:headEnd/>
            <a:tailEnd/>
          </a:ln>
        </p:spPr>
      </p:pic>
      <p:pic>
        <p:nvPicPr>
          <p:cNvPr id="1028" name="Picture 4" descr="http://img-fotki.yandex.ru/get/5307/79868081.a/0_5bde6_8a12985f_XL"/>
          <p:cNvPicPr>
            <a:picLocks noChangeAspect="1" noChangeArrowheads="1"/>
          </p:cNvPicPr>
          <p:nvPr/>
        </p:nvPicPr>
        <p:blipFill>
          <a:blip r:embed="rId3" cstate="email"/>
          <a:srcRect/>
          <a:stretch>
            <a:fillRect/>
          </a:stretch>
        </p:blipFill>
        <p:spPr bwMode="auto">
          <a:xfrm>
            <a:off x="5497820" y="2357431"/>
            <a:ext cx="2979404" cy="2357454"/>
          </a:xfrm>
          <a:prstGeom prst="rect">
            <a:avLst/>
          </a:prstGeom>
          <a:noFill/>
        </p:spPr>
      </p:pic>
      <p:pic>
        <p:nvPicPr>
          <p:cNvPr id="1030" name="Picture 6" descr="http://supersadovod.ru/wp-content/uploads/2013/03/Rastenie-medonos-goroshek.jpg"/>
          <p:cNvPicPr>
            <a:picLocks noChangeAspect="1" noChangeArrowheads="1"/>
          </p:cNvPicPr>
          <p:nvPr/>
        </p:nvPicPr>
        <p:blipFill>
          <a:blip r:embed="rId4" cstate="email"/>
          <a:srcRect/>
          <a:stretch>
            <a:fillRect/>
          </a:stretch>
        </p:blipFill>
        <p:spPr bwMode="auto">
          <a:xfrm>
            <a:off x="3214678" y="4429132"/>
            <a:ext cx="3286148" cy="2187343"/>
          </a:xfrm>
          <a:prstGeom prst="rect">
            <a:avLst/>
          </a:prstGeom>
          <a:noFill/>
        </p:spPr>
      </p:pic>
    </p:spTree>
  </p:cSld>
  <p:clrMapOvr>
    <a:masterClrMapping/>
  </p:clrMapOvr>
  <p:transition spd="slow">
    <p:wheel spokes="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74638"/>
            <a:ext cx="7424766" cy="654032"/>
          </a:xfrm>
        </p:spPr>
        <p:txBody>
          <a:bodyPr>
            <a:normAutofit/>
          </a:bodyPr>
          <a:lstStyle/>
          <a:p>
            <a:r>
              <a:rPr lang="ru-RU" sz="3600" b="1" dirty="0" smtClean="0">
                <a:solidFill>
                  <a:schemeClr val="bg1">
                    <a:lumMod val="65000"/>
                  </a:schemeClr>
                </a:solidFill>
              </a:rPr>
              <a:t>Мхи</a:t>
            </a:r>
            <a:endParaRPr lang="ru-RU" sz="3600" b="1" dirty="0">
              <a:solidFill>
                <a:schemeClr val="bg1">
                  <a:lumMod val="65000"/>
                </a:schemeClr>
              </a:solidFill>
            </a:endParaRPr>
          </a:p>
        </p:txBody>
      </p:sp>
      <p:sp>
        <p:nvSpPr>
          <p:cNvPr id="3" name="Содержимое 2"/>
          <p:cNvSpPr>
            <a:spLocks noGrp="1"/>
          </p:cNvSpPr>
          <p:nvPr>
            <p:ph sz="quarter" idx="1"/>
          </p:nvPr>
        </p:nvSpPr>
        <p:spPr>
          <a:xfrm>
            <a:off x="428596" y="1142984"/>
            <a:ext cx="7496204" cy="5330968"/>
          </a:xfrm>
        </p:spPr>
        <p:txBody>
          <a:bodyPr>
            <a:noAutofit/>
          </a:bodyPr>
          <a:lstStyle/>
          <a:p>
            <a:r>
              <a:rPr lang="ru-RU" sz="2800" dirty="0" smtClean="0"/>
              <a:t>  Ты, конечно, знаешь о таких растениях, как мхи.  Их можно встретить во влажном лесу, на болоте, на стволе старого дерева. Они часто образуют на почве сплошной покров изумрудно-зелёного  цвета. У мха есть только стебель и листья, но нет корней и цветков</a:t>
            </a:r>
          </a:p>
          <a:p>
            <a:r>
              <a:rPr lang="ru-RU" sz="2800" dirty="0" smtClean="0"/>
              <a:t>  Жизнь мхов сильно зависит от воды. Они впитывают всё как губка. Если воды  мало, мхи высыхают их жизнь приостанавливается. Но мхи очень живучи. Некоторые из них выживали после девяти лет «заточения» в гербарии. </a:t>
            </a:r>
            <a:endParaRPr lang="ru-RU" sz="2800" dirty="0"/>
          </a:p>
        </p:txBody>
      </p:sp>
      <p:pic>
        <p:nvPicPr>
          <p:cNvPr id="4" name="Рисунок 3" descr="20882c8299f25c0f57683fab3bb89280.jpg.jpg"/>
          <p:cNvPicPr>
            <a:picLocks noChangeAspect="1"/>
          </p:cNvPicPr>
          <p:nvPr/>
        </p:nvPicPr>
        <p:blipFill>
          <a:blip r:embed="rId2" cstate="print"/>
          <a:stretch>
            <a:fillRect/>
          </a:stretch>
        </p:blipFill>
        <p:spPr>
          <a:xfrm>
            <a:off x="428596" y="1714488"/>
            <a:ext cx="4448026" cy="3143272"/>
          </a:xfrm>
          <a:prstGeom prst="rect">
            <a:avLst/>
          </a:prstGeom>
          <a:ln>
            <a:noFill/>
          </a:ln>
          <a:effectLst>
            <a:softEdge rad="112500"/>
          </a:effectLst>
        </p:spPr>
      </p:pic>
      <p:pic>
        <p:nvPicPr>
          <p:cNvPr id="5" name="Рисунок 4" descr="52987461_1.jpg"/>
          <p:cNvPicPr>
            <a:picLocks noChangeAspect="1"/>
          </p:cNvPicPr>
          <p:nvPr/>
        </p:nvPicPr>
        <p:blipFill>
          <a:blip r:embed="rId3" cstate="print"/>
          <a:stretch>
            <a:fillRect/>
          </a:stretch>
        </p:blipFill>
        <p:spPr>
          <a:xfrm>
            <a:off x="2643174" y="1428736"/>
            <a:ext cx="5953125" cy="3990975"/>
          </a:xfrm>
          <a:prstGeom prst="rect">
            <a:avLst/>
          </a:prstGeom>
          <a:ln>
            <a:noFill/>
          </a:ln>
          <a:effectLst>
            <a:softEdge rad="112500"/>
          </a:effectLst>
        </p:spPr>
      </p:pic>
      <p:pic>
        <p:nvPicPr>
          <p:cNvPr id="6" name="Рисунок 5" descr="e59513e2005e1affe95a969d13727904.jpg"/>
          <p:cNvPicPr>
            <a:picLocks noChangeAspect="1"/>
          </p:cNvPicPr>
          <p:nvPr/>
        </p:nvPicPr>
        <p:blipFill>
          <a:blip r:embed="rId4" cstate="print"/>
          <a:stretch>
            <a:fillRect/>
          </a:stretch>
        </p:blipFill>
        <p:spPr>
          <a:xfrm>
            <a:off x="1643042" y="1142984"/>
            <a:ext cx="6116231" cy="4936919"/>
          </a:xfrm>
          <a:prstGeom prst="rect">
            <a:avLst/>
          </a:prstGeom>
          <a:ln>
            <a:noFill/>
          </a:ln>
          <a:effectLst>
            <a:softEdge rad="112500"/>
          </a:effectLst>
        </p:spPr>
      </p:pic>
      <p:pic>
        <p:nvPicPr>
          <p:cNvPr id="7" name="Рисунок 6" descr="jpg.jpeg"/>
          <p:cNvPicPr>
            <a:picLocks noChangeAspect="1"/>
          </p:cNvPicPr>
          <p:nvPr/>
        </p:nvPicPr>
        <p:blipFill>
          <a:blip r:embed="rId5" cstate="print"/>
          <a:stretch>
            <a:fillRect/>
          </a:stretch>
        </p:blipFill>
        <p:spPr>
          <a:xfrm>
            <a:off x="714348" y="500042"/>
            <a:ext cx="7908408" cy="5931306"/>
          </a:xfrm>
          <a:prstGeom prst="rect">
            <a:avLst/>
          </a:prstGeom>
          <a:ln>
            <a:noFill/>
          </a:ln>
          <a:effectLst>
            <a:softEdge rad="112500"/>
          </a:effectLst>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par>
                                <p:cTn id="17" presetID="55"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1000" fill="hold"/>
                                        <p:tgtEl>
                                          <p:spTgt spid="4"/>
                                        </p:tgtEl>
                                        <p:attrNameLst>
                                          <p:attrName>ppt_w</p:attrName>
                                        </p:attrNameLst>
                                      </p:cBhvr>
                                      <p:tavLst>
                                        <p:tav tm="0">
                                          <p:val>
                                            <p:strVal val="#ppt_w*0.70"/>
                                          </p:val>
                                        </p:tav>
                                        <p:tav tm="100000">
                                          <p:val>
                                            <p:strVal val="#ppt_w"/>
                                          </p:val>
                                        </p:tav>
                                      </p:tavLst>
                                    </p:anim>
                                    <p:anim calcmode="lin" valueType="num">
                                      <p:cBhvr>
                                        <p:cTn id="27" dur="1000" fill="hold"/>
                                        <p:tgtEl>
                                          <p:spTgt spid="4"/>
                                        </p:tgtEl>
                                        <p:attrNameLst>
                                          <p:attrName>ppt_h</p:attrName>
                                        </p:attrNameLst>
                                      </p:cBhvr>
                                      <p:tavLst>
                                        <p:tav tm="0">
                                          <p:val>
                                            <p:strVal val="#ppt_h"/>
                                          </p:val>
                                        </p:tav>
                                        <p:tav tm="100000">
                                          <p:val>
                                            <p:strVal val="#ppt_h"/>
                                          </p:val>
                                        </p:tav>
                                      </p:tavLst>
                                    </p:anim>
                                    <p:animEffect transition="in" filter="fade">
                                      <p:cBhvr>
                                        <p:cTn id="28" dur="10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strVal val="#ppt_w*0.70"/>
                                          </p:val>
                                        </p:tav>
                                        <p:tav tm="100000">
                                          <p:val>
                                            <p:strVal val="#ppt_w"/>
                                          </p:val>
                                        </p:tav>
                                      </p:tavLst>
                                    </p:anim>
                                    <p:anim calcmode="lin" valueType="num">
                                      <p:cBhvr>
                                        <p:cTn id="34" dur="1000" fill="hold"/>
                                        <p:tgtEl>
                                          <p:spTgt spid="5"/>
                                        </p:tgtEl>
                                        <p:attrNameLst>
                                          <p:attrName>ppt_h</p:attrName>
                                        </p:attrNameLst>
                                      </p:cBhvr>
                                      <p:tavLst>
                                        <p:tav tm="0">
                                          <p:val>
                                            <p:strVal val="#ppt_h"/>
                                          </p:val>
                                        </p:tav>
                                        <p:tav tm="100000">
                                          <p:val>
                                            <p:strVal val="#ppt_h"/>
                                          </p:val>
                                        </p:tav>
                                      </p:tavLst>
                                    </p:anim>
                                    <p:animEffect transition="in" filter="fade">
                                      <p:cBhvr>
                                        <p:cTn id="35" dur="10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1000" fill="hold"/>
                                        <p:tgtEl>
                                          <p:spTgt spid="6"/>
                                        </p:tgtEl>
                                        <p:attrNameLst>
                                          <p:attrName>ppt_w</p:attrName>
                                        </p:attrNameLst>
                                      </p:cBhvr>
                                      <p:tavLst>
                                        <p:tav tm="0">
                                          <p:val>
                                            <p:strVal val="#ppt_w*0.70"/>
                                          </p:val>
                                        </p:tav>
                                        <p:tav tm="100000">
                                          <p:val>
                                            <p:strVal val="#ppt_w"/>
                                          </p:val>
                                        </p:tav>
                                      </p:tavLst>
                                    </p:anim>
                                    <p:anim calcmode="lin" valueType="num">
                                      <p:cBhvr>
                                        <p:cTn id="41" dur="1000" fill="hold"/>
                                        <p:tgtEl>
                                          <p:spTgt spid="6"/>
                                        </p:tgtEl>
                                        <p:attrNameLst>
                                          <p:attrName>ppt_h</p:attrName>
                                        </p:attrNameLst>
                                      </p:cBhvr>
                                      <p:tavLst>
                                        <p:tav tm="0">
                                          <p:val>
                                            <p:strVal val="#ppt_h"/>
                                          </p:val>
                                        </p:tav>
                                        <p:tav tm="100000">
                                          <p:val>
                                            <p:strVal val="#ppt_h"/>
                                          </p:val>
                                        </p:tav>
                                      </p:tavLst>
                                    </p:anim>
                                    <p:animEffect transition="in" filter="fade">
                                      <p:cBhvr>
                                        <p:cTn id="42" dur="10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55" presetClass="entr" presetSubtype="0"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strVal val="#ppt_w*0.70"/>
                                          </p:val>
                                        </p:tav>
                                        <p:tav tm="100000">
                                          <p:val>
                                            <p:strVal val="#ppt_w"/>
                                          </p:val>
                                        </p:tav>
                                      </p:tavLst>
                                    </p:anim>
                                    <p:anim calcmode="lin" valueType="num">
                                      <p:cBhvr>
                                        <p:cTn id="48" dur="1000" fill="hold"/>
                                        <p:tgtEl>
                                          <p:spTgt spid="7"/>
                                        </p:tgtEl>
                                        <p:attrNameLst>
                                          <p:attrName>ppt_h</p:attrName>
                                        </p:attrNameLst>
                                      </p:cBhvr>
                                      <p:tavLst>
                                        <p:tav tm="0">
                                          <p:val>
                                            <p:strVal val="#ppt_h"/>
                                          </p:val>
                                        </p:tav>
                                        <p:tav tm="100000">
                                          <p:val>
                                            <p:strVal val="#ppt_h"/>
                                          </p:val>
                                        </p:tav>
                                      </p:tavLst>
                                    </p:anim>
                                    <p:animEffect transition="in" filter="fade">
                                      <p:cBhvr>
                                        <p:cTn id="4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Другая 3">
      <a:majorFont>
        <a:latin typeface="Monotype Corsiva"/>
        <a:ea typeface=""/>
        <a:cs typeface=""/>
      </a:majorFont>
      <a:minorFont>
        <a:latin typeface="Monotype Corsiva"/>
        <a:ea typeface=""/>
        <a:cs typeface=""/>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228</TotalTime>
  <Words>491</Words>
  <Application>Microsoft Office PowerPoint</Application>
  <PresentationFormat>Экран (4:3)</PresentationFormat>
  <Paragraphs>81</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Эркер</vt:lpstr>
      <vt:lpstr>Разнообразие растений на Земле  Окружающий мир 1 класс</vt:lpstr>
      <vt:lpstr>Слайд 2</vt:lpstr>
      <vt:lpstr>Папоротники</vt:lpstr>
      <vt:lpstr>Хвойные (голосемённые)</vt:lpstr>
      <vt:lpstr>Слайд 5</vt:lpstr>
      <vt:lpstr>Водоросли</vt:lpstr>
      <vt:lpstr>Цветковые</vt:lpstr>
      <vt:lpstr>Слайд 8</vt:lpstr>
      <vt:lpstr>Мхи</vt:lpstr>
      <vt:lpstr>Слайд 10</vt:lpstr>
      <vt:lpstr>Слайд 11</vt:lpstr>
    </vt:vector>
  </TitlesOfParts>
  <Company>xxx</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Разнообразие растений на Земле</dc:title>
  <dc:creator>hobbitPC</dc:creator>
  <cp:lastModifiedBy>Вася</cp:lastModifiedBy>
  <cp:revision>20</cp:revision>
  <dcterms:created xsi:type="dcterms:W3CDTF">2011-11-03T07:39:11Z</dcterms:created>
  <dcterms:modified xsi:type="dcterms:W3CDTF">2014-06-01T10:09:46Z</dcterms:modified>
</cp:coreProperties>
</file>