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63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5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1500" b="1" i="1" dirty="0" smtClean="0">
                <a:solidFill>
                  <a:srgbClr val="FFC000"/>
                </a:solidFill>
              </a:rPr>
              <a:t>Первые самолёты.</a:t>
            </a:r>
            <a:endParaRPr lang="en-US" sz="115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12776"/>
            <a:ext cx="4752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</a:rPr>
              <a:t>А в 1909 году они же построили самолёт, развивавший скорость 60 километров в час.</a:t>
            </a:r>
          </a:p>
          <a:p>
            <a:r>
              <a:rPr lang="ru-RU" altLang="ru-RU" sz="3200" dirty="0">
                <a:solidFill>
                  <a:schemeClr val="tx2"/>
                </a:solidFill>
              </a:rPr>
              <a:t>С этой модели и началось развитие самолётостроения в Америке и Европе.</a:t>
            </a:r>
          </a:p>
        </p:txBody>
      </p:sp>
      <p:pic>
        <p:nvPicPr>
          <p:cNvPr id="7170" name="Picture 2" descr="http://im0-tub-ru.yandex.net/i?id=481337383-6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6911"/>
            <a:ext cx="319907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rugosvet.ru/images/1005172_5172_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9" y="1124744"/>
            <a:ext cx="866406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 1909 году русское правительство наконец проявило интерес к самолётам. Было решено отклонить предложение братьев Райт о покупке их изобретения и строить самолёты своими силами. Конструировать самолёты поручили офицерам-воздухоплавателям М. А. Агапову, Б. В. Голубеву, Б. Ф. </a:t>
            </a:r>
            <a:r>
              <a:rPr lang="ru-RU" sz="3200" b="1" dirty="0" err="1"/>
              <a:t>Гебауеру</a:t>
            </a:r>
            <a:r>
              <a:rPr lang="ru-RU" sz="3200" b="1" dirty="0"/>
              <a:t> и А. И. </a:t>
            </a:r>
            <a:r>
              <a:rPr lang="ru-RU" sz="3200" b="1" dirty="0" err="1"/>
              <a:t>Шабскому</a:t>
            </a:r>
            <a:r>
              <a:rPr lang="ru-RU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30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1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«Кудашев-1» — первый российский летающий самолёт Первые успехи русской авиации датируются 1910 годом. 4 июня профессор Киевского политехнического института князь Александр Кудашев пролетел несколько десятков метров на самолёте-биплане собственной конструкции. </a:t>
            </a:r>
            <a:endParaRPr lang="ru-RU" sz="2400" b="1" dirty="0" smtClean="0"/>
          </a:p>
          <a:p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304565" cy="27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iletant.ru/upload/medialibrary/fc5/fc56b958b7e482f5b4a5523c018bf2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7" y="188640"/>
            <a:ext cx="881679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«Илья Муромец».</a:t>
            </a:r>
          </a:p>
          <a:p>
            <a:endParaRPr lang="ru-RU" dirty="0" smtClean="0"/>
          </a:p>
          <a:p>
            <a:r>
              <a:rPr lang="ru-RU" sz="2400" dirty="0" smtClean="0"/>
              <a:t>23 </a:t>
            </a:r>
            <a:r>
              <a:rPr lang="ru-RU" sz="2400" dirty="0"/>
              <a:t>декабря 1913 года совершил первый полет тяжелый четырехмоторный бомбардировщик «Илья Муромец» авиаконструктора Игоря Сикорского произведенный на </a:t>
            </a:r>
            <a:r>
              <a:rPr lang="ru-RU" sz="2400" dirty="0" smtClean="0"/>
              <a:t>Русско-Балтийском </a:t>
            </a:r>
            <a:r>
              <a:rPr lang="ru-RU" sz="2400" dirty="0"/>
              <a:t>Вагонном Заводе, в Авиационном Отделе. А 23 декабря 1914 года Указом Императора Николая II была сформирована первая в мире эскадра этих самолетов. В том числе благодаря этим машинам Императорский военно-воздушный флот к началу I Мировой войны являлся одним из лучших воздушных флотов мира. Эту дату и принято считать днем создания российской дальней (стратегической) авиации. С 1999 года это День дальней авиации ВВС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42622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iletant.ru/upload/medialibrary/a05/a058c24abf8fd3bf0fe36227dd792f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91797" cy="5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00808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Русский изобретатель </a:t>
            </a:r>
            <a:r>
              <a:rPr lang="ru-RU" sz="4000" i="1" dirty="0">
                <a:solidFill>
                  <a:srgbClr val="FF0000"/>
                </a:solidFill>
              </a:rPr>
              <a:t>Игорь Сикорский </a:t>
            </a:r>
            <a:r>
              <a:rPr lang="ru-RU" sz="4000" dirty="0"/>
              <a:t>за штурвалом "Ильи Муромца". </a:t>
            </a:r>
          </a:p>
        </p:txBody>
      </p:sp>
    </p:spTree>
    <p:extLst>
      <p:ext uri="{BB962C8B-B14F-4D97-AF65-F5344CB8AC3E}">
        <p14:creationId xmlns:p14="http://schemas.microsoft.com/office/powerpoint/2010/main" val="13659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/>
          <a:lstStyle/>
          <a:p>
            <a:r>
              <a:rPr lang="ru-RU" sz="3200" dirty="0"/>
              <a:t>Презентацию выполнила: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Кондратьева Мария Владимировна</a:t>
            </a:r>
          </a:p>
          <a:p>
            <a:pPr marL="0" indent="0" algn="ctr">
              <a:buNone/>
            </a:pPr>
            <a:r>
              <a:rPr lang="ru-RU" sz="3200" dirty="0"/>
              <a:t>учитель ГБОУ СОШ №491 с углублённым изучением математики Красногвардейского района 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г. Санкт- Петербург</a:t>
            </a:r>
          </a:p>
          <a:p>
            <a:pPr marL="0" indent="0" algn="ctr">
              <a:buNone/>
            </a:pPr>
            <a:r>
              <a:rPr lang="ru-RU" sz="3200" dirty="0"/>
              <a:t>2014г.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57400"/>
            <a:ext cx="8134672" cy="762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Спасибо за внимание!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12776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Первое  упоминание  о </a:t>
            </a:r>
            <a:r>
              <a:rPr lang="ru-RU" b="1" dirty="0"/>
              <a:t>летательных </a:t>
            </a:r>
            <a:r>
              <a:rPr lang="ru-RU" b="1" dirty="0" smtClean="0"/>
              <a:t>аппаратах прозвучало в </a:t>
            </a:r>
            <a:r>
              <a:rPr lang="ru-RU" b="1" dirty="0"/>
              <a:t>фольклоре разных народов </a:t>
            </a:r>
            <a:r>
              <a:rPr lang="ru-RU" b="1" dirty="0" smtClean="0"/>
              <a:t>.</a:t>
            </a:r>
          </a:p>
          <a:p>
            <a:r>
              <a:rPr lang="ru-RU" altLang="ru-RU" sz="40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Сказочные летательные </a:t>
            </a:r>
            <a:r>
              <a:rPr lang="ru-RU" altLang="ru-RU" sz="4000" kern="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аппараты: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5000"/>
              <a:buFont typeface="Wingdings" pitchFamily="2" charset="2"/>
              <a:buChar char="l"/>
            </a:pPr>
            <a:r>
              <a:rPr lang="ru-RU" altLang="ru-RU" sz="3200" kern="0" dirty="0">
                <a:solidFill>
                  <a:srgbClr val="FFFFFF"/>
                </a:solidFill>
                <a:latin typeface="Times New Roman"/>
                <a:hlinkClick r:id="" action="ppaction://noaction"/>
              </a:rPr>
              <a:t>Ступа</a:t>
            </a:r>
            <a:endParaRPr lang="ru-RU" altLang="ru-RU" sz="3200" kern="0" dirty="0">
              <a:solidFill>
                <a:srgbClr val="FFFFFF"/>
              </a:solidFill>
              <a:latin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5000"/>
              <a:buFont typeface="Wingdings" pitchFamily="2" charset="2"/>
              <a:buChar char="l"/>
            </a:pPr>
            <a:endParaRPr lang="ru-RU" altLang="ru-RU" sz="3200" kern="0" dirty="0">
              <a:solidFill>
                <a:srgbClr val="FFFFFF"/>
              </a:solidFill>
              <a:latin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5000"/>
              <a:buFont typeface="Wingdings" pitchFamily="2" charset="2"/>
              <a:buChar char="l"/>
            </a:pPr>
            <a:r>
              <a:rPr lang="ru-RU" altLang="ru-RU" sz="3200" kern="0" dirty="0">
                <a:solidFill>
                  <a:srgbClr val="FFFFFF"/>
                </a:solidFill>
                <a:latin typeface="Times New Roman"/>
                <a:hlinkClick r:id="" action="ppaction://noaction"/>
              </a:rPr>
              <a:t>Ковёр-самолёт</a:t>
            </a:r>
            <a:endParaRPr lang="ru-RU" altLang="ru-RU" sz="3200" kern="0" dirty="0">
              <a:solidFill>
                <a:srgbClr val="FFFFFF"/>
              </a:solidFill>
              <a:latin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5000"/>
              <a:buFont typeface="Wingdings" pitchFamily="2" charset="2"/>
              <a:buChar char="l"/>
            </a:pPr>
            <a:endParaRPr lang="en-US" altLang="ru-RU" sz="3200" kern="0" dirty="0">
              <a:solidFill>
                <a:srgbClr val="FFFFFF"/>
              </a:solidFill>
              <a:latin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5000"/>
              <a:buFont typeface="Wingdings" pitchFamily="2" charset="2"/>
              <a:buChar char="l"/>
            </a:pPr>
            <a:r>
              <a:rPr lang="ru-RU" altLang="ru-RU" sz="3200" kern="0" dirty="0">
                <a:solidFill>
                  <a:srgbClr val="FFFFFF"/>
                </a:solidFill>
                <a:latin typeface="Times New Roman"/>
                <a:hlinkClick r:id="" action="ppaction://noaction"/>
              </a:rPr>
              <a:t>Летучий корабль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1" y="1412776"/>
            <a:ext cx="4680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kern="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Ступа.</a:t>
            </a:r>
          </a:p>
          <a:p>
            <a:r>
              <a:rPr lang="en-US" altLang="ru-RU" sz="2800" dirty="0">
                <a:solidFill>
                  <a:schemeClr val="tx2"/>
                </a:solidFill>
              </a:rPr>
              <a:t>“</a:t>
            </a:r>
            <a:r>
              <a:rPr lang="ru-RU" altLang="ru-RU" sz="2800" dirty="0">
                <a:solidFill>
                  <a:schemeClr val="tx2"/>
                </a:solidFill>
              </a:rPr>
              <a:t>Баба-яга костяная нога поскорей села в ступу, поднялась в воздух и кинулась вслед за девочкой, толкачом погоняя, помелом след заметая </a:t>
            </a:r>
            <a:r>
              <a:rPr lang="en-US" altLang="ru-RU" sz="2800" dirty="0" smtClean="0">
                <a:solidFill>
                  <a:schemeClr val="tx2"/>
                </a:solidFill>
              </a:rPr>
              <a:t>“.</a:t>
            </a:r>
            <a:endParaRPr lang="ru-RU" altLang="ru-RU" sz="2800" dirty="0" smtClean="0">
              <a:solidFill>
                <a:schemeClr val="tx2"/>
              </a:solidFill>
            </a:endParaRPr>
          </a:p>
          <a:p>
            <a:endParaRPr lang="ru-RU" altLang="ru-RU" sz="2800" dirty="0">
              <a:solidFill>
                <a:schemeClr val="tx2"/>
              </a:solidFill>
            </a:endParaRPr>
          </a:p>
          <a:p>
            <a:r>
              <a:rPr lang="ru-RU" altLang="ru-RU" sz="2800" dirty="0" smtClean="0">
                <a:solidFill>
                  <a:schemeClr val="tx2"/>
                </a:solidFill>
              </a:rPr>
              <a:t>Из </a:t>
            </a:r>
            <a:r>
              <a:rPr lang="ru-RU" altLang="ru-RU" sz="2800" dirty="0">
                <a:solidFill>
                  <a:schemeClr val="tx2"/>
                </a:solidFill>
              </a:rPr>
              <a:t>сказки </a:t>
            </a:r>
            <a:r>
              <a:rPr lang="en-US" altLang="ru-RU" sz="2800" dirty="0">
                <a:solidFill>
                  <a:schemeClr val="tx2"/>
                </a:solidFill>
              </a:rPr>
              <a:t>“</a:t>
            </a:r>
            <a:r>
              <a:rPr lang="ru-RU" altLang="ru-RU" sz="2800" dirty="0">
                <a:solidFill>
                  <a:schemeClr val="tx2"/>
                </a:solidFill>
              </a:rPr>
              <a:t>Баба-яга</a:t>
            </a:r>
            <a:r>
              <a:rPr lang="en-US" altLang="ru-RU" sz="2800" dirty="0" smtClean="0">
                <a:solidFill>
                  <a:schemeClr val="tx2"/>
                </a:solidFill>
              </a:rPr>
              <a:t>”</a:t>
            </a:r>
            <a:r>
              <a:rPr lang="ru-RU" altLang="ru-RU" sz="2800" dirty="0" smtClean="0">
                <a:solidFill>
                  <a:schemeClr val="tx2"/>
                </a:solidFill>
              </a:rPr>
              <a:t>.</a:t>
            </a:r>
            <a:endParaRPr lang="ru-RU" altLang="ru-RU" sz="2800" dirty="0">
              <a:solidFill>
                <a:schemeClr val="tx2"/>
              </a:solidFill>
            </a:endParaRPr>
          </a:p>
          <a:p>
            <a:endParaRPr lang="ru-RU" sz="2800" b="1" dirty="0"/>
          </a:p>
        </p:txBody>
      </p:sp>
      <p:pic>
        <p:nvPicPr>
          <p:cNvPr id="4" name="Picture 5" descr="baby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15" y="1412776"/>
            <a:ext cx="380876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8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3"/>
            <a:ext cx="536408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4400" b="1" i="1" kern="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Ковёр-самолёт.</a:t>
            </a:r>
            <a:r>
              <a:rPr lang="en-US" alt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ru-RU" alt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Иван сел на ковер-самолет, вылетел из подземного царства и не успел моргнуть, как очутился в прекрасном саду. Подошел он к пруду, сел под ракитовым кусточком и стал смотреть-любоваться, как в светлой воде золотые и серебряные рыбки гуляют. Не прошло и пяти минут, как прилетела туда Елена Премудрая вместе с своею </a:t>
            </a:r>
            <a:r>
              <a:rPr lang="ru-RU" altLang="ru-RU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служанкою</a:t>
            </a:r>
            <a:r>
              <a:rPr lang="ru-RU" alt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ru-RU" alt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сказки </a:t>
            </a:r>
            <a:r>
              <a:rPr lang="en-US" alt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ru-RU" alt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Елена Премудрая</a:t>
            </a:r>
            <a:r>
              <a:rPr lang="en-US" alt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ru-RU" alt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dreamworlds.ru/uploads/posts/2011-03/1299096976_70249827_fakir_080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3" y="296662"/>
            <a:ext cx="3693274" cy="59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12776"/>
            <a:ext cx="50760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Летучий корабль</a:t>
            </a:r>
            <a:r>
              <a:rPr lang="ru-RU" altLang="ru-RU" sz="4400" kern="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r>
              <a:rPr lang="ru-RU" altLang="ru-RU" sz="2400" b="1" dirty="0">
                <a:solidFill>
                  <a:schemeClr val="tx2"/>
                </a:solidFill>
              </a:rPr>
              <a:t>Дурак проснулся, смотрит — </a:t>
            </a:r>
          </a:p>
          <a:p>
            <a:r>
              <a:rPr lang="ru-RU" altLang="ru-RU" sz="2400" b="1" dirty="0">
                <a:solidFill>
                  <a:schemeClr val="tx2"/>
                </a:solidFill>
              </a:rPr>
              <a:t>перед ним уже корабль стоит: сам золотой, снасти серебряные, а паруса шёлковые так и раздуваются — только лететь!</a:t>
            </a:r>
            <a:r>
              <a:rPr lang="ru-RU" altLang="ru-RU" sz="2400" dirty="0">
                <a:solidFill>
                  <a:schemeClr val="tx2"/>
                </a:solidFill>
              </a:rPr>
              <a:t> </a:t>
            </a:r>
          </a:p>
          <a:p>
            <a:r>
              <a:rPr lang="ru-RU" altLang="ru-RU" sz="2400" b="1" dirty="0">
                <a:solidFill>
                  <a:schemeClr val="tx2"/>
                </a:solidFill>
              </a:rPr>
              <a:t>Вот он, долго не думая, сел на корабль. Корабль тот поднялся и полетел... Как полетел он ниже неба, выше земли — и глазом не догонишь. </a:t>
            </a:r>
            <a:br>
              <a:rPr lang="ru-RU" altLang="ru-RU" sz="2400" b="1" dirty="0">
                <a:solidFill>
                  <a:schemeClr val="tx2"/>
                </a:solidFill>
              </a:rPr>
            </a:br>
            <a:endParaRPr lang="ru-RU" altLang="ru-RU" sz="2400" b="1" dirty="0">
              <a:solidFill>
                <a:schemeClr val="tx2"/>
              </a:solidFill>
            </a:endParaRPr>
          </a:p>
          <a:p>
            <a:endParaRPr lang="ru-RU" b="1" dirty="0"/>
          </a:p>
        </p:txBody>
      </p:sp>
      <p:pic>
        <p:nvPicPr>
          <p:cNvPr id="1026" name="Picture 2" descr="C:\Users\Sony\Desktop\4656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21" y="404664"/>
            <a:ext cx="3951480" cy="57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</a:rPr>
              <a:t>Идея полёта с помощью крыльев впервые была высказана Леонардо Да Винчи. Но построить такой аппарат первым попытался англичанин Роберт Гук в 1660 году. Однако на его модели никто так и не решился полететь. В 1842 году ещё один англичанин, по имени Джордж </a:t>
            </a:r>
            <a:r>
              <a:rPr lang="ru-RU" altLang="ru-RU" sz="3200" dirty="0" err="1">
                <a:solidFill>
                  <a:schemeClr val="tx2"/>
                </a:solidFill>
              </a:rPr>
              <a:t>Кейли</a:t>
            </a:r>
            <a:r>
              <a:rPr lang="ru-RU" altLang="ru-RU" sz="3200" dirty="0">
                <a:solidFill>
                  <a:schemeClr val="tx2"/>
                </a:solidFill>
              </a:rPr>
              <a:t> предложил теоретический расчёт пропеллера, позволивший построить самолёт.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116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295" y="2573270"/>
            <a:ext cx="88569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В </a:t>
            </a:r>
            <a:r>
              <a:rPr lang="ru-RU" sz="2400" b="1" dirty="0"/>
              <a:t>XIX веке, </a:t>
            </a:r>
            <a:r>
              <a:rPr lang="ru-RU" sz="2400" b="1" dirty="0" smtClean="0"/>
              <a:t> </a:t>
            </a:r>
            <a:r>
              <a:rPr lang="ru-RU" sz="2400" b="1" dirty="0"/>
              <a:t>воздухоплавательный снаряд (самолет) был построен в натуральную величину в 1882 году русским инженером </a:t>
            </a:r>
            <a:r>
              <a:rPr lang="ru-RU" sz="2400" b="1" dirty="0">
                <a:solidFill>
                  <a:srgbClr val="FF0000"/>
                </a:solidFill>
              </a:rPr>
              <a:t>А. Ф. Можайским</a:t>
            </a:r>
            <a:r>
              <a:rPr lang="ru-RU" sz="2400" b="1" dirty="0"/>
              <a:t>. Однако ни одна из этих конструкций не смогла подняться в воздух. Причинами этого служили: слишком высокая масса и неприспособленность тогдашних двигателей (паровых машин) к условиям авиации, отсутствие теории полёта, в связи с чем самолёты строились «наобум» и отсутствие инженерного опыта у многих пионеров авиации. </a:t>
            </a:r>
            <a:endParaRPr lang="ru-RU" sz="2400" b="1" dirty="0" smtClean="0"/>
          </a:p>
          <a:p>
            <a:endParaRPr lang="ru-RU" sz="2400" b="1" dirty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75000"/>
              <a:buFont typeface="Wingdings" pitchFamily="2" charset="2"/>
              <a:buChar char="l"/>
            </a:pPr>
            <a:endParaRPr lang="ru-RU" b="1" dirty="0"/>
          </a:p>
        </p:txBody>
      </p:sp>
      <p:pic>
        <p:nvPicPr>
          <p:cNvPr id="4099" name="Picture 3" descr="C:\Users\Sony\Desktop\d31d9aff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57" y="39620"/>
            <a:ext cx="561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ny\Desktop\75a8b5e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04856" cy="54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1277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tx2"/>
                </a:solidFill>
              </a:rPr>
              <a:t>Через шесть лет в небо поднялся </a:t>
            </a:r>
            <a:r>
              <a:rPr lang="ru-RU" altLang="ru-RU" sz="2400" dirty="0">
                <a:solidFill>
                  <a:srgbClr val="FF0000"/>
                </a:solidFill>
              </a:rPr>
              <a:t>аэроплан</a:t>
            </a:r>
            <a:r>
              <a:rPr lang="ru-RU" altLang="ru-RU" sz="2400" dirty="0">
                <a:solidFill>
                  <a:schemeClr val="tx2"/>
                </a:solidFill>
              </a:rPr>
              <a:t>, построенный братьями </a:t>
            </a:r>
            <a:r>
              <a:rPr lang="ru-RU" altLang="ru-RU" sz="2400" dirty="0" err="1">
                <a:solidFill>
                  <a:schemeClr val="tx2"/>
                </a:solidFill>
              </a:rPr>
              <a:t>Орвилом</a:t>
            </a:r>
            <a:r>
              <a:rPr lang="ru-RU" altLang="ru-RU" sz="2400" dirty="0">
                <a:solidFill>
                  <a:schemeClr val="tx2"/>
                </a:solidFill>
              </a:rPr>
              <a:t> и </a:t>
            </a:r>
            <a:r>
              <a:rPr lang="ru-RU" altLang="ru-RU" sz="2400" dirty="0" err="1">
                <a:solidFill>
                  <a:schemeClr val="tx2"/>
                </a:solidFill>
              </a:rPr>
              <a:t>Уилбуром</a:t>
            </a:r>
            <a:r>
              <a:rPr lang="ru-RU" altLang="ru-RU" sz="2400" dirty="0">
                <a:solidFill>
                  <a:schemeClr val="tx2"/>
                </a:solidFill>
              </a:rPr>
              <a:t> Райтами. Его пропеллер вращался на бензиновом двигателе, и он пролетел 50 метров за 12 секунд.</a:t>
            </a:r>
            <a:endParaRPr lang="ru-RU" sz="2400" b="1" dirty="0"/>
          </a:p>
        </p:txBody>
      </p:sp>
      <p:pic>
        <p:nvPicPr>
          <p:cNvPr id="5122" name="Picture 2" descr="http://s60.radikal.ru/i169/1211/27/4f4778543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2436"/>
            <a:ext cx="6480720" cy="35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global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postglobal</Template>
  <TotalTime>63</TotalTime>
  <Words>599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postglobal</vt:lpstr>
      <vt:lpstr>Первые самолёты.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maniak79</dc:creator>
  <cp:lastModifiedBy>Sony</cp:lastModifiedBy>
  <cp:revision>8</cp:revision>
  <dcterms:created xsi:type="dcterms:W3CDTF">2013-03-05T14:48:12Z</dcterms:created>
  <dcterms:modified xsi:type="dcterms:W3CDTF">2014-06-01T14:29:26Z</dcterms:modified>
</cp:coreProperties>
</file>