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97" r:id="rId3"/>
    <p:sldId id="296" r:id="rId4"/>
    <p:sldId id="256" r:id="rId5"/>
    <p:sldId id="270" r:id="rId6"/>
    <p:sldId id="257" r:id="rId7"/>
    <p:sldId id="258" r:id="rId8"/>
    <p:sldId id="290" r:id="rId9"/>
    <p:sldId id="276" r:id="rId10"/>
    <p:sldId id="299" r:id="rId11"/>
    <p:sldId id="301" r:id="rId12"/>
    <p:sldId id="302" r:id="rId13"/>
    <p:sldId id="264" r:id="rId14"/>
    <p:sldId id="282" r:id="rId15"/>
    <p:sldId id="313" r:id="rId16"/>
    <p:sldId id="293" r:id="rId17"/>
    <p:sldId id="291" r:id="rId18"/>
    <p:sldId id="292" r:id="rId19"/>
    <p:sldId id="303" r:id="rId20"/>
    <p:sldId id="304" r:id="rId21"/>
    <p:sldId id="305" r:id="rId22"/>
    <p:sldId id="306" r:id="rId23"/>
    <p:sldId id="307" r:id="rId24"/>
    <p:sldId id="30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572" autoAdjust="0"/>
    <p:restoredTop sz="94611" autoAdjust="0"/>
  </p:normalViewPr>
  <p:slideViewPr>
    <p:cSldViewPr>
      <p:cViewPr varScale="1">
        <p:scale>
          <a:sx n="71" d="100"/>
          <a:sy n="71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C46E8-1744-45F7-B1DB-9A87D118141B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2A9DD-8172-4EE6-8B3F-4722CC03DA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2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A9DD-8172-4EE6-8B3F-4722CC03DA0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FADCA4-394A-47EE-9B6B-18E49B92D7D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A9DD-8172-4EE6-8B3F-4722CC03DA0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A9DD-8172-4EE6-8B3F-4722CC03DA0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A9DD-8172-4EE6-8B3F-4722CC03DA0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2A9DD-8172-4EE6-8B3F-4722CC03DA0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C15F7-6EAB-4265-9887-EC17C5568291}" type="datetimeFigureOut">
              <a:rPr lang="ru-RU" smtClean="0"/>
              <a:pPr/>
              <a:t>17.12.2012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6E81-48DB-4E48-856B-376240850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b="1" dirty="0" smtClean="0"/>
              <a:t>Семинар по теме: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7992888" cy="3528392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ФОРМИРОВАНИЕ ЛИЧНОСТНЫХ УНИВЕРСАЛЬНЫХ УЧЕБНЫХ ДЕЙСТВИЙ НА УРОКАХ ЛИТЕРАТУРНОГО ЧТЕНИЯ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pPr algn="l"/>
            <a:r>
              <a:rPr lang="ru-RU" sz="3200" i="1" u="sng" dirty="0"/>
              <a:t>На развитие ЛУУД направлены задания</a:t>
            </a:r>
            <a:r>
              <a:rPr lang="ru-RU" sz="3200" i="1" u="sng" dirty="0" smtClean="0"/>
              <a:t>:</a:t>
            </a:r>
            <a:br>
              <a:rPr lang="ru-RU" sz="3200" i="1" u="sng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1) на </a:t>
            </a:r>
            <a:r>
              <a:rPr lang="ru-RU" sz="3200" dirty="0"/>
              <a:t>интерпретацию текста; </a:t>
            </a:r>
            <a:br>
              <a:rPr lang="ru-RU" sz="3200" dirty="0"/>
            </a:br>
            <a:r>
              <a:rPr lang="ru-RU" sz="3200" dirty="0" smtClean="0"/>
              <a:t>2) высказывание </a:t>
            </a:r>
            <a:r>
              <a:rPr lang="ru-RU" sz="3200" dirty="0"/>
              <a:t>своего отношения к прочитанному с аргументацией;</a:t>
            </a:r>
            <a:br>
              <a:rPr lang="ru-RU" sz="3200" dirty="0"/>
            </a:br>
            <a:r>
              <a:rPr lang="ru-RU" sz="3200" dirty="0" smtClean="0"/>
              <a:t>3) анализ </a:t>
            </a:r>
            <a:r>
              <a:rPr lang="ru-RU" sz="3200" dirty="0"/>
              <a:t>характеров и поступков героев;</a:t>
            </a:r>
            <a:br>
              <a:rPr lang="ru-RU" sz="3200" dirty="0"/>
            </a:br>
            <a:r>
              <a:rPr lang="ru-RU" sz="3200" dirty="0" smtClean="0"/>
              <a:t>4) формулирование </a:t>
            </a:r>
            <a:r>
              <a:rPr lang="ru-RU" sz="3200" dirty="0"/>
              <a:t>концептуальной информации текста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</a:t>
            </a:r>
            <a:r>
              <a:rPr lang="ru-RU" sz="3200" dirty="0"/>
              <a:t>В чём мудрость этой сказки? Для чего писатель решил рассказать своим читателям эту историю? Найди слова, где выражена главная мысль рассказа).</a:t>
            </a:r>
          </a:p>
        </p:txBody>
      </p:sp>
    </p:spTree>
    <p:extLst>
      <p:ext uri="{BB962C8B-B14F-4D97-AF65-F5344CB8AC3E}">
        <p14:creationId xmlns:p14="http://schemas.microsoft.com/office/powerpoint/2010/main" val="8342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54"/>
            <a:ext cx="9144000" cy="1686049"/>
          </a:xfrm>
        </p:spPr>
        <p:txBody>
          <a:bodyPr>
            <a:normAutofit/>
          </a:bodyPr>
          <a:lstStyle/>
          <a:p>
            <a:r>
              <a:rPr lang="ru-RU" sz="4000" i="1" u="sng" smtClean="0"/>
              <a:t>Фомы работы для </a:t>
            </a:r>
            <a:r>
              <a:rPr lang="ru-RU" sz="4000" i="1" u="sng" dirty="0" smtClean="0"/>
              <a:t>формирования</a:t>
            </a:r>
            <a:r>
              <a:rPr lang="ru-RU" sz="4000" i="1" u="sng" dirty="0"/>
              <a:t> </a:t>
            </a:r>
            <a:r>
              <a:rPr lang="ru-RU" sz="4000" i="1" u="sng" dirty="0" smtClean="0"/>
              <a:t>ЛУУД</a:t>
            </a:r>
            <a:r>
              <a:rPr lang="ru-RU" sz="4000" b="1" u="sng" dirty="0" smtClean="0"/>
              <a:t>:</a:t>
            </a:r>
            <a:endParaRPr lang="ru-RU" sz="40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568952" cy="5040560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участие </a:t>
            </a:r>
            <a:r>
              <a:rPr lang="ru-RU" sz="3600" dirty="0">
                <a:solidFill>
                  <a:schemeClr val="tx1"/>
                </a:solidFill>
              </a:rPr>
              <a:t>в проектах;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творческие </a:t>
            </a:r>
            <a:r>
              <a:rPr lang="ru-RU" sz="3600" dirty="0">
                <a:solidFill>
                  <a:schemeClr val="tx1"/>
                </a:solidFill>
              </a:rPr>
              <a:t>задания;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зрительное</a:t>
            </a:r>
            <a:r>
              <a:rPr lang="ru-RU" sz="3600" dirty="0">
                <a:solidFill>
                  <a:schemeClr val="tx1"/>
                </a:solidFill>
              </a:rPr>
              <a:t>, моторное, вербальное восприятие музыки;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мысленное </a:t>
            </a:r>
            <a:r>
              <a:rPr lang="ru-RU" sz="3600" dirty="0">
                <a:solidFill>
                  <a:schemeClr val="tx1"/>
                </a:solidFill>
              </a:rPr>
              <a:t>воспроизведение картины, ситуации, видеофильма;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самооценка </a:t>
            </a:r>
            <a:r>
              <a:rPr lang="ru-RU" sz="3600" dirty="0">
                <a:solidFill>
                  <a:schemeClr val="tx1"/>
                </a:solidFill>
              </a:rPr>
              <a:t>события, происшествия;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дневники </a:t>
            </a:r>
            <a:r>
              <a:rPr lang="ru-RU" sz="3600" dirty="0">
                <a:solidFill>
                  <a:schemeClr val="tx1"/>
                </a:solidFill>
              </a:rPr>
              <a:t>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20999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Образовательные технологии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i="1" dirty="0"/>
              <a:t> </a:t>
            </a:r>
            <a:r>
              <a:rPr lang="ru-RU" i="1" dirty="0"/>
              <a:t>для развития личностных УУД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4392488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sz="128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b="1" dirty="0" smtClean="0">
                <a:solidFill>
                  <a:schemeClr val="tx1"/>
                </a:solidFill>
              </a:rPr>
              <a:t> </a:t>
            </a:r>
            <a:r>
              <a:rPr lang="ru-RU" sz="14400" b="1" dirty="0" smtClean="0">
                <a:solidFill>
                  <a:schemeClr val="tx1"/>
                </a:solidFill>
                <a:hlinkClick r:id="rId2" action="ppaction://hlinksldjump"/>
              </a:rPr>
              <a:t>технология </a:t>
            </a:r>
            <a:r>
              <a:rPr lang="ru-RU" sz="14400" b="1" dirty="0">
                <a:solidFill>
                  <a:schemeClr val="tx1"/>
                </a:solidFill>
                <a:hlinkClick r:id="rId2" action="ppaction://hlinksldjump"/>
              </a:rPr>
              <a:t>проблемного </a:t>
            </a:r>
            <a:r>
              <a:rPr lang="ru-RU" sz="14400" b="1" dirty="0" smtClean="0">
                <a:solidFill>
                  <a:schemeClr val="tx1"/>
                </a:solidFill>
                <a:hlinkClick r:id="rId2" action="ppaction://hlinksldjump"/>
              </a:rPr>
              <a:t>диалога;</a:t>
            </a:r>
            <a:endParaRPr lang="ru-RU" sz="14400" b="1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b="1" dirty="0" smtClean="0">
                <a:solidFill>
                  <a:schemeClr val="tx1"/>
                </a:solidFill>
              </a:rPr>
              <a:t> </a:t>
            </a:r>
            <a:r>
              <a:rPr lang="ru-RU" sz="14400" b="1" dirty="0" smtClean="0">
                <a:solidFill>
                  <a:schemeClr val="tx1"/>
                </a:solidFill>
                <a:hlinkClick r:id="rId3" action="ppaction://hlinksldjump"/>
              </a:rPr>
              <a:t>проектная деятельность;</a:t>
            </a:r>
            <a:endParaRPr lang="ru-RU" sz="144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b="1" dirty="0" smtClean="0">
                <a:solidFill>
                  <a:schemeClr val="tx1"/>
                </a:solidFill>
              </a:rPr>
              <a:t> </a:t>
            </a:r>
            <a:r>
              <a:rPr lang="ru-RU" sz="14400" b="1" dirty="0" smtClean="0">
                <a:solidFill>
                  <a:schemeClr val="tx1"/>
                </a:solidFill>
                <a:hlinkClick r:id="rId4" action="ppaction://hlinksldjump"/>
              </a:rPr>
              <a:t>ИКТ-технологии;</a:t>
            </a:r>
            <a:endParaRPr lang="ru-RU" sz="144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b="1" dirty="0" smtClean="0">
                <a:solidFill>
                  <a:schemeClr val="tx1"/>
                </a:solidFill>
              </a:rPr>
              <a:t> </a:t>
            </a:r>
            <a:r>
              <a:rPr lang="ru-RU" sz="14400" b="1" dirty="0" smtClean="0">
                <a:solidFill>
                  <a:schemeClr val="tx1"/>
                </a:solidFill>
                <a:hlinkClick r:id="rId5" action="ppaction://hlinksldjump"/>
              </a:rPr>
              <a:t>технология </a:t>
            </a:r>
            <a:r>
              <a:rPr lang="ru-RU" sz="14400" b="1" dirty="0">
                <a:solidFill>
                  <a:schemeClr val="tx1"/>
                </a:solidFill>
                <a:hlinkClick r:id="rId5" action="ppaction://hlinksldjump"/>
              </a:rPr>
              <a:t>ситуативного </a:t>
            </a:r>
            <a:r>
              <a:rPr lang="ru-RU" sz="14400" b="1" dirty="0" smtClean="0">
                <a:solidFill>
                  <a:schemeClr val="tx1"/>
                </a:solidFill>
                <a:hlinkClick r:id="rId5" action="ppaction://hlinksldjump"/>
              </a:rPr>
              <a:t>обучения;</a:t>
            </a:r>
            <a:endParaRPr lang="ru-RU" sz="14400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dirty="0" smtClean="0">
                <a:solidFill>
                  <a:schemeClr val="tx1"/>
                </a:solidFill>
              </a:rPr>
              <a:t> </a:t>
            </a:r>
            <a:r>
              <a:rPr lang="ru-RU" sz="14400" b="1" dirty="0">
                <a:solidFill>
                  <a:schemeClr val="tx1"/>
                </a:solidFill>
                <a:hlinkClick r:id="rId6" action="ppaction://hlinksldjump"/>
              </a:rPr>
              <a:t>технология продуктивного </a:t>
            </a:r>
            <a:r>
              <a:rPr lang="ru-RU" sz="14400" b="1" dirty="0" smtClean="0">
                <a:solidFill>
                  <a:schemeClr val="tx1"/>
                </a:solidFill>
                <a:hlinkClick r:id="rId6" action="ppaction://hlinksldjump"/>
              </a:rPr>
              <a:t>чтения;</a:t>
            </a:r>
            <a:endParaRPr lang="ru-RU" sz="14400" b="1" dirty="0" smtClean="0">
              <a:solidFill>
                <a:schemeClr val="tx1"/>
              </a:solidFill>
            </a:endParaRPr>
          </a:p>
          <a:p>
            <a:pPr marL="268288" indent="-268288" algn="l">
              <a:buFont typeface="Arial" pitchFamily="34" charset="0"/>
              <a:buChar char="•"/>
            </a:pPr>
            <a:r>
              <a:rPr lang="ru-RU" sz="14400" dirty="0" smtClean="0">
                <a:solidFill>
                  <a:schemeClr val="tx1"/>
                </a:solidFill>
              </a:rPr>
              <a:t> </a:t>
            </a:r>
            <a:r>
              <a:rPr lang="ru-RU" sz="14400" b="1" dirty="0" smtClean="0">
                <a:solidFill>
                  <a:schemeClr val="tx1"/>
                </a:solidFill>
                <a:hlinkClick r:id="rId7" action="ppaction://hlinksldjump"/>
              </a:rPr>
              <a:t>технология </a:t>
            </a:r>
            <a:r>
              <a:rPr lang="ru-RU" sz="14400" b="1" dirty="0">
                <a:solidFill>
                  <a:schemeClr val="tx1"/>
                </a:solidFill>
                <a:hlinkClick r:id="rId7" action="ppaction://hlinksldjump"/>
              </a:rPr>
              <a:t>уровневой </a:t>
            </a:r>
            <a:r>
              <a:rPr lang="ru-RU" sz="14400" b="1" dirty="0" smtClean="0">
                <a:solidFill>
                  <a:schemeClr val="tx1"/>
                </a:solidFill>
                <a:hlinkClick r:id="rId7" action="ppaction://hlinksldjump"/>
              </a:rPr>
              <a:t> дифференциации.</a:t>
            </a:r>
            <a:endParaRPr lang="ru-RU" sz="14400" dirty="0"/>
          </a:p>
        </p:txBody>
      </p:sp>
    </p:spTree>
    <p:extLst>
      <p:ext uri="{BB962C8B-B14F-4D97-AF65-F5344CB8AC3E}">
        <p14:creationId xmlns:p14="http://schemas.microsoft.com/office/powerpoint/2010/main" val="259771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982" y="2997315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Главное для учителя - помнить, что все</a:t>
            </a:r>
          </a:p>
          <a:p>
            <a:r>
              <a:rPr lang="ru-RU" sz="3200" b="1" i="1" dirty="0" smtClean="0"/>
              <a:t> учащиеся - звезды, маленькие и большие, близкие и далекие, но одинаково красивые. Каждая звездочка выбирает свою траекторию полета. Каждая звездочка мечтает сиять. И наша задача - помочь ученикам в этом.</a:t>
            </a:r>
            <a:endParaRPr lang="ru-RU" sz="3200" dirty="0"/>
          </a:p>
        </p:txBody>
      </p:sp>
      <p:pic>
        <p:nvPicPr>
          <p:cNvPr id="30722" name="Picture 2" descr="http://u.eka-mama.ru/upload/iblock/37d/malenkiymalc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17376"/>
            <a:ext cx="2543175" cy="2879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4" name="Picture 4" descr="http://rzhunimogu.do.am/_ph/33/1/65309383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1119178"/>
            <a:ext cx="1562100" cy="1562100"/>
          </a:xfrm>
          <a:prstGeom prst="rect">
            <a:avLst/>
          </a:prstGeom>
          <a:noFill/>
        </p:spPr>
      </p:pic>
      <p:pic>
        <p:nvPicPr>
          <p:cNvPr id="30726" name="Picture 6" descr="http://rzhunimogu.do.am/_ph/33/1/65309383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772" y="0"/>
            <a:ext cx="1562100" cy="1562100"/>
          </a:xfrm>
          <a:prstGeom prst="rect">
            <a:avLst/>
          </a:prstGeom>
          <a:noFill/>
        </p:spPr>
      </p:pic>
      <p:pic>
        <p:nvPicPr>
          <p:cNvPr id="30728" name="Picture 8" descr="http://rzhunimogu.do.am/_ph/33/1/65309383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545" y="1119178"/>
            <a:ext cx="1562100" cy="1562100"/>
          </a:xfrm>
          <a:prstGeom prst="rect">
            <a:avLst/>
          </a:prstGeom>
          <a:noFill/>
        </p:spPr>
      </p:pic>
      <p:pic>
        <p:nvPicPr>
          <p:cNvPr id="8" name="Picture 6" descr="http://rzhunimogu.do.am/_ph/33/1/653093836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137" y="212544"/>
            <a:ext cx="15621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136904" cy="175260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pPr marL="0" indent="93663" algn="ctr">
              <a:buNone/>
            </a:pPr>
            <a:r>
              <a:rPr lang="ru-RU" sz="4000" i="1" dirty="0"/>
              <a:t>Век XXI – век открытий</a:t>
            </a:r>
            <a:r>
              <a:rPr lang="ru-RU" sz="4000" i="1" dirty="0" smtClean="0"/>
              <a:t>,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Век инноваций, новизны</a:t>
            </a:r>
            <a:r>
              <a:rPr lang="ru-RU" sz="4000" i="1" dirty="0" smtClean="0"/>
              <a:t>,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Но  от учителя зависит</a:t>
            </a:r>
            <a:r>
              <a:rPr lang="ru-RU" sz="4000" i="1" dirty="0" smtClean="0"/>
              <a:t>,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Какими дети быть должны</a:t>
            </a:r>
            <a:r>
              <a:rPr lang="ru-RU" sz="4000" i="1" dirty="0" smtClean="0"/>
              <a:t>.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Желаю вам, чтоб дети  в </a:t>
            </a:r>
            <a:r>
              <a:rPr lang="ru-RU" sz="4000" i="1" dirty="0" smtClean="0"/>
              <a:t>классе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Светились от улыбок и любви</a:t>
            </a:r>
            <a:r>
              <a:rPr lang="ru-RU" sz="4000" i="1" dirty="0" smtClean="0"/>
              <a:t>,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Терпенья вам и творческих </a:t>
            </a:r>
            <a:r>
              <a:rPr lang="ru-RU" sz="4000" i="1" dirty="0" smtClean="0"/>
              <a:t>успехов</a:t>
            </a:r>
            <a:endParaRPr lang="ru-RU" sz="4000" i="1" dirty="0"/>
          </a:p>
          <a:p>
            <a:pPr marL="0" indent="93663" algn="ctr">
              <a:buNone/>
            </a:pPr>
            <a:r>
              <a:rPr lang="ru-RU" sz="4000" i="1" dirty="0"/>
              <a:t>В такие непростые наши дни!</a:t>
            </a:r>
          </a:p>
        </p:txBody>
      </p:sp>
      <p:pic>
        <p:nvPicPr>
          <p:cNvPr id="5" name="Picture 9" descr="ar41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474" y="5915587"/>
            <a:ext cx="1269781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2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5200" b="1" i="1" dirty="0" smtClean="0"/>
              <a:t>самоопределение</a:t>
            </a:r>
            <a:r>
              <a:rPr lang="ru-RU" sz="5200" i="1" dirty="0" smtClean="0"/>
              <a:t>–</a:t>
            </a:r>
            <a:r>
              <a:rPr lang="ru-RU" sz="4300" i="1" dirty="0" smtClean="0"/>
              <a:t> </a:t>
            </a:r>
          </a:p>
          <a:p>
            <a:pPr algn="just"/>
            <a:r>
              <a:rPr lang="ru-RU" sz="5900" dirty="0" smtClean="0"/>
              <a:t>сформированность  </a:t>
            </a:r>
            <a:r>
              <a:rPr lang="ru-RU" sz="5900" dirty="0"/>
              <a:t>внутренней позиции школьника – принятие и освоение новой социальной роли ученика</a:t>
            </a:r>
            <a:r>
              <a:rPr lang="ru-RU" sz="5900" dirty="0" smtClean="0"/>
              <a:t>;</a:t>
            </a:r>
          </a:p>
          <a:p>
            <a:pPr algn="just"/>
            <a:r>
              <a:rPr lang="ru-RU" sz="5900" dirty="0" smtClean="0"/>
              <a:t> </a:t>
            </a:r>
            <a:r>
              <a:rPr lang="ru-RU" sz="5900" dirty="0"/>
              <a:t>становление основ российской гражданской идентичности личности как чувства гордости за свою Родину, народ, историю и осознание своей этнической принадлежности</a:t>
            </a:r>
            <a:r>
              <a:rPr lang="ru-RU" sz="5900" dirty="0" smtClean="0"/>
              <a:t>;</a:t>
            </a:r>
          </a:p>
          <a:p>
            <a:pPr algn="just"/>
            <a:r>
              <a:rPr lang="ru-RU" sz="5900" dirty="0" smtClean="0"/>
              <a:t> </a:t>
            </a:r>
            <a:r>
              <a:rPr lang="ru-RU" sz="5900" dirty="0"/>
              <a:t>развитие самоуважения и способности адекватно оценивать себя и свои достижения, видеть сильные и слабые стороны своей личности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95976"/>
            <a:ext cx="11920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9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20700"/>
            <a:ext cx="7992888" cy="59326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4100" b="1" i="1" dirty="0">
                <a:solidFill>
                  <a:schemeClr val="tx1"/>
                </a:solidFill>
              </a:rPr>
              <a:t>смыслоообразование </a:t>
            </a:r>
            <a:r>
              <a:rPr lang="ru-RU" sz="4100" i="1" dirty="0" smtClean="0">
                <a:solidFill>
                  <a:schemeClr val="tx1"/>
                </a:solidFill>
              </a:rPr>
              <a:t>–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4600" dirty="0" smtClean="0">
                <a:solidFill>
                  <a:schemeClr val="tx1"/>
                </a:solidFill>
              </a:rPr>
              <a:t>осознанность </a:t>
            </a:r>
            <a:r>
              <a:rPr lang="ru-RU" sz="4600" dirty="0">
                <a:solidFill>
                  <a:schemeClr val="tx1"/>
                </a:solidFill>
              </a:rPr>
              <a:t>учения и личная ответственность;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4600" dirty="0">
                <a:solidFill>
                  <a:schemeClr val="tx1"/>
                </a:solidFill>
              </a:rPr>
              <a:t>адекватное реагирование на трудности;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4600" dirty="0">
                <a:solidFill>
                  <a:schemeClr val="tx1"/>
                </a:solidFill>
              </a:rPr>
              <a:t>развитие познавательных интересов, учебных мотивов;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4600" dirty="0">
                <a:solidFill>
                  <a:schemeClr val="tx1"/>
                </a:solidFill>
              </a:rPr>
              <a:t>формирование мотивов достижения и социального признания;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4600" dirty="0">
                <a:solidFill>
                  <a:schemeClr val="tx1"/>
                </a:solidFill>
              </a:rPr>
              <a:t>формирование мотива, реализующего потребность в социально – значимой и социально – оцениваемой деятельности.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6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нравственно-этическая </a:t>
            </a:r>
            <a:r>
              <a:rPr lang="ru-RU" b="1" i="1" dirty="0"/>
              <a:t>ориентация </a:t>
            </a:r>
            <a:r>
              <a:rPr lang="ru-RU" i="1" dirty="0"/>
              <a:t>– </a:t>
            </a:r>
            <a:endParaRPr lang="ru-RU" i="1" dirty="0" smtClean="0"/>
          </a:p>
          <a:p>
            <a:r>
              <a:rPr lang="ru-RU" sz="4000" dirty="0" smtClean="0"/>
              <a:t>положительные нравственные качества, знание </a:t>
            </a:r>
            <a:r>
              <a:rPr lang="ru-RU" sz="4000" dirty="0"/>
              <a:t>основных моральных </a:t>
            </a:r>
            <a:r>
              <a:rPr lang="ru-RU" sz="4000" dirty="0" smtClean="0"/>
              <a:t>норм;</a:t>
            </a:r>
          </a:p>
          <a:p>
            <a:r>
              <a:rPr lang="ru-RU" sz="4000" dirty="0" smtClean="0"/>
              <a:t>адекватное </a:t>
            </a:r>
            <a:r>
              <a:rPr lang="ru-RU" sz="4000" dirty="0"/>
              <a:t>оценивание своих и чужих </a:t>
            </a:r>
            <a:r>
              <a:rPr lang="ru-RU" sz="4000" dirty="0" smtClean="0"/>
              <a:t>поступков;</a:t>
            </a:r>
            <a:endParaRPr lang="ru-RU" sz="4000" dirty="0"/>
          </a:p>
          <a:p>
            <a:r>
              <a:rPr lang="ru-RU" sz="4000" dirty="0" smtClean="0"/>
              <a:t>нетерпимость </a:t>
            </a:r>
            <a:r>
              <a:rPr lang="ru-RU" sz="4000" dirty="0"/>
              <a:t>и умение противостоять действиям и влияниям, представляющим угрозу жизни и </a:t>
            </a:r>
            <a:r>
              <a:rPr lang="ru-RU" sz="4000" dirty="0" smtClean="0"/>
              <a:t>здоровья;</a:t>
            </a:r>
          </a:p>
          <a:p>
            <a:r>
              <a:rPr lang="ru-RU" sz="4000" dirty="0" smtClean="0"/>
              <a:t>уважение </a:t>
            </a:r>
            <a:r>
              <a:rPr lang="ru-RU" sz="4000" dirty="0"/>
              <a:t>истории и культуры всех народов, развитие </a:t>
            </a:r>
            <a:r>
              <a:rPr lang="ru-RU" sz="4000" dirty="0" smtClean="0"/>
              <a:t>толерантности.</a:t>
            </a:r>
          </a:p>
          <a:p>
            <a:endParaRPr lang="ru-RU" sz="4000" dirty="0"/>
          </a:p>
          <a:p>
            <a:endParaRPr lang="ru-RU" sz="4000" i="1" dirty="0"/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707" y="5895976"/>
            <a:ext cx="1269781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sz="4000" b="1" dirty="0" smtClean="0"/>
              <a:t>технология </a:t>
            </a:r>
            <a:r>
              <a:rPr lang="ru-RU" sz="4000" b="1" dirty="0"/>
              <a:t>проблемного диалога</a:t>
            </a:r>
            <a:r>
              <a:rPr lang="ru-RU" sz="4000" dirty="0"/>
              <a:t> стимулирует мотивацию учения; повышает познавательный интерес; формирует самостоятельность и убеждения;</a:t>
            </a:r>
          </a:p>
          <a:p>
            <a:endParaRPr lang="ru-RU" dirty="0"/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22413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54461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i="1" dirty="0" smtClean="0"/>
              <a:t>«</a:t>
            </a:r>
            <a:r>
              <a:rPr lang="ru-RU" sz="4300" dirty="0"/>
              <a:t>Пока ученик относится к литературе лишь как к свидетельству того, что происходит с другими,  а не с ним самим, пока в чужом не узнает своё</a:t>
            </a:r>
            <a:r>
              <a:rPr lang="ru-RU" sz="4300" dirty="0" smtClean="0"/>
              <a:t>…, </a:t>
            </a:r>
            <a:r>
              <a:rPr lang="ru-RU" sz="4300" dirty="0"/>
              <a:t>пока не обожжётся этим открытием – до той поры нет интереса к чтению, нет потребности в нём</a:t>
            </a:r>
            <a:r>
              <a:rPr lang="ru-RU" sz="4300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Ю</a:t>
            </a:r>
            <a:r>
              <a:rPr lang="ru-RU" dirty="0"/>
              <a:t>. Ф. Карякин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70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8136904" cy="1752600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ru-RU" sz="4400" b="1" dirty="0">
                <a:solidFill>
                  <a:schemeClr val="tx1"/>
                </a:solidFill>
              </a:rPr>
              <a:t>проектная деятельность</a:t>
            </a:r>
            <a:r>
              <a:rPr lang="ru-RU" sz="4400" dirty="0">
                <a:solidFill>
                  <a:schemeClr val="tx1"/>
                </a:solidFill>
              </a:rPr>
              <a:t> формирует </a:t>
            </a:r>
            <a:r>
              <a:rPr lang="ru-RU" sz="4600" dirty="0">
                <a:solidFill>
                  <a:schemeClr val="tx1"/>
                </a:solidFill>
              </a:rPr>
              <a:t>накопление</a:t>
            </a:r>
            <a:r>
              <a:rPr lang="ru-RU" sz="4400" dirty="0">
                <a:solidFill>
                  <a:schemeClr val="tx1"/>
                </a:solidFill>
              </a:rPr>
              <a:t> смыслов, оценок, отношений, позитивных поведенческих стереотипов;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4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352928" cy="5904656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tx1"/>
                </a:solidFill>
              </a:rPr>
              <a:t>ИКТ-технологии </a:t>
            </a:r>
            <a:r>
              <a:rPr lang="ru-RU" sz="3400" dirty="0" smtClean="0">
                <a:solidFill>
                  <a:schemeClr val="tx1"/>
                </a:solidFill>
              </a:rPr>
              <a:t>позволяют </a:t>
            </a:r>
            <a:r>
              <a:rPr lang="ru-RU" sz="3400" dirty="0">
                <a:solidFill>
                  <a:schemeClr val="tx1"/>
                </a:solidFill>
              </a:rPr>
              <a:t>формировать адекватную самооценку, осознанность учения и учебной мотивации, адекватное реагирование на трудности, критическое отношение к информации и избирательность её восприятия, уважение к информации о частной жизни и информационным результатам других людей, формируется основа правовой культуры в области использования информации;</a:t>
            </a:r>
          </a:p>
          <a:p>
            <a:pPr algn="just"/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6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50547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технология </a:t>
            </a:r>
            <a:r>
              <a:rPr lang="ru-RU" sz="4000" b="1" dirty="0"/>
              <a:t>ситуативного обучения</a:t>
            </a:r>
            <a:r>
              <a:rPr lang="ru-RU" sz="4000" dirty="0"/>
              <a:t> формирует умение демонстрировать свою позицию, нравственную оценку ситуации, принятие чужого мнения, адекватную оценку других, навыки конструктивного взаимодействия;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1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896544"/>
          </a:xfrm>
        </p:spPr>
        <p:txBody>
          <a:bodyPr>
            <a:normAutofit/>
          </a:bodyPr>
          <a:lstStyle/>
          <a:p>
            <a:r>
              <a:rPr lang="ru-RU" sz="4400" b="1" dirty="0"/>
              <a:t>технология продуктивного чтения</a:t>
            </a:r>
            <a:r>
              <a:rPr lang="ru-RU" sz="4400" dirty="0"/>
              <a:t> формирует личностные УУД, если анализ текста порождает оценочные суждения;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013576" cy="5472608"/>
          </a:xfrm>
        </p:spPr>
        <p:txBody>
          <a:bodyPr>
            <a:normAutofit/>
          </a:bodyPr>
          <a:lstStyle/>
          <a:p>
            <a:r>
              <a:rPr lang="ru-RU" sz="4400" b="1" dirty="0"/>
              <a:t>технология уровневой дифференциации</a:t>
            </a:r>
            <a:r>
              <a:rPr lang="ru-RU" sz="4400" dirty="0"/>
              <a:t>  </a:t>
            </a:r>
            <a:r>
              <a:rPr lang="ru-RU" sz="4400" dirty="0" smtClean="0"/>
              <a:t>формирует </a:t>
            </a:r>
            <a:r>
              <a:rPr lang="ru-RU" sz="4400" dirty="0"/>
              <a:t>адекватную самооценку, саморазвитие и самосовершенствование, учебную мотивацию, умение ставить цели</a:t>
            </a:r>
            <a:r>
              <a:rPr lang="ru-RU" dirty="0"/>
              <a:t>.</a:t>
            </a:r>
          </a:p>
        </p:txBody>
      </p:sp>
      <p:pic>
        <p:nvPicPr>
          <p:cNvPr id="4" name="Picture 9" descr="ar4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95976"/>
            <a:ext cx="1371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332656"/>
            <a:ext cx="8621893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i="1" u="sng" dirty="0" smtClean="0"/>
              <a:t>Важнейшая  задача</a:t>
            </a:r>
            <a:r>
              <a:rPr lang="ru-RU" sz="4900" i="1" u="sng" dirty="0" smtClean="0"/>
              <a:t> </a:t>
            </a:r>
            <a:r>
              <a:rPr lang="ru-RU" sz="4900" i="1" u="sng" dirty="0"/>
              <a:t>современной  системы  </a:t>
            </a:r>
            <a:r>
              <a:rPr lang="ru-RU" sz="4900" i="1" u="sng" dirty="0" smtClean="0"/>
              <a:t>образования – 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123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i="1" dirty="0" smtClean="0"/>
              <a:t>формирование   </a:t>
            </a:r>
            <a:r>
              <a:rPr lang="ru-RU" sz="3800" i="1" dirty="0"/>
              <a:t>универсальных  учебных   действий, обеспечивающих  школьникам </a:t>
            </a:r>
            <a:r>
              <a:rPr lang="ru-RU" sz="3800" i="1" dirty="0" smtClean="0"/>
              <a:t> умение  </a:t>
            </a:r>
            <a:r>
              <a:rPr lang="ru-RU" sz="3800" i="1" dirty="0"/>
              <a:t>учиться, способность к саморазвитию и самосовершенствованию.</a:t>
            </a:r>
          </a:p>
          <a:p>
            <a:endParaRPr lang="ru-RU" sz="3800" dirty="0"/>
          </a:p>
        </p:txBody>
      </p:sp>
      <p:pic>
        <p:nvPicPr>
          <p:cNvPr id="6" name="Picture 4" descr="http://www.kamishyn19school.ru/images/p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72" y="4365104"/>
            <a:ext cx="2369541" cy="221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960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2"/>
            <a:ext cx="712879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u="sng" dirty="0" smtClean="0"/>
              <a:t>Цели образования </a:t>
            </a:r>
            <a:r>
              <a:rPr lang="ru-RU" sz="6600" i="1" dirty="0" smtClean="0"/>
              <a:t>– </a:t>
            </a:r>
            <a:r>
              <a:rPr lang="ru-RU" sz="6000" i="1" dirty="0" smtClean="0"/>
              <a:t>общекультурное</a:t>
            </a:r>
            <a:r>
              <a:rPr lang="ru-RU" sz="6000" i="1" dirty="0"/>
              <a:t>, познавательное </a:t>
            </a:r>
            <a:r>
              <a:rPr lang="ru-RU" sz="6000" i="1" dirty="0" smtClean="0"/>
              <a:t>и личностное развитие </a:t>
            </a:r>
          </a:p>
          <a:p>
            <a:r>
              <a:rPr lang="ru-RU" sz="6000" i="1" dirty="0" smtClean="0"/>
              <a:t>учащихся.</a:t>
            </a:r>
            <a:endParaRPr lang="ru-RU" sz="6000" i="1" dirty="0"/>
          </a:p>
        </p:txBody>
      </p:sp>
      <p:pic>
        <p:nvPicPr>
          <p:cNvPr id="6" name="Picture 7" descr="IMGA04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21088"/>
            <a:ext cx="3132956" cy="217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208912" cy="4104455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i="1" dirty="0" smtClean="0"/>
              <a:t>Формирование   способности  и  готовности  учащихся   реализовывать   универсальные    учебные  действия  позволит  повысить   эффективность   образовательно-воспитательного   процесса  в  начальной  школе.</a:t>
            </a:r>
          </a:p>
        </p:txBody>
      </p:sp>
      <p:pic>
        <p:nvPicPr>
          <p:cNvPr id="3074" name="Picture 2" descr="C:\Users\Верунчик\Pictures\ученики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653136"/>
            <a:ext cx="2119711" cy="2033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  составе  основных видов  УУД можно выделить  четыре блока:</a:t>
            </a:r>
          </a:p>
          <a:p>
            <a:endParaRPr lang="ru-RU" sz="4800" dirty="0" smtClean="0"/>
          </a:p>
          <a:p>
            <a:pPr marL="457200" indent="-457200">
              <a:buAutoNum type="arabicParenR"/>
            </a:pPr>
            <a:r>
              <a:rPr lang="ru-RU" sz="4800" b="1" i="1" dirty="0" smtClean="0">
                <a:hlinkClick r:id="rId3" action="ppaction://hlinksldjump"/>
              </a:rPr>
              <a:t>личностный; </a:t>
            </a:r>
            <a:endParaRPr lang="ru-RU" sz="4800" b="1" i="1" dirty="0" smtClean="0"/>
          </a:p>
          <a:p>
            <a:pPr marL="457200" indent="-457200">
              <a:buAutoNum type="arabicParenR"/>
            </a:pPr>
            <a:r>
              <a:rPr lang="ru-RU" sz="4800" b="1" i="1" dirty="0" smtClean="0"/>
              <a:t> регулятивный; </a:t>
            </a:r>
          </a:p>
          <a:p>
            <a:r>
              <a:rPr lang="ru-RU" sz="4800" b="1" i="1" dirty="0" smtClean="0"/>
              <a:t>3) познавательный; </a:t>
            </a:r>
          </a:p>
          <a:p>
            <a:r>
              <a:rPr lang="ru-RU" sz="4800" b="1" i="1" dirty="0" smtClean="0"/>
              <a:t>4) коммуникативный</a:t>
            </a:r>
            <a:endParaRPr lang="ru-RU" sz="4800" b="1" dirty="0"/>
          </a:p>
        </p:txBody>
      </p:sp>
      <p:pic>
        <p:nvPicPr>
          <p:cNvPr id="4098" name="Picture 2" descr="C:\Users\Верунчик\Pictures\книги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CFD"/>
              </a:clrFrom>
              <a:clrTo>
                <a:srgbClr val="FEFC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933056"/>
            <a:ext cx="2376264" cy="24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Личностные  действия  </a:t>
            </a:r>
            <a:r>
              <a:rPr lang="ru-RU" sz="4800" i="1" dirty="0" smtClean="0"/>
              <a:t>обеспечивают ценностно-смысловую  ориентацию  учащихся  и ориентацию в социальных  ролях  и  межличностных  отношениях.</a:t>
            </a:r>
          </a:p>
          <a:p>
            <a:r>
              <a:rPr lang="ru-RU" sz="4800" b="1" i="1" dirty="0" smtClean="0"/>
              <a:t> </a:t>
            </a:r>
          </a:p>
        </p:txBody>
      </p:sp>
      <p:pic>
        <p:nvPicPr>
          <p:cNvPr id="5122" name="Picture 2" descr="C:\Users\Верунчик\Pictures\ученики 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5842" y="3717032"/>
            <a:ext cx="314383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/>
              <a:t>Виды </a:t>
            </a:r>
            <a:r>
              <a:rPr lang="ru-RU" b="1" dirty="0"/>
              <a:t>личностных  действий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95536" y="3362065"/>
            <a:ext cx="3600400" cy="10030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hlinkClick r:id="rId2" action="ppaction://hlinksldjump"/>
              </a:rPr>
              <a:t>Самоопределение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1452824"/>
            <a:ext cx="8733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835696" y="4941168"/>
            <a:ext cx="5328592" cy="15841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hlinkClick r:id="rId3" action="ppaction://hlinksldjump"/>
              </a:rPr>
              <a:t>Нравственно-этическая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hlinkClick r:id="rId3" action="ppaction://hlinksldjump"/>
              </a:rPr>
              <a:t>ориентация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860032" y="3362065"/>
            <a:ext cx="4053136" cy="114686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 </a:t>
            </a:r>
            <a:r>
              <a:rPr lang="ru-RU" sz="3200" b="1" i="1" dirty="0" smtClean="0">
                <a:solidFill>
                  <a:schemeClr val="tx1"/>
                </a:solidFill>
                <a:hlinkClick r:id="rId4" action="ppaction://hlinksldjump"/>
              </a:rPr>
              <a:t>Смыслообразование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21497" y="1268760"/>
            <a:ext cx="4824536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Личностные УУД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614482" y="2471699"/>
            <a:ext cx="0" cy="246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14482" y="2492896"/>
            <a:ext cx="2881827" cy="845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835696" y="2515017"/>
            <a:ext cx="2672464" cy="794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6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3529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Предмет «Литературное чтение»</a:t>
            </a:r>
            <a:r>
              <a:rPr lang="ru-RU" sz="3200" b="1" i="1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способствует </a:t>
            </a:r>
            <a:r>
              <a:rPr lang="ru-RU" sz="3400" b="1" i="1" dirty="0" smtClean="0"/>
              <a:t>личностному </a:t>
            </a:r>
            <a:r>
              <a:rPr lang="ru-RU" sz="3400" dirty="0" smtClean="0"/>
              <a:t>развитию ученика,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обеспечивает понимание литературы как «средства сохранения и передачи нравственных ценностей и традиций»,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формирует «первоначальные этические представления, понятия о добре и зле, нравственности».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400" dirty="0" smtClean="0"/>
              <a:t>формирует индивидуальный 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    эстетический вкус.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724" y="4471962"/>
            <a:ext cx="2073969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654</Words>
  <Application>Microsoft Office PowerPoint</Application>
  <PresentationFormat>Экран (4:3)</PresentationFormat>
  <Paragraphs>83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Семинар по теме:</vt:lpstr>
      <vt:lpstr>Презентация PowerPoint</vt:lpstr>
      <vt:lpstr> Важнейшая  задача современной  системы  образования –  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личностных  действий</vt:lpstr>
      <vt:lpstr>Презентация PowerPoint</vt:lpstr>
      <vt:lpstr>На развитие ЛУУД направлены задания:  1) на интерпретацию текста;  2) высказывание своего отношения к прочитанному с аргументацией; 3) анализ характеров и поступков героев; 4) формулирование концептуальной информации текста  (В чём мудрость этой сказки? Для чего писатель решил рассказать своим читателям эту историю? Найди слова, где выражена главная мысль рассказа).</vt:lpstr>
      <vt:lpstr>Фомы работы для формирования ЛУУД:</vt:lpstr>
      <vt:lpstr>Образовательные технологии  для развития личностных УУД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Верунчик</dc:creator>
  <cp:lastModifiedBy>Аленка</cp:lastModifiedBy>
  <cp:revision>68</cp:revision>
  <dcterms:created xsi:type="dcterms:W3CDTF">2012-05-31T12:27:55Z</dcterms:created>
  <dcterms:modified xsi:type="dcterms:W3CDTF">2012-12-17T12:18:32Z</dcterms:modified>
</cp:coreProperties>
</file>