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71" r:id="rId5"/>
    <p:sldId id="272" r:id="rId6"/>
    <p:sldId id="266" r:id="rId7"/>
    <p:sldId id="267" r:id="rId8"/>
    <p:sldId id="270" r:id="rId9"/>
    <p:sldId id="264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EBF1-8603-41AB-8D0F-753B8FE83307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D4F-FEE8-48CB-BF0A-3447A1DA80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EBF1-8603-41AB-8D0F-753B8FE83307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D4F-FEE8-48CB-BF0A-3447A1DA80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EBF1-8603-41AB-8D0F-753B8FE83307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D4F-FEE8-48CB-BF0A-3447A1DA80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EBF1-8603-41AB-8D0F-753B8FE83307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D4F-FEE8-48CB-BF0A-3447A1DA80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EBF1-8603-41AB-8D0F-753B8FE83307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D4F-FEE8-48CB-BF0A-3447A1DA80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EBF1-8603-41AB-8D0F-753B8FE83307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D4F-FEE8-48CB-BF0A-3447A1DA80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EBF1-8603-41AB-8D0F-753B8FE83307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D4F-FEE8-48CB-BF0A-3447A1DA809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EBF1-8603-41AB-8D0F-753B8FE83307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D4F-FEE8-48CB-BF0A-3447A1DA80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EBF1-8603-41AB-8D0F-753B8FE83307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D4F-FEE8-48CB-BF0A-3447A1DA80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EBF1-8603-41AB-8D0F-753B8FE83307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D4F-FEE8-48CB-BF0A-3447A1DA80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EBF1-8603-41AB-8D0F-753B8FE83307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D4F-FEE8-48CB-BF0A-3447A1DA80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B2EBF1-8603-41AB-8D0F-753B8FE83307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DC1D4F-FEE8-48CB-BF0A-3447A1DA80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134" y="9957"/>
            <a:ext cx="748230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Наш край -</a:t>
            </a:r>
          </a:p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земля Саратовская</a:t>
            </a: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5257800" y="6096000"/>
            <a:ext cx="351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accent1"/>
                </a:solidFill>
              </a:rPr>
              <a:t>                       Аношкина Н.К.  </a:t>
            </a:r>
          </a:p>
          <a:p>
            <a:pPr eaLnBrk="1" hangingPunct="1"/>
            <a:r>
              <a:rPr lang="ru-RU" b="1" dirty="0">
                <a:solidFill>
                  <a:schemeClr val="accent1"/>
                </a:solidFill>
              </a:rPr>
              <a:t>МОУ «СОШ №41» </a:t>
            </a:r>
            <a:r>
              <a:rPr lang="ru-RU" b="1" dirty="0" err="1" smtClean="0">
                <a:solidFill>
                  <a:schemeClr val="accent1"/>
                </a:solidFill>
              </a:rPr>
              <a:t>г.Саратов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1676400"/>
            <a:ext cx="79978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7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556792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	Большая </a:t>
            </a:r>
            <a:r>
              <a:rPr lang="ru-RU" sz="1200" dirty="0">
                <a:solidFill>
                  <a:srgbClr val="0070C0"/>
                </a:solidFill>
              </a:rPr>
              <a:t>часть Саратовской области лежит в степной зоне. Естественные леса и лесопосадки занимают лишь 6 процентов территории области. Лесные массивы находятся на севере Правобережья в лесостепной зоне, а также по долинам рек и в отдельных местах степи по балкам.</a:t>
            </a:r>
          </a:p>
          <a:p>
            <a:r>
              <a:rPr lang="ru-RU" sz="1200" dirty="0">
                <a:solidFill>
                  <a:srgbClr val="0070C0"/>
                </a:solidFill>
              </a:rPr>
              <a:t>Растительность лесостепной зоны. В лесостепной зоне лесные участки чередуются со степными. Степные участки называют луговыми степями; в травяном покрове много разнообразных ярко цветущих растений (сон-трава, шалфей, клевер, незабудка и другие).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	Имеются </a:t>
            </a:r>
            <a:r>
              <a:rPr lang="ru-RU" sz="1200" dirty="0">
                <a:solidFill>
                  <a:srgbClr val="0070C0"/>
                </a:solidFill>
              </a:rPr>
              <a:t>и злаки: костери ковыль, тонконог. Встречаются кустики ракитника с желтыми цветами и бобовника с бело-розовыми цветами. Степные участки здесь распаханы.</a:t>
            </a:r>
          </a:p>
          <a:p>
            <a:r>
              <a:rPr lang="ru-RU" sz="1200" dirty="0">
                <a:solidFill>
                  <a:srgbClr val="0070C0"/>
                </a:solidFill>
              </a:rPr>
              <a:t>Леса большей частью дубовые. Но в них растут также липа, береза, клен остролистный (платановидный), вяз, ясень, во втором ярусе —рябина, боярышник, дикая яблоня, дикая груша. В кустарниковом ярусе — терн, крушина, бересклет, шиповник.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	Ранней </a:t>
            </a:r>
            <a:r>
              <a:rPr lang="ru-RU" sz="1200" dirty="0">
                <a:solidFill>
                  <a:srgbClr val="0070C0"/>
                </a:solidFill>
              </a:rPr>
              <a:t>весной, когда дубравы еще не оделись листвой, зацветают хохлатка и тюльпан дубравный. А как только зазеленеет лес, распускаются ландыш, фиалка выбрасывает свои цветочки ползучая ежевика. В дубравах обычны также: копытень, сныть, купена лекарственная, ветреница лютиковая. В тенистых лиственных лесах встречаются папоротники. На хорошо освещаемых солнцем лесных полянах много земляники, желтого адониса, иван-чая, колокольчиков.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	На </a:t>
            </a:r>
            <a:r>
              <a:rPr lang="ru-RU" sz="1200" dirty="0">
                <a:solidFill>
                  <a:srgbClr val="0070C0"/>
                </a:solidFill>
              </a:rPr>
              <a:t>песках и на меловых горах растут сосны. Там, где они образуют боры, встречается </a:t>
            </a:r>
            <a:r>
              <a:rPr lang="ru-RU" sz="1200" dirty="0" err="1">
                <a:solidFill>
                  <a:srgbClr val="0070C0"/>
                </a:solidFill>
              </a:rPr>
              <a:t>грушанка</a:t>
            </a:r>
            <a:r>
              <a:rPr lang="ru-RU" sz="1200" dirty="0">
                <a:solidFill>
                  <a:srgbClr val="0070C0"/>
                </a:solidFill>
              </a:rPr>
              <a:t>, цветы которой походят на ландыш</a:t>
            </a:r>
            <a:r>
              <a:rPr lang="ru-RU" sz="1200" dirty="0" smtClean="0">
                <a:solidFill>
                  <a:srgbClr val="0070C0"/>
                </a:solidFill>
              </a:rPr>
              <a:t>.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51" y="10492"/>
            <a:ext cx="91440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Растительный мир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нашего края </a:t>
            </a:r>
          </a:p>
        </p:txBody>
      </p:sp>
      <p:pic>
        <p:nvPicPr>
          <p:cNvPr id="1026" name="Picture 2" descr="https://encrypted-tbn3.gstatic.com/images?q=tbn:ANd9GcTLUEtZ9UzECMB6_aUmi9_lpWqeOoth4T5POApsLyDFpDvZuF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7" y="497311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RoFIKJRCe5l4YA4037XD7rAXcbvTs_OfdcKPmWNh72LDm2cAnpP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7311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-im6xUiiyyXAKEXgoVCxw1crM8ZiMkyovw0j7sS07zbRtXGm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73113"/>
            <a:ext cx="24479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6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0"/>
            <a:ext cx="88503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Символы нашего края 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447800"/>
            <a:ext cx="5029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287655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9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0093" y="228600"/>
            <a:ext cx="74349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Карта нашего края </a:t>
            </a:r>
          </a:p>
        </p:txBody>
      </p:sp>
      <p:pic>
        <p:nvPicPr>
          <p:cNvPr id="3" name="Picture 9" descr="http://travelel.ru/wp-content/uploads/2011/10/Karta_Saratovskay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371600"/>
            <a:ext cx="7127875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5085184"/>
            <a:ext cx="18002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5941284"/>
            <a:ext cx="1976140" cy="65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9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585" y="228600"/>
            <a:ext cx="79079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Города 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нашего края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36" y="139557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309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9557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2466975" cy="184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36" y="4221088"/>
            <a:ext cx="2466975" cy="184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6" r="13317"/>
          <a:stretch/>
        </p:blipFill>
        <p:spPr bwMode="auto">
          <a:xfrm>
            <a:off x="6391130" y="4221087"/>
            <a:ext cx="2448045" cy="184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619901" y="3356992"/>
            <a:ext cx="15309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chemeClr val="accent1"/>
                </a:solidFill>
              </a:rPr>
              <a:t>      Саратов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926324" y="3351886"/>
            <a:ext cx="1321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chemeClr val="accent1"/>
                </a:solidFill>
              </a:rPr>
              <a:t>   Энгельс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6950411" y="3365802"/>
            <a:ext cx="1416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chemeClr val="accent1"/>
                </a:solidFill>
              </a:rPr>
              <a:t>  Балаково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791516" y="6237312"/>
            <a:ext cx="1422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chemeClr val="accent1"/>
                </a:solidFill>
              </a:rPr>
              <a:t>   Балашов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3926324" y="6237312"/>
            <a:ext cx="12753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chemeClr val="accent1"/>
                </a:solidFill>
              </a:rPr>
              <a:t>    Вольск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6950411" y="6236337"/>
            <a:ext cx="1396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chemeClr val="accent1"/>
                </a:solidFill>
              </a:rPr>
              <a:t> Хвалынск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943" y="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Люди 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нашего края </a:t>
            </a:r>
          </a:p>
        </p:txBody>
      </p:sp>
      <p:pic>
        <p:nvPicPr>
          <p:cNvPr id="11266" name="Picture 2" descr="http://www.rulex.ru/portret/31-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151930"/>
            <a:ext cx="2142016" cy="234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upload.wikimedia.org/wikipedia/ru/9/99/%D0%9F%D0%B5%D1%82%D1%80%D0%BE%D0%B2-%D0%92%D0%BE%D0%B4%D0%BA%D0%B8%D0%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51930"/>
            <a:ext cx="2142016" cy="233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2" y="4005064"/>
            <a:ext cx="2142016" cy="234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04" y="4005064"/>
            <a:ext cx="2142016" cy="234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66" y="1151930"/>
            <a:ext cx="2132322" cy="234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s://encrypted-tbn3.gstatic.com/images?q=tbn:ANd9GcRGsJX0j8jW6O1SdQuwlFXUHVJmaRhg-ijgpowuVThfZWqwxrE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r="17691"/>
          <a:stretch/>
        </p:blipFill>
        <p:spPr bwMode="auto">
          <a:xfrm>
            <a:off x="6822472" y="4005064"/>
            <a:ext cx="2142016" cy="23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0071" y="3501008"/>
            <a:ext cx="24006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chemeClr val="accent1"/>
                </a:solidFill>
              </a:rPr>
              <a:t>Чернышевский Н.Г.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6255" y="6354142"/>
            <a:ext cx="22851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chemeClr val="accent1"/>
                </a:solidFill>
              </a:rPr>
              <a:t>     Табаков О.П.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6719400" y="3464550"/>
            <a:ext cx="214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chemeClr val="accent1"/>
                </a:solidFill>
              </a:rPr>
              <a:t>     Яблочков П.Н.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380783" y="3511097"/>
            <a:ext cx="2504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chemeClr val="accent1"/>
                </a:solidFill>
              </a:rPr>
              <a:t> Петров-Водкин К.С.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380783" y="6363743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chemeClr val="accent1"/>
                </a:solidFill>
              </a:rPr>
              <a:t>        Шнитке А.Г.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6695269" y="6364108"/>
            <a:ext cx="21226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chemeClr val="accent1"/>
                </a:solidFill>
              </a:rPr>
              <a:t>      Миронов Е.В.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5"/>
          <p:cNvSpPr>
            <a:spLocks noChangeShapeType="1"/>
          </p:cNvSpPr>
          <p:nvPr/>
        </p:nvSpPr>
        <p:spPr bwMode="auto">
          <a:xfrm flipH="1">
            <a:off x="1828800" y="1371600"/>
            <a:ext cx="1219200" cy="1066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9" name="Line 6"/>
          <p:cNvSpPr>
            <a:spLocks noChangeShapeType="1"/>
          </p:cNvSpPr>
          <p:nvPr/>
        </p:nvSpPr>
        <p:spPr bwMode="auto">
          <a:xfrm>
            <a:off x="5562600" y="1371600"/>
            <a:ext cx="76200" cy="1219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0" name="Line 7"/>
          <p:cNvSpPr>
            <a:spLocks noChangeShapeType="1"/>
          </p:cNvSpPr>
          <p:nvPr/>
        </p:nvSpPr>
        <p:spPr bwMode="auto">
          <a:xfrm>
            <a:off x="6477000" y="1371600"/>
            <a:ext cx="1219200" cy="1066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 flipH="1">
            <a:off x="3810000" y="1371600"/>
            <a:ext cx="0" cy="1295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Line 13"/>
          <p:cNvSpPr>
            <a:spLocks noChangeShapeType="1"/>
          </p:cNvSpPr>
          <p:nvPr/>
        </p:nvSpPr>
        <p:spPr bwMode="auto">
          <a:xfrm flipH="1">
            <a:off x="4800600" y="1295400"/>
            <a:ext cx="0" cy="3581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22860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Экономика нашего края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276293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70C0"/>
                </a:solidFill>
              </a:rPr>
              <a:t>Сельское хозяйство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291533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70C0"/>
                </a:solidFill>
              </a:rPr>
              <a:t>Транспорт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5013176"/>
            <a:ext cx="220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70C0"/>
                </a:solidFill>
              </a:rPr>
              <a:t>Промышленность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92282" y="2915334"/>
            <a:ext cx="220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70C0"/>
                </a:solidFill>
              </a:rPr>
              <a:t>Строительство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8304" y="291533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70C0"/>
                </a:solidFill>
              </a:rPr>
              <a:t>Торговля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551" y="222928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Полезные ископаемые</a:t>
            </a:r>
          </a:p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нашего края 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85800" y="2636838"/>
            <a:ext cx="29559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/>
              <a:t>Нефть</a:t>
            </a:r>
          </a:p>
          <a:p>
            <a:pPr eaLnBrk="1" hangingPunct="1"/>
            <a:endParaRPr lang="ru-RU" sz="2800"/>
          </a:p>
          <a:p>
            <a:pPr eaLnBrk="1" hangingPunct="1"/>
            <a:r>
              <a:rPr lang="ru-RU" sz="2800"/>
              <a:t>Природный газ</a:t>
            </a:r>
          </a:p>
          <a:p>
            <a:pPr eaLnBrk="1" hangingPunct="1"/>
            <a:endParaRPr lang="ru-RU" sz="2800"/>
          </a:p>
          <a:p>
            <a:pPr eaLnBrk="1" hangingPunct="1"/>
            <a:r>
              <a:rPr lang="ru-RU" sz="2800"/>
              <a:t>Горючие сланцы</a:t>
            </a:r>
          </a:p>
          <a:p>
            <a:pPr eaLnBrk="1" hangingPunct="1"/>
            <a:endParaRPr lang="ru-RU" sz="2800"/>
          </a:p>
          <a:p>
            <a:pPr eaLnBrk="1" hangingPunct="1"/>
            <a:r>
              <a:rPr lang="ru-RU" sz="2800"/>
              <a:t>Фосфориты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6400800" y="2627313"/>
            <a:ext cx="18891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/>
              <a:t>Мел</a:t>
            </a:r>
          </a:p>
          <a:p>
            <a:pPr eaLnBrk="1" hangingPunct="1"/>
            <a:endParaRPr lang="ru-RU" sz="2800"/>
          </a:p>
          <a:p>
            <a:pPr eaLnBrk="1" hangingPunct="1"/>
            <a:r>
              <a:rPr lang="ru-RU" sz="2800"/>
              <a:t>Известняк</a:t>
            </a:r>
          </a:p>
          <a:p>
            <a:pPr eaLnBrk="1" hangingPunct="1"/>
            <a:endParaRPr lang="ru-RU" sz="2800"/>
          </a:p>
          <a:p>
            <a:pPr eaLnBrk="1" hangingPunct="1"/>
            <a:r>
              <a:rPr lang="ru-RU" sz="2800"/>
              <a:t>Песок</a:t>
            </a:r>
          </a:p>
          <a:p>
            <a:pPr eaLnBrk="1" hangingPunct="1"/>
            <a:endParaRPr lang="ru-RU" sz="2800"/>
          </a:p>
          <a:p>
            <a:pPr eaLnBrk="1" hangingPunct="1"/>
            <a:r>
              <a:rPr lang="ru-RU" sz="2800"/>
              <a:t>Глина</a:t>
            </a:r>
          </a:p>
        </p:txBody>
      </p:sp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47938"/>
            <a:ext cx="2381250" cy="337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61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172200" y="3886200"/>
            <a:ext cx="1600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55948" y="228600"/>
            <a:ext cx="70432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Реки нашего края </a:t>
            </a:r>
          </a:p>
        </p:txBody>
      </p:sp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141413"/>
            <a:ext cx="3429000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1141413"/>
            <a:ext cx="3619500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917950"/>
            <a:ext cx="34290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948113"/>
            <a:ext cx="3619500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3733800" y="3371850"/>
            <a:ext cx="1149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>
                <a:solidFill>
                  <a:schemeClr val="accent1"/>
                </a:solidFill>
              </a:rPr>
              <a:t>Волга</a:t>
            </a:r>
          </a:p>
        </p:txBody>
      </p:sp>
      <p:sp>
        <p:nvSpPr>
          <p:cNvPr id="8201" name="TextBox 20"/>
          <p:cNvSpPr txBox="1">
            <a:spLocks noChangeArrowheads="1"/>
          </p:cNvSpPr>
          <p:nvPr/>
        </p:nvSpPr>
        <p:spPr bwMode="auto">
          <a:xfrm>
            <a:off x="6200775" y="6256338"/>
            <a:ext cx="2085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>
                <a:solidFill>
                  <a:schemeClr val="accent1"/>
                </a:solidFill>
              </a:rPr>
              <a:t>Медведица</a:t>
            </a:r>
          </a:p>
        </p:txBody>
      </p:sp>
      <p:sp>
        <p:nvSpPr>
          <p:cNvPr id="8202" name="TextBox 4"/>
          <p:cNvSpPr txBox="1">
            <a:spLocks noChangeArrowheads="1"/>
          </p:cNvSpPr>
          <p:nvPr/>
        </p:nvSpPr>
        <p:spPr bwMode="auto">
          <a:xfrm>
            <a:off x="723900" y="6248400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>
                <a:solidFill>
                  <a:schemeClr val="accent1"/>
                </a:solidFill>
              </a:rPr>
              <a:t>Хопер</a:t>
            </a:r>
          </a:p>
        </p:txBody>
      </p:sp>
    </p:spTree>
    <p:extLst>
      <p:ext uri="{BB962C8B-B14F-4D97-AF65-F5344CB8AC3E}">
        <p14:creationId xmlns:p14="http://schemas.microsoft.com/office/powerpoint/2010/main" val="101301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51" y="222928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Животный мир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нашего края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2276872"/>
            <a:ext cx="88569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Фауна Саратовской области характеризуется богатым видовым составом.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На территории области обитают 76 видов млекопитающих, 260 видов птиц, 10 видов рептилий, 7 видов амфибий и 50 видов рыб. 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В лесных массивах можно повстречать лосей, косуль, кабана, куницу, норку, зайцев-беляков и барсуков. Из птиц типичными обитателями саратовских лесов являются глухари, тетерева, вальдшнепы. 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В степи обитают заяц-русак, лисица, волк и лесной хорек. Представителями грызунов являются суслики, тушканчики, хомяки, обыкновенные полевки и пеструшки. 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В полупустынной зоне широкое распространение получили пресмыкающиеся, такие, как узорчатый полоз, различные виды ящериц, гадюки. 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В водоемах обитают различные виды рыб. Самым распространенным видом из них является лещ. Встречаются судак, щука, </a:t>
            </a:r>
            <a:r>
              <a:rPr lang="ru-RU" sz="1200" dirty="0" err="1" smtClean="0">
                <a:solidFill>
                  <a:srgbClr val="0070C0"/>
                </a:solidFill>
              </a:rPr>
              <a:t>берш</a:t>
            </a:r>
            <a:r>
              <a:rPr lang="ru-RU" sz="1200" dirty="0" smtClean="0">
                <a:solidFill>
                  <a:srgbClr val="0070C0"/>
                </a:solidFill>
              </a:rPr>
              <a:t>, язь, </a:t>
            </a:r>
            <a:r>
              <a:rPr lang="ru-RU" sz="1200" dirty="0" err="1" smtClean="0">
                <a:solidFill>
                  <a:srgbClr val="0070C0"/>
                </a:solidFill>
              </a:rPr>
              <a:t>густера</a:t>
            </a:r>
            <a:r>
              <a:rPr lang="ru-RU" sz="1200" dirty="0" smtClean="0">
                <a:solidFill>
                  <a:srgbClr val="0070C0"/>
                </a:solidFill>
              </a:rPr>
              <a:t>, плотва. 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Для охраны животных на территории области создаются различные природоохранные зоны, заказники и заповедники. Контролем за отловом рыбы занимается инспекция рыбоохраны Саратовской области.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encrypted-tbn1.gstatic.com/images?q=tbn:ANd9GcTYHLqyHWvg5OBPHh4lV0EJ2IlwMwt-Pp3QUhfsxCIV--Yx7gg8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5427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encrypted-tbn3.gstatic.com/images?q=tbn:ANd9GcSpTLiI3vJFVt0XTh2Yojgyc_QcoG3TwonjWy9pccvLmMu7WEH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54276"/>
            <a:ext cx="24669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54274"/>
            <a:ext cx="2781300" cy="174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9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</TotalTime>
  <Words>136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Vladimir</cp:lastModifiedBy>
  <cp:revision>26</cp:revision>
  <dcterms:created xsi:type="dcterms:W3CDTF">2014-06-05T06:01:44Z</dcterms:created>
  <dcterms:modified xsi:type="dcterms:W3CDTF">2014-06-05T08:37:02Z</dcterms:modified>
</cp:coreProperties>
</file>