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71" r:id="rId3"/>
    <p:sldId id="257" r:id="rId4"/>
    <p:sldId id="27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69" r:id="rId17"/>
    <p:sldId id="267" r:id="rId18"/>
    <p:sldId id="272" r:id="rId19"/>
    <p:sldId id="28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74" r:id="rId30"/>
    <p:sldId id="290" r:id="rId31"/>
    <p:sldId id="301" r:id="rId32"/>
    <p:sldId id="291" r:id="rId33"/>
    <p:sldId id="275" r:id="rId34"/>
    <p:sldId id="276" r:id="rId35"/>
    <p:sldId id="277" r:id="rId36"/>
    <p:sldId id="278" r:id="rId37"/>
    <p:sldId id="292" r:id="rId38"/>
    <p:sldId id="294" r:id="rId39"/>
    <p:sldId id="296" r:id="rId4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B8EB3-38A0-4B5D-B805-511A3F73A775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3BB39-6295-4666-B16A-B450C36938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7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2B5E93-5836-4E39-AC73-5710667AB31A}" type="datetimeFigureOut">
              <a:rPr lang="ru-RU" smtClean="0"/>
              <a:pPr/>
              <a:t>08.09.2013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8EC27B-E73A-4BAC-8BCF-D951C2B8EF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Территория здоровья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Проект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4766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«</a:t>
            </a:r>
            <a:r>
              <a:rPr lang="ru-RU" dirty="0" err="1" smtClean="0"/>
              <a:t>Дубковская</a:t>
            </a:r>
            <a:r>
              <a:rPr lang="ru-RU" dirty="0" smtClean="0"/>
              <a:t> СОШ» «Дружба»</a:t>
            </a:r>
          </a:p>
          <a:p>
            <a:pPr algn="ctr"/>
            <a:r>
              <a:rPr lang="ru-RU" dirty="0" smtClean="0"/>
              <a:t>Одинцовского района Московской области</a:t>
            </a:r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509120"/>
            <a:ext cx="23782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сентябрь 2013 г. – май 2014 г.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классный коллектив 4 «Е» класса;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итоги работы  по </a:t>
            </a:r>
            <a:r>
              <a:rPr lang="ru-RU" b="1" dirty="0" err="1" smtClean="0"/>
              <a:t>здоровьесбережению</a:t>
            </a:r>
            <a:r>
              <a:rPr lang="ru-RU" b="1" dirty="0" smtClean="0"/>
              <a:t>  обучающихся в рамках программы воспитания   «Территория здоровья» и воспитательной системы 4 «Е» класса «Дорога к здоровью».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Объекты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уровень  знаний, умений и навыков школьников  в области  гигиены и ЗОЖ;</a:t>
            </a:r>
          </a:p>
          <a:p>
            <a:pPr lvl="0"/>
            <a:r>
              <a:rPr lang="ru-RU" b="1" dirty="0" smtClean="0"/>
              <a:t>развитие системы мониторинга уровня здоровья  и гигиенических знаний обучающихся.</a:t>
            </a:r>
          </a:p>
          <a:p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Предметы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промежуточная и итоговая диагностика ученического  коллектива;</a:t>
            </a:r>
          </a:p>
          <a:p>
            <a:r>
              <a:rPr lang="ru-RU" b="1" dirty="0" smtClean="0"/>
              <a:t> наблюдение;</a:t>
            </a:r>
          </a:p>
          <a:p>
            <a:r>
              <a:rPr lang="ru-RU" b="1" dirty="0" smtClean="0"/>
              <a:t>беседа;</a:t>
            </a:r>
          </a:p>
          <a:p>
            <a:r>
              <a:rPr lang="ru-RU" b="1" dirty="0" smtClean="0"/>
              <a:t>опрос;</a:t>
            </a:r>
          </a:p>
          <a:p>
            <a:r>
              <a:rPr lang="ru-RU" b="1" dirty="0" smtClean="0"/>
              <a:t>анкетирование;</a:t>
            </a:r>
          </a:p>
          <a:p>
            <a:r>
              <a:rPr lang="ru-RU" b="1" dirty="0" smtClean="0"/>
              <a:t>сравнение;</a:t>
            </a:r>
          </a:p>
          <a:p>
            <a:r>
              <a:rPr lang="ru-RU" b="1" dirty="0" smtClean="0"/>
              <a:t>анализ  опросов  и анкет обучающихся, </a:t>
            </a:r>
          </a:p>
          <a:p>
            <a:r>
              <a:rPr lang="ru-RU" b="1" dirty="0" smtClean="0"/>
              <a:t> родителей и статистических данных.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95070"/>
              </p:ext>
            </p:extLst>
          </p:nvPr>
        </p:nvGraphicFramePr>
        <p:xfrm>
          <a:off x="250825" y="1196975"/>
          <a:ext cx="864235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7"/>
                <a:gridCol w="1872208"/>
                <a:gridCol w="3024475"/>
                <a:gridCol w="1872069"/>
                <a:gridCol w="158487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деятельности и содержание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Прогнозируемые результаты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u="sng" dirty="0" smtClean="0"/>
                        <a:t>Аналитико-поисковый</a:t>
                      </a:r>
                    </a:p>
                    <a:p>
                      <a:endParaRPr lang="ru-RU" sz="1400" b="1" i="1" u="sng" dirty="0" smtClean="0"/>
                    </a:p>
                    <a:p>
                      <a:r>
                        <a:rPr lang="ru-RU" sz="1400" b="1" i="1" u="sng" dirty="0" smtClean="0"/>
                        <a:t>(</a:t>
                      </a:r>
                      <a:r>
                        <a:rPr lang="ru-RU" sz="1400" b="1" i="1" u="none" dirty="0" smtClean="0"/>
                        <a:t>сентябрь-октябрь 2013 г.)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Проанализировать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методическую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 специальную литературу по проблеме исследования.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Спрогнозировать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основные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направления</a:t>
                      </a:r>
                      <a:r>
                        <a:rPr lang="ru-RU" sz="1400" baseline="0" dirty="0" smtClean="0"/>
                        <a:t>  деятельности ученического коллектива.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 Организовать  проектную деятельность.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-Систематизация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материалов для создания информационного «банка данных» по проблеме проекта.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-Разработка тематики родительских собраний.</a:t>
                      </a:r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  <a:p>
                      <a:r>
                        <a:rPr lang="ru-RU" sz="1400" baseline="0" dirty="0" smtClean="0"/>
                        <a:t>-Стартовая диагностика ученического  коллектива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Создание «банка данных»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Проведение  родительских собраний</a:t>
                      </a:r>
                      <a:r>
                        <a:rPr lang="ru-RU" sz="1400" baseline="0" dirty="0" smtClean="0"/>
                        <a:t> по вопросам </a:t>
                      </a:r>
                      <a:r>
                        <a:rPr lang="ru-RU" sz="1400" baseline="0" dirty="0" err="1" smtClean="0"/>
                        <a:t>здоровьесбере-жения</a:t>
                      </a:r>
                      <a:r>
                        <a:rPr lang="ru-RU" sz="1400" baseline="0" dirty="0" smtClean="0"/>
                        <a:t> детей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Аналитические выводы по результатам </a:t>
                      </a:r>
                      <a:r>
                        <a:rPr lang="ru-RU" sz="1400" baseline="0" dirty="0" smtClean="0"/>
                        <a:t> проведённой работы в рамках программы «Территория здоровья»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Содержание и механизмы реализации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8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880881"/>
              </p:ext>
            </p:extLst>
          </p:nvPr>
        </p:nvGraphicFramePr>
        <p:xfrm>
          <a:off x="251520" y="1196752"/>
          <a:ext cx="8640960" cy="5552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80"/>
                <a:gridCol w="1853536"/>
                <a:gridCol w="2713474"/>
                <a:gridCol w="2042555"/>
                <a:gridCol w="1742715"/>
              </a:tblGrid>
              <a:tr h="5754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деятельности и содержание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Прогнозируемые результаты</a:t>
                      </a:r>
                      <a:endParaRPr lang="ru-RU" sz="1400" dirty="0"/>
                    </a:p>
                  </a:txBody>
                  <a:tcPr/>
                </a:tc>
              </a:tr>
              <a:tr h="46420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u="sng" dirty="0" smtClean="0"/>
                        <a:t>Экспериментальный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b="1" dirty="0" smtClean="0"/>
                        <a:t>(ноябрь 2013 г. </a:t>
                      </a:r>
                      <a:r>
                        <a:rPr lang="ru-RU" sz="1400" b="1" baseline="0" dirty="0" smtClean="0"/>
                        <a:t> - апрель 2014 г)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Разработать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методы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работы с  коллективом обучающихся, направленные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 на повышение мотивации к здоровому</a:t>
                      </a:r>
                      <a:r>
                        <a:rPr lang="ru-RU" sz="1400" baseline="0" dirty="0" smtClean="0"/>
                        <a:t> образу жизни</a:t>
                      </a:r>
                      <a:endParaRPr lang="ru-RU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Создать</a:t>
                      </a:r>
                      <a:r>
                        <a:rPr lang="ru-RU" sz="1400" baseline="0" dirty="0" smtClean="0"/>
                        <a:t>  условия  для реализации проекта.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baseline="0" dirty="0" smtClean="0"/>
                        <a:t>Провести  промежуточную диагностику классного коллектива.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-Выявление возможного участия родителей в организации работы по воспитанию культуры здоровья детей (беседы, анкетирование, коллективное обсуждение и т.п.).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-Организация  повышения  </a:t>
                      </a:r>
                      <a:r>
                        <a:rPr lang="ru-RU" sz="1400" baseline="0" dirty="0" err="1" smtClean="0"/>
                        <a:t>валеологической</a:t>
                      </a:r>
                      <a:r>
                        <a:rPr lang="ru-RU" sz="1400" baseline="0" dirty="0" smtClean="0"/>
                        <a:t> культуры обучающихся  на основе урочной и внеурочной деятельности классного руководителя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Построение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диагностической системы отслеживания уровня состояния здоровья      школьников  в форме мониторинга.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27106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и механизмы реализации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958538"/>
              </p:ext>
            </p:extLst>
          </p:nvPr>
        </p:nvGraphicFramePr>
        <p:xfrm>
          <a:off x="179512" y="1052736"/>
          <a:ext cx="8713662" cy="564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09"/>
                <a:gridCol w="1869131"/>
                <a:gridCol w="2736304"/>
                <a:gridCol w="2219170"/>
                <a:gridCol w="1597948"/>
              </a:tblGrid>
              <a:tr h="70451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Этапы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деятельности и содержание работы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Прогнозируемые результаты</a:t>
                      </a:r>
                      <a:endParaRPr lang="ru-RU" sz="1400" dirty="0"/>
                    </a:p>
                  </a:txBody>
                  <a:tcPr/>
                </a:tc>
              </a:tr>
              <a:tr h="46087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u="sng" dirty="0" smtClean="0"/>
                        <a:t>Завершающий</a:t>
                      </a:r>
                    </a:p>
                    <a:p>
                      <a:endParaRPr lang="ru-RU" sz="1400" b="1" dirty="0" smtClean="0"/>
                    </a:p>
                    <a:p>
                      <a:r>
                        <a:rPr lang="ru-RU" sz="1400" b="1" dirty="0" smtClean="0"/>
                        <a:t>Май</a:t>
                      </a:r>
                      <a:r>
                        <a:rPr lang="ru-RU" sz="1400" b="1" baseline="0" dirty="0" smtClean="0"/>
                        <a:t> 2014 г. 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Изучить результаты проектной деятельности.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2. Осуществить самооценку результатов.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Провести итоговую диагностику ученического</a:t>
                      </a:r>
                      <a:r>
                        <a:rPr lang="ru-RU" sz="1400" baseline="0" dirty="0" smtClean="0"/>
                        <a:t> коллектива.</a:t>
                      </a:r>
                      <a:endParaRPr lang="ru-RU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Выявить уровень эффективности проведённой</a:t>
                      </a:r>
                      <a:r>
                        <a:rPr lang="ru-RU" sz="1400" baseline="0" dirty="0" smtClean="0"/>
                        <a:t> работы</a:t>
                      </a:r>
                      <a:endParaRPr lang="ru-RU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 smtClean="0"/>
                        <a:t>Определить уровень участия</a:t>
                      </a:r>
                      <a:r>
                        <a:rPr lang="ru-RU" sz="1400" baseline="0" dirty="0" smtClean="0"/>
                        <a:t> родительского коллектива в  организации работы по </a:t>
                      </a:r>
                      <a:r>
                        <a:rPr lang="ru-RU" sz="1400" baseline="0" dirty="0" err="1" smtClean="0"/>
                        <a:t>здоровьесбережению</a:t>
                      </a:r>
                      <a:r>
                        <a:rPr lang="ru-RU" sz="1400" baseline="0" dirty="0" smtClean="0"/>
                        <a:t> детей.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-Подведение итогов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-Статистическая обработка результатов.</a:t>
                      </a:r>
                    </a:p>
                    <a:p>
                      <a:endParaRPr lang="ru-RU" sz="1400" baseline="0" dirty="0" smtClean="0"/>
                    </a:p>
                    <a:p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Обобщения и выводы по итогам реализации проекта.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Обобщение позитивного опыта работы  по проблеме проекта</a:t>
                      </a:r>
                      <a:endParaRPr lang="ru-RU" sz="1400" dirty="0"/>
                    </a:p>
                  </a:txBody>
                  <a:tcPr/>
                </a:tc>
              </a:tr>
              <a:tr h="32290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 и механизмы реализации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284984"/>
            <a:ext cx="7408333" cy="2304256"/>
          </a:xfrm>
        </p:spPr>
        <p:txBody>
          <a:bodyPr/>
          <a:lstStyle/>
          <a:p>
            <a:r>
              <a:rPr lang="ru-RU" b="1" dirty="0" smtClean="0"/>
              <a:t> обучающиеся - участники проекта;</a:t>
            </a:r>
          </a:p>
          <a:p>
            <a:r>
              <a:rPr lang="ru-RU" b="1" dirty="0" smtClean="0"/>
              <a:t>родители обучающихся во главе с родительским комитетом класса.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системы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школьников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771800" y="3356992"/>
            <a:ext cx="37444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Система</a:t>
            </a:r>
            <a:endParaRPr lang="ru-RU" sz="1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здоровьесбережения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60848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Обеспечение безопасной здоровой среды класса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284984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Школьное питание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509120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Образование родителей в области здоровья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2060848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Физическое воспитание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509120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Социально-педагогическая служба школы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3356992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Медицинская служба школы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4941168"/>
            <a:ext cx="2088232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Вовлечение родителей в работу по обеспечению здоровья детей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2060848"/>
            <a:ext cx="208823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Образование детей в сфере здоровья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>
            <a:stCxn id="5" idx="7"/>
          </p:cNvCxnSpPr>
          <p:nvPr/>
        </p:nvCxnSpPr>
        <p:spPr>
          <a:xfrm flipV="1">
            <a:off x="5967859" y="2924945"/>
            <a:ext cx="692373" cy="600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 flipV="1">
            <a:off x="2483769" y="2924945"/>
            <a:ext cx="836388" cy="600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3"/>
          </p:cNvCxnSpPr>
          <p:nvPr/>
        </p:nvCxnSpPr>
        <p:spPr>
          <a:xfrm flipH="1">
            <a:off x="2483769" y="4340395"/>
            <a:ext cx="836388" cy="16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5" idx="6"/>
          </p:cNvCxnSpPr>
          <p:nvPr/>
        </p:nvCxnSpPr>
        <p:spPr>
          <a:xfrm>
            <a:off x="6516216" y="393305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5" idx="2"/>
          </p:cNvCxnSpPr>
          <p:nvPr/>
        </p:nvCxnSpPr>
        <p:spPr>
          <a:xfrm flipH="1">
            <a:off x="2483768" y="393305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низ 51"/>
          <p:cNvSpPr/>
          <p:nvPr/>
        </p:nvSpPr>
        <p:spPr>
          <a:xfrm flipV="1">
            <a:off x="4211960" y="2924944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4283968" y="4509120"/>
            <a:ext cx="6286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>
            <a:stCxn id="5" idx="5"/>
          </p:cNvCxnSpPr>
          <p:nvPr/>
        </p:nvCxnSpPr>
        <p:spPr>
          <a:xfrm>
            <a:off x="5967859" y="4340395"/>
            <a:ext cx="764381" cy="168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 промежуточные результаты работы по программе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«Территория здоровья»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27746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0"/>
            <a:ext cx="7408333" cy="4824536"/>
          </a:xfrm>
        </p:spPr>
        <p:txBody>
          <a:bodyPr/>
          <a:lstStyle/>
          <a:p>
            <a:pPr algn="ctr">
              <a:buNone/>
            </a:pPr>
            <a:r>
              <a:rPr lang="ru-RU" sz="3200" b="1" i="1" dirty="0" smtClean="0"/>
              <a:t>Если человек сам следит за своим здоровьем, то трудно найти врача, который знал бы лучше полезное для его здоровья, чем он сам. </a:t>
            </a:r>
          </a:p>
          <a:p>
            <a:pPr algn="r">
              <a:buNone/>
            </a:pPr>
            <a:r>
              <a:rPr lang="ru-RU" sz="3200" b="1" i="1" dirty="0" smtClean="0"/>
              <a:t>Сократ</a:t>
            </a:r>
            <a:endParaRPr lang="ru-RU" sz="3200" b="1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86177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437112"/>
            <a:ext cx="14586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Самопознание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4247327" cy="4641696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«Знание своего тела».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Функции человеческого организма. Как проверить своё здоровье. Совершенство человеческого тела. Ошибки природы.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«Самопознание через ощущения, чувства, образ и эмоции».</a:t>
            </a:r>
          </a:p>
          <a:p>
            <a:r>
              <a:rPr lang="ru-RU" b="1" dirty="0" smtClean="0"/>
              <a:t>Эмоциональная сфера личности. Как управлять своими эмоциями. Что такое толерантность. Как стать толерантным.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484784"/>
            <a:ext cx="4247328" cy="50405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Школьник</a:t>
            </a:r>
            <a:r>
              <a:rPr lang="ru-RU" sz="1600" b="1" dirty="0" smtClean="0"/>
              <a:t> имеет полное представление о функциях своего организма. Может  осуществить простейшие физиологические измерения – рост, вес, частоту пульса, температуру тела, тесты на координацию, гибкость, силу.</a:t>
            </a:r>
          </a:p>
          <a:p>
            <a:r>
              <a:rPr lang="ru-RU" sz="1600" b="1" dirty="0" smtClean="0"/>
              <a:t>Доброжелательно относится к инвалидам. </a:t>
            </a:r>
          </a:p>
          <a:p>
            <a:r>
              <a:rPr lang="ru-RU" sz="1600" b="1" dirty="0" smtClean="0"/>
              <a:t>Соблюдает адекватный для своего организма режим нагрузок, отдыха, питания, достаточной двигательной активности, тепловой режим. Умеет имитировать различные эмоциональные проявления. </a:t>
            </a:r>
          </a:p>
          <a:p>
            <a:r>
              <a:rPr lang="ru-RU" sz="1600" b="1" dirty="0" smtClean="0"/>
              <a:t>Умеет попросить о помощи в трудных ситуациях.</a:t>
            </a:r>
          </a:p>
          <a:p>
            <a:r>
              <a:rPr lang="ru-RU" sz="1600" b="1" dirty="0" smtClean="0"/>
              <a:t>Принимает различия между людьми, уважает особенности их поведения.</a:t>
            </a:r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и другие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4247327" cy="456968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«Моя семья». </a:t>
            </a:r>
            <a:r>
              <a:rPr lang="ru-RU" b="1" dirty="0" smtClean="0"/>
              <a:t>Отношения между членами семьи</a:t>
            </a:r>
            <a:r>
              <a:rPr lang="ru-RU" b="1" i="1" u="sng" dirty="0" smtClean="0"/>
              <a:t>. </a:t>
            </a:r>
            <a:r>
              <a:rPr lang="ru-RU" b="1" dirty="0" smtClean="0"/>
              <a:t>  Позиция ребёнка в семье. 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«Я как член коллектива».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Правила межличностного  общения: предупредительность, представление себя, приглашение, отказ от нежелательного общения.</a:t>
            </a:r>
          </a:p>
          <a:p>
            <a:r>
              <a:rPr lang="ru-RU" b="1" dirty="0" smtClean="0"/>
              <a:t>Способы конструктивного решения конфликтных ситуаций.</a:t>
            </a:r>
          </a:p>
          <a:p>
            <a:r>
              <a:rPr lang="ru-RU" b="1" dirty="0" smtClean="0"/>
              <a:t>Понятие о толерантности.</a:t>
            </a:r>
          </a:p>
          <a:p>
            <a:r>
              <a:rPr lang="ru-RU" b="1" dirty="0" smtClean="0"/>
              <a:t>Поведение на улице и в общественных местах.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572000" y="1556792"/>
            <a:ext cx="4320480" cy="4569688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Школьник </a:t>
            </a:r>
            <a:r>
              <a:rPr lang="ru-RU" b="1" dirty="0" smtClean="0"/>
              <a:t>понимает структуру собственной семьи, осознаёт ролевую позицию каждого члена семьи. Демонстрирует базовые навыки общения: умение слушать. начинать общение, поддерживать и прекращать разговор. Умеет критиковать, хвалить, принимать критику и похвалу.</a:t>
            </a:r>
          </a:p>
          <a:p>
            <a:r>
              <a:rPr lang="ru-RU" b="1" dirty="0" smtClean="0"/>
              <a:t>Умеет </a:t>
            </a:r>
            <a:r>
              <a:rPr lang="ru-RU" b="1" dirty="0" err="1" smtClean="0"/>
              <a:t>аргументированно</a:t>
            </a:r>
            <a:r>
              <a:rPr lang="ru-RU" b="1" dirty="0" smtClean="0"/>
              <a:t> отстаивать свою правоту в конфликтных ситуациях с родителями, учителями, друзьями. Имеет навыки отказа и противостояния групповому давлению.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Гигиенические правила и предупреждение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инфекционных заболеваний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2636912"/>
            <a:ext cx="4247327" cy="3489568"/>
          </a:xfrm>
        </p:spPr>
        <p:txBody>
          <a:bodyPr>
            <a:noAutofit/>
          </a:bodyPr>
          <a:lstStyle/>
          <a:p>
            <a:r>
              <a:rPr lang="ru-RU" sz="2000" b="1" i="1" u="sng" dirty="0" smtClean="0">
                <a:solidFill>
                  <a:srgbClr val="C00000"/>
                </a:solidFill>
              </a:rPr>
              <a:t>«Гигиена тела».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/>
              <a:t>Интимная гигиена.</a:t>
            </a:r>
          </a:p>
          <a:p>
            <a:r>
              <a:rPr lang="ru-RU" sz="2000" b="1" i="1" u="sng" dirty="0" smtClean="0">
                <a:solidFill>
                  <a:srgbClr val="C00000"/>
                </a:solidFill>
              </a:rPr>
              <a:t>«Учёба и здоровье».</a:t>
            </a:r>
            <a:r>
              <a:rPr lang="ru-RU" sz="2000" b="1" dirty="0" smtClean="0"/>
              <a:t>Субъективные и объективные признаки утомления. Периоды изменения работоспособности.  Как избежать вредного воздействия компьютера.</a:t>
            </a:r>
          </a:p>
          <a:p>
            <a:r>
              <a:rPr lang="ru-RU" sz="2000" b="1" i="1" u="sng" dirty="0" smtClean="0">
                <a:solidFill>
                  <a:srgbClr val="C00000"/>
                </a:solidFill>
              </a:rPr>
              <a:t>«Отдых и здоровье</a:t>
            </a:r>
            <a:r>
              <a:rPr lang="ru-RU" sz="2000" b="1" dirty="0" smtClean="0">
                <a:solidFill>
                  <a:srgbClr val="C00000"/>
                </a:solidFill>
              </a:rPr>
              <a:t>».</a:t>
            </a:r>
            <a:r>
              <a:rPr lang="ru-RU" sz="2000" b="1" dirty="0" smtClean="0"/>
              <a:t>Активный и пассивный отдых.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2564904"/>
            <a:ext cx="4247328" cy="3561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Школьник</a:t>
            </a:r>
            <a:r>
              <a:rPr lang="ru-RU" sz="2000" b="1" dirty="0" smtClean="0"/>
              <a:t> имеет навыки гигиены, позволяющие сохранять опрятность во всех присущих возрасту функциональных состояниях. Умеет подобрать гигиенические средства для ухода за телом, зубами, волосами. Правильно чередует работу и отдых. Регулирует работу за компьютером.</a:t>
            </a:r>
            <a:endParaRPr lang="ru-RU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Питание и здоровье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«Гигиена питания» </a:t>
            </a:r>
            <a:r>
              <a:rPr lang="ru-RU" b="1" i="1" u="sng" dirty="0" smtClean="0"/>
              <a:t>.</a:t>
            </a:r>
            <a:r>
              <a:rPr lang="ru-RU" b="1" dirty="0" smtClean="0"/>
              <a:t>Традиции приёма пищи  у разных народов.   Нарушения правил и норм питания и их последствия.  Пищевые риски. Правила поведения за столом.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Школьник</a:t>
            </a:r>
            <a:r>
              <a:rPr lang="ru-RU" b="1" dirty="0" smtClean="0"/>
              <a:t> умеет приготовить основные блюда. Различает ядовитые грибы и ягоды. Избегает пищевых факторов риска.</a:t>
            </a:r>
            <a:endParaRPr lang="ru-RU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Основы личной безопасности и профилактика травматизма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4247327" cy="4281656"/>
          </a:xfrm>
        </p:spPr>
        <p:txBody>
          <a:bodyPr>
            <a:normAutofit fontScale="85000" lnSpcReduction="2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«Безопасное поведение на дорогах».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Правила движения и необходимость их соблюдения.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«Бытовой и уличный травматизм».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i="1" u="sng" dirty="0" smtClean="0">
                <a:solidFill>
                  <a:srgbClr val="C00000"/>
                </a:solidFill>
              </a:rPr>
              <a:t>  </a:t>
            </a:r>
            <a:r>
              <a:rPr lang="ru-RU" b="1" u="sng" dirty="0" smtClean="0"/>
              <a:t>Поведение при угрозе пожара или во время пожара. </a:t>
            </a:r>
            <a:r>
              <a:rPr lang="ru-RU" b="1" dirty="0" smtClean="0"/>
              <a:t>Опасность роллера на улице. Опасность пользования пиротехническими средствами. Оказание первой помощи при простых травмах (ссадинах, царапинах, поверхностных ранах), при укусах насекомых.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«Опасные ситуации».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Неадекватное поведение животного.  Что делать, если…?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4247328" cy="4281656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Школьник</a:t>
            </a:r>
            <a:r>
              <a:rPr lang="ru-RU" sz="1400" b="1" dirty="0" smtClean="0"/>
              <a:t> способен прогнозировать развитие ситуации на дороге, в транспорте, на улице.</a:t>
            </a:r>
          </a:p>
          <a:p>
            <a:r>
              <a:rPr lang="ru-RU" sz="1400" b="1" dirty="0" smtClean="0"/>
              <a:t>Имеет навыки безопасного поведения с электроприборами, умеет обесточить электроприбор, знает способы тушения огня и правила эвакуации.</a:t>
            </a:r>
          </a:p>
          <a:p>
            <a:r>
              <a:rPr lang="ru-RU" sz="1400" b="1" dirty="0" smtClean="0"/>
              <a:t>Применяет на практике правила катания на велосипеде, самокате, роликах. коньках; пользуется защитными приспособлениями. Соблюдает правила безопасного поведения на воде. Знает об опасности пиротехники.</a:t>
            </a:r>
          </a:p>
          <a:p>
            <a:r>
              <a:rPr lang="ru-RU" sz="1400" b="1" dirty="0" smtClean="0"/>
              <a:t>Умеет оказать помощь себе и другим при простых травмах.</a:t>
            </a:r>
          </a:p>
          <a:p>
            <a:r>
              <a:rPr lang="ru-RU" sz="1400" b="1" dirty="0" smtClean="0"/>
              <a:t>Избегает рискованных для здоровья и жизни форм поведения.</a:t>
            </a:r>
          </a:p>
          <a:p>
            <a:r>
              <a:rPr lang="ru-RU" sz="1400" b="1" dirty="0" smtClean="0"/>
              <a:t>Умеет обращаться за помощью в экстремальной ситуации.  Знает 3 правила: «уходи от ситуации!», «зови на помощь!» «спасайся!». Владеет навыками по </a:t>
            </a:r>
            <a:r>
              <a:rPr lang="ru-RU" sz="1400" b="1" dirty="0" err="1" smtClean="0"/>
              <a:t>самоспасению</a:t>
            </a:r>
            <a:r>
              <a:rPr lang="ru-RU" sz="1400" b="1" dirty="0" smtClean="0"/>
              <a:t>, когда поведение незнакомого человека кажется опасным.</a:t>
            </a:r>
            <a:endParaRPr lang="ru-RU" sz="1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Культура потребления медицинских услуг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4247327" cy="4281656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«Выбор  медицинских услуг»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. Выбор товаров и услуг, ориентированных на здоровье. Альтернативная медицина, влияние её на организм человека.</a:t>
            </a:r>
          </a:p>
          <a:p>
            <a:r>
              <a:rPr lang="ru-RU" b="1" i="1" u="sng" dirty="0" smtClean="0">
                <a:solidFill>
                  <a:srgbClr val="C00000"/>
                </a:solidFill>
              </a:rPr>
              <a:t>«Обращение с лекарственными препаратами». 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Рецепт, аптека, лекарства. Правила употребления лекарственных препаратов.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4247328" cy="42816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Школьник</a:t>
            </a:r>
            <a:r>
              <a:rPr lang="ru-RU" sz="1600" b="1" dirty="0" smtClean="0"/>
              <a:t> умеет подобрать для себя лекарственный препарат из минимального арсенала препаратов, которые принимают без назначения врача( при головной боли, высокой температуре и др.) с учётом индивидуальной переносимости лекарств, возрастных доз, применять первые меры при развитии побочного действия лекарств.</a:t>
            </a:r>
          </a:p>
          <a:p>
            <a:r>
              <a:rPr lang="ru-RU" sz="1600" b="1" dirty="0" smtClean="0"/>
              <a:t>Умеет аккуратно обращаться  с лекарствами (хранить в упаковке, проверять срок годности перед употреблением, применять только по назначению врача или рекомендации родителей, не пробовать неизвестные таблетки)</a:t>
            </a:r>
            <a:endParaRPr lang="ru-RU" sz="1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Предупреждение употребления ПАВ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4247327" cy="44256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такое ПАВ. Зависимость от ПАВ –тяжёлая болезнь. Токсикомания.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«Легальные» (алкоголь, табак) и «нелегальные» ПАВ.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4247328" cy="43536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Школьник</a:t>
            </a:r>
            <a:r>
              <a:rPr lang="ru-RU" b="1" dirty="0" smtClean="0"/>
              <a:t> занимает активную позицию неприятия </a:t>
            </a:r>
            <a:r>
              <a:rPr lang="ru-RU" b="1" dirty="0" err="1" smtClean="0"/>
              <a:t>девиантных</a:t>
            </a:r>
            <a:r>
              <a:rPr lang="ru-RU" b="1" dirty="0" smtClean="0"/>
              <a:t> форм поведения (распитие спиртных напитков, курение, проявление агрессии)</a:t>
            </a:r>
          </a:p>
          <a:p>
            <a:r>
              <a:rPr lang="ru-RU" b="1" dirty="0" smtClean="0"/>
              <a:t>Имеет сформированные навыки отказа от употребления ПАВ.</a:t>
            </a:r>
          </a:p>
          <a:p>
            <a:r>
              <a:rPr lang="ru-RU" b="1" dirty="0" smtClean="0"/>
              <a:t>Имеет арсенал средств для проведения свободного времени.</a:t>
            </a:r>
          </a:p>
          <a:p>
            <a:r>
              <a:rPr lang="ru-RU" b="1" dirty="0" smtClean="0"/>
              <a:t>Владеет навыками поддержания общения.</a:t>
            </a:r>
          </a:p>
          <a:p>
            <a:r>
              <a:rPr lang="ru-RU" b="1" dirty="0" smtClean="0"/>
              <a:t>Имеет навыки критического переосмысления информации, получаемой в неформальных группах.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Оздоровление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2143116"/>
            <a:ext cx="4175319" cy="442567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Физкультминутки.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Дыхательная гимнастика.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Гимнастика для улучшения слуха.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Гимнастика для глаз.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Гимнастика для кистей рук.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Комплекс упражнений для выработки правильной осанки.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Комплекс упражнений для профилактики плоскостопия.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Точечный массаж.  </a:t>
            </a:r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Самомассаж</a:t>
            </a:r>
            <a:r>
              <a:rPr lang="ru-RU" b="1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Упражнения для укрепления мышц дыхательного  аппарата и мышц других внутренних органов.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700808"/>
            <a:ext cx="4247328" cy="44256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Школьник </a:t>
            </a:r>
          </a:p>
          <a:p>
            <a:pPr algn="ctr">
              <a:buNone/>
            </a:pPr>
            <a:r>
              <a:rPr lang="ru-RU" b="1" dirty="0" smtClean="0"/>
              <a:t>владеет приёмами проведения оздоровительных упражнений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предстоит исследовать…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27746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353347"/>
          </a:xfrm>
        </p:spPr>
        <p:txBody>
          <a:bodyPr/>
          <a:lstStyle/>
          <a:p>
            <a:r>
              <a:rPr lang="ru-RU" b="1" dirty="0" smtClean="0"/>
              <a:t>шум;</a:t>
            </a:r>
          </a:p>
          <a:p>
            <a:r>
              <a:rPr lang="ru-RU" b="1" dirty="0" smtClean="0"/>
              <a:t>освещённость;</a:t>
            </a:r>
          </a:p>
          <a:p>
            <a:r>
              <a:rPr lang="ru-RU" b="1" dirty="0" smtClean="0"/>
              <a:t>воздушная среда;</a:t>
            </a:r>
          </a:p>
          <a:p>
            <a:r>
              <a:rPr lang="ru-RU" b="1" dirty="0" smtClean="0"/>
              <a:t>дизайн помещения (цвет стен);</a:t>
            </a:r>
          </a:p>
          <a:p>
            <a:r>
              <a:rPr lang="ru-RU" b="1" dirty="0" smtClean="0"/>
              <a:t>размеры, цвет и размещение мебели в классе;</a:t>
            </a:r>
          </a:p>
          <a:p>
            <a:r>
              <a:rPr lang="ru-RU" b="1" dirty="0" err="1" smtClean="0"/>
              <a:t>видеоэкранные</a:t>
            </a:r>
            <a:r>
              <a:rPr lang="ru-RU" b="1" dirty="0" smtClean="0"/>
              <a:t> средства (компьютеры, телевизоры);</a:t>
            </a:r>
          </a:p>
          <a:p>
            <a:r>
              <a:rPr lang="ru-RU" b="1" dirty="0" smtClean="0"/>
              <a:t>качество питания;</a:t>
            </a:r>
          </a:p>
          <a:p>
            <a:r>
              <a:rPr lang="ru-RU" b="1" dirty="0" smtClean="0"/>
              <a:t>качество питьевой воды;</a:t>
            </a:r>
          </a:p>
          <a:p>
            <a:r>
              <a:rPr lang="ru-RU" b="1" dirty="0" smtClean="0"/>
              <a:t>экологическое состояние школьной территории.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 это оказывает влияние на здоровье человека?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482453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Проблема, </a:t>
            </a:r>
          </a:p>
          <a:p>
            <a:pPr algn="ctr">
              <a:buNone/>
            </a:pPr>
            <a:r>
              <a:rPr lang="ru-RU" dirty="0" smtClean="0"/>
              <a:t>на решение которой направлен проект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56490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Актуальная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задача современного образования – обучение школьников бережному отношению к своему здоровью с ранних лет. Проблема сохранения здоровья детей очень важна в связи с резким снижением процента здоровых детей. По данным  педиатров здоровые дети из общего числа школьников составляют не более 2,3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%. Школьное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образование усугубляет нарушения  физического и психического  здоровья ребёнка, в результате 90% выпускников школ имеют хронические заболевания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Но главным фактором ухудшения здоровья школьников является  их пренебрежение к соблюдению элементарных законов здорового образа жизни. Отсутствие личных приоритетов здоровья способствует значительному распространению в детской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среде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различных форм разрушительного поведения,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том числе курения, алкоголизма и наркомании. </a:t>
            </a:r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353347"/>
          </a:xfrm>
        </p:spPr>
        <p:txBody>
          <a:bodyPr/>
          <a:lstStyle/>
          <a:p>
            <a:r>
              <a:rPr lang="ru-RU" b="1" dirty="0" smtClean="0"/>
              <a:t>объём учебной нагрузки, включая домашние задания;</a:t>
            </a:r>
          </a:p>
          <a:p>
            <a:r>
              <a:rPr lang="ru-RU" b="1" dirty="0" smtClean="0"/>
              <a:t>расписание уроков;</a:t>
            </a:r>
          </a:p>
          <a:p>
            <a:r>
              <a:rPr lang="ru-RU" b="1" dirty="0" smtClean="0"/>
              <a:t>физкультминутки;</a:t>
            </a:r>
          </a:p>
          <a:p>
            <a:r>
              <a:rPr lang="ru-RU" b="1" dirty="0" smtClean="0"/>
              <a:t>упражнения для улучшения зрения, слуха, укрепления мышц  и  т.п.;</a:t>
            </a:r>
          </a:p>
          <a:p>
            <a:r>
              <a:rPr lang="ru-RU" b="1" dirty="0" smtClean="0"/>
              <a:t>занятия физкультурой и спортом;</a:t>
            </a:r>
          </a:p>
          <a:p>
            <a:r>
              <a:rPr lang="ru-RU" b="1" dirty="0" smtClean="0"/>
              <a:t>режим дня;</a:t>
            </a:r>
          </a:p>
          <a:p>
            <a:r>
              <a:rPr lang="ru-RU" b="1" dirty="0" smtClean="0"/>
              <a:t>компьютер;</a:t>
            </a:r>
          </a:p>
          <a:p>
            <a:r>
              <a:rPr lang="ru-RU" b="1" dirty="0" smtClean="0"/>
              <a:t>телевизор.</a:t>
            </a:r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 это оказывает влияние на здоровье человека?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353347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Насколько мы здоровы?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Мы проанализируем уровень  здоровья нашего класса  и узнаем, каковы..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571744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общая заболеваемость класса;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острая заболеваемость класса;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группы здоровья; класса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 детей с нарушениями состояния здоровья, вызванными адаптацией к школе;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 часто болеющих детей по годам обучения;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 детей с хроническими заболеваниями;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 детей, отнесённых по состоянию здоровья к медицинским группам для занятий физкультурой;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 детей нуждающихся в оздоровлении;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% детей с низким, средним и высоким уровнем двигательной активности.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Будем учиться здоровью…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365104"/>
            <a:ext cx="27746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Олимпийские уроки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4214842" cy="241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00562" y="2786058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узнаем историю олимпийского и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паралимпийского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движения. Мы познакомимся с олимпийскими символами.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будем страстными болельщиками Олимпиады в г. Сочи в 2014 году.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–будущие олимпийцы!</a:t>
            </a: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643446"/>
            <a:ext cx="2876552" cy="163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28575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Олимпийский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Стартинейджер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2186" b="6309"/>
          <a:stretch>
            <a:fillRect/>
          </a:stretch>
        </p:blipFill>
        <p:spPr bwMode="auto">
          <a:xfrm>
            <a:off x="6072198" y="2643182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00306"/>
            <a:ext cx="482744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2132" y="4143380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научимся  неувядаемым  танцам народов мира . Мы   научимся уважать   культурные и спортивные  традиции разных стран и народностей.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Уроки ЗОЖ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1964252"/>
            <a:ext cx="3857652" cy="467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6314" y="364331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уроках ЗОЖ мы научимся культуре здоровья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Уроки безопасного поведения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1536" b="6249"/>
          <a:stretch>
            <a:fillRect/>
          </a:stretch>
        </p:blipFill>
        <p:spPr bwMode="auto">
          <a:xfrm>
            <a:off x="428596" y="2357430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0" y="3143248"/>
            <a:ext cx="428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научимся безопасному поведению в природной среде.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сможем противостоять употреблению ПАВ.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сможем защитить себя в опасной ситуации.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будут сопутствовать…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929198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285992"/>
            <a:ext cx="8643997" cy="3840171"/>
          </a:xfrm>
        </p:spPr>
        <p:txBody>
          <a:bodyPr/>
          <a:lstStyle/>
          <a:p>
            <a:pPr algn="ctr"/>
            <a:r>
              <a:rPr lang="ru-RU" b="1" dirty="0" smtClean="0"/>
              <a:t>тренинги;</a:t>
            </a:r>
          </a:p>
          <a:p>
            <a:pPr algn="ctr"/>
            <a:r>
              <a:rPr lang="ru-RU" b="1" dirty="0" smtClean="0"/>
              <a:t>уроки здоровья;</a:t>
            </a:r>
          </a:p>
          <a:p>
            <a:pPr algn="ctr"/>
            <a:r>
              <a:rPr lang="ru-RU" b="1" dirty="0" smtClean="0"/>
              <a:t>конкурс рисунка «Мы за ЗОЖ!»;</a:t>
            </a:r>
          </a:p>
          <a:p>
            <a:pPr algn="ctr"/>
            <a:r>
              <a:rPr lang="ru-RU" b="1" dirty="0" smtClean="0"/>
              <a:t>семейная спортивно-оздоровительная игра «</a:t>
            </a:r>
            <a:r>
              <a:rPr lang="en-US" b="1" dirty="0" smtClean="0"/>
              <a:t>NEXT</a:t>
            </a:r>
            <a:r>
              <a:rPr lang="ru-RU" b="1" dirty="0" smtClean="0"/>
              <a:t>»;</a:t>
            </a:r>
          </a:p>
          <a:p>
            <a:pPr algn="ctr"/>
            <a:r>
              <a:rPr lang="ru-RU" b="1" dirty="0" smtClean="0"/>
              <a:t>Конкурс на лучший «Паспорт здоровья».</a:t>
            </a: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2643182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Считать среди учебных школьных ценностей главной – ценность детского здоровья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429264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214554"/>
            <a:ext cx="3023196" cy="302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2786058"/>
            <a:ext cx="44291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МБОУ «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Дубковская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 «Дружба» Одинцовского района Московской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Опарина Ольга Альбертовна</a:t>
            </a: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Август 2013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56490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Очень </a:t>
            </a:r>
            <a:r>
              <a:rPr lang="ru-RU" b="1" dirty="0">
                <a:solidFill>
                  <a:schemeClr val="tx2"/>
                </a:solidFill>
              </a:rPr>
              <a:t>важно, чтобы профилактика асоциальных явлений взяла своё начало в начальных классах. Дети младшего школьного возраста наиболее восприимчивы к обучающемуся воздействию, поэтому целесообразно использовать школу для обучения детей здоровому образу </a:t>
            </a:r>
            <a:r>
              <a:rPr lang="ru-RU" b="1" dirty="0" smtClean="0">
                <a:solidFill>
                  <a:schemeClr val="tx2"/>
                </a:solidFill>
              </a:rPr>
              <a:t>жизни. Именно </a:t>
            </a:r>
            <a:r>
              <a:rPr lang="ru-RU" b="1" dirty="0">
                <a:solidFill>
                  <a:schemeClr val="tx2"/>
                </a:solidFill>
              </a:rPr>
              <a:t>о школьном периоде можно сказать, что в этот период формируется потенциал здоровья на всю жизнь. И чрезвычайно важно то обстоятельство, что на этот «потенциал здоровья»  можно оказывать воздействие. Здоровье либо формируется и развивается, либо расстраивается и утрачивается в процессе  развития и воспитания человека.</a:t>
            </a:r>
          </a:p>
          <a:p>
            <a:endParaRPr lang="ru-RU" dirty="0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формирование здоровой среды классного коллектива через создание единой образовательной  системы  укрепления здоровья обучающихся и переход системы </a:t>
            </a:r>
            <a:r>
              <a:rPr lang="ru-RU" b="1" dirty="0" err="1" smtClean="0"/>
              <a:t>здоровьесбережения</a:t>
            </a:r>
            <a:r>
              <a:rPr lang="ru-RU" b="1" dirty="0" smtClean="0"/>
              <a:t> обучающихся в режим функционирования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59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b="1" dirty="0" smtClean="0"/>
              <a:t>Программа </a:t>
            </a:r>
            <a:r>
              <a:rPr lang="ru-RU" b="1" dirty="0" err="1" smtClean="0"/>
              <a:t>здоровьесбережения</a:t>
            </a:r>
            <a:r>
              <a:rPr lang="ru-RU" b="1" dirty="0" smtClean="0"/>
              <a:t> «Территория здоровья», которая   является основой для функционирования   воспитательной  системы класса «Дорога к  здоровью»  поможет создать поведенческую модель, направленную на развитие коммуникативной компетенции школьника, умение делать самостоятельный выбор, принимать решения, ориентироваться в информационном пространстве и повысит приоритет здорового образа жизни.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64904"/>
            <a:ext cx="8640960" cy="3450696"/>
          </a:xfrm>
        </p:spPr>
        <p:txBody>
          <a:bodyPr>
            <a:normAutofit fontScale="92500"/>
          </a:bodyPr>
          <a:lstStyle/>
          <a:p>
            <a:pPr lvl="0"/>
            <a:r>
              <a:rPr lang="ru-RU" sz="2600" b="1" dirty="0" smtClean="0"/>
              <a:t>организовать </a:t>
            </a:r>
            <a:r>
              <a:rPr lang="ru-RU" sz="2600" b="1" dirty="0" err="1" smtClean="0"/>
              <a:t>здоровьесберегающую</a:t>
            </a:r>
            <a:r>
              <a:rPr lang="ru-RU" sz="2600" b="1" dirty="0" smtClean="0"/>
              <a:t> жизнедеятельность обучающихся и профилактическую работу;</a:t>
            </a:r>
          </a:p>
          <a:p>
            <a:pPr lvl="0"/>
            <a:r>
              <a:rPr lang="ru-RU" sz="2600" b="1" dirty="0" smtClean="0"/>
              <a:t>провести комплексный анализ проделанной работы;</a:t>
            </a:r>
          </a:p>
          <a:p>
            <a:pPr lvl="0"/>
            <a:r>
              <a:rPr lang="ru-RU" sz="2600" b="1" dirty="0" smtClean="0"/>
              <a:t>отработать систему мониторинга уровня здоровья  и гигиенических знаний обучающихся;</a:t>
            </a:r>
          </a:p>
          <a:p>
            <a:pPr lvl="0"/>
            <a:r>
              <a:rPr lang="ru-RU" sz="2600" b="1" dirty="0" smtClean="0"/>
              <a:t>сформировать  у обучающихся потребность в здоровом и безопасном образе жизни.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53650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создание благоприятной образовательной среды, способствующей сохранению здоровья, воспитанию и развитию личности;</a:t>
            </a:r>
          </a:p>
          <a:p>
            <a:pPr lvl="0"/>
            <a:r>
              <a:rPr lang="ru-RU" b="1" dirty="0" smtClean="0"/>
              <a:t>укрепление здоровья класса через овладение умениями и навыками заботы о своём здоровье и безопасном поведении;</a:t>
            </a:r>
          </a:p>
          <a:p>
            <a:pPr lvl="0"/>
            <a:r>
              <a:rPr lang="ru-RU" b="1" dirty="0" smtClean="0"/>
              <a:t>снижение уровня заболеваемости , положительная динамика состояния здоровья класса;</a:t>
            </a:r>
          </a:p>
          <a:p>
            <a:pPr lvl="0"/>
            <a:r>
              <a:rPr lang="ru-RU" b="1" dirty="0" smtClean="0"/>
              <a:t>повышение интереса к спортивным мероприятиям, мотивация к двигательной деятельности.</a:t>
            </a:r>
          </a:p>
          <a:p>
            <a:pPr lvl="0">
              <a:buNone/>
            </a:pPr>
            <a:r>
              <a:rPr lang="ru-RU" b="1" dirty="0" smtClean="0"/>
              <a:t>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636912"/>
            <a:ext cx="8064896" cy="309634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классный руководитель 4 «Е» класса МБОУ «</a:t>
            </a:r>
            <a:r>
              <a:rPr lang="ru-RU" b="1" dirty="0" err="1" smtClean="0"/>
              <a:t>Дубковская</a:t>
            </a:r>
            <a:r>
              <a:rPr lang="ru-RU" b="1" dirty="0" smtClean="0"/>
              <a:t> СОШ» «Дружба»;</a:t>
            </a:r>
          </a:p>
          <a:p>
            <a:r>
              <a:rPr lang="ru-RU" b="1" dirty="0" smtClean="0"/>
              <a:t>обучающиеся 4 «Е» класса;</a:t>
            </a:r>
          </a:p>
          <a:p>
            <a:r>
              <a:rPr lang="ru-RU" b="1" dirty="0" smtClean="0"/>
              <a:t>родители обучающихся;</a:t>
            </a:r>
          </a:p>
          <a:p>
            <a:r>
              <a:rPr lang="ru-RU" b="1" dirty="0" smtClean="0"/>
              <a:t>школьный психолог;</a:t>
            </a:r>
          </a:p>
          <a:p>
            <a:r>
              <a:rPr lang="ru-RU" b="1" dirty="0" smtClean="0"/>
              <a:t>школьный  медицинский работник;</a:t>
            </a:r>
          </a:p>
          <a:p>
            <a:r>
              <a:rPr lang="ru-RU" b="1" dirty="0" smtClean="0"/>
              <a:t>социальный педагог;</a:t>
            </a:r>
          </a:p>
          <a:p>
            <a:r>
              <a:rPr lang="ru-RU" b="1" dirty="0" smtClean="0"/>
              <a:t>учитель физкультуры.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517232"/>
            <a:ext cx="1656184" cy="120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1833</Words>
  <Application>Microsoft Office PowerPoint</Application>
  <PresentationFormat>Экран (4:3)</PresentationFormat>
  <Paragraphs>253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Волна</vt:lpstr>
      <vt:lpstr>Территория здоровья</vt:lpstr>
      <vt:lpstr>Презентация PowerPoint</vt:lpstr>
      <vt:lpstr>Введение</vt:lpstr>
      <vt:lpstr>Презентация PowerPoint</vt:lpstr>
      <vt:lpstr>Цель проекта</vt:lpstr>
      <vt:lpstr>Гипотеза проекта</vt:lpstr>
      <vt:lpstr>Задачи проекта</vt:lpstr>
      <vt:lpstr>Ожидаемые результаты</vt:lpstr>
      <vt:lpstr>Участники проекта</vt:lpstr>
      <vt:lpstr>Сроки реализации проекта</vt:lpstr>
      <vt:lpstr>Объекты исследования</vt:lpstr>
      <vt:lpstr>Предметы исследования</vt:lpstr>
      <vt:lpstr>Методы исследования</vt:lpstr>
      <vt:lpstr>Содержание и механизмы реализации проекта</vt:lpstr>
      <vt:lpstr>Содержание и механизмы реализации проекта</vt:lpstr>
      <vt:lpstr>Содержание  и механизмы реализации проекта</vt:lpstr>
      <vt:lpstr>Ресурсное обеспечение</vt:lpstr>
      <vt:lpstr>Модель системы здоровьесбережения школьников</vt:lpstr>
      <vt:lpstr>Содержание и промежуточные результаты работы по программе «Территория здоровья»</vt:lpstr>
      <vt:lpstr>Самопознание</vt:lpstr>
      <vt:lpstr>Я и другие</vt:lpstr>
      <vt:lpstr>Гигиенические правила и предупреждение инфекционных заболеваний</vt:lpstr>
      <vt:lpstr>Питание и здоровье</vt:lpstr>
      <vt:lpstr>Основы личной безопасности и профилактика травматизма</vt:lpstr>
      <vt:lpstr>Культура потребления медицинских услуг</vt:lpstr>
      <vt:lpstr>Предупреждение употребления ПАВ</vt:lpstr>
      <vt:lpstr>Оздоровление</vt:lpstr>
      <vt:lpstr>Нам предстоит исследовать…</vt:lpstr>
      <vt:lpstr>Как  это оказывает влияние на здоровье человека?</vt:lpstr>
      <vt:lpstr>Как  это оказывает влияние на здоровье человека?</vt:lpstr>
      <vt:lpstr>Насколько мы здоровы?</vt:lpstr>
      <vt:lpstr>Будем учиться здоровью… </vt:lpstr>
      <vt:lpstr>Олимпийские уроки</vt:lpstr>
      <vt:lpstr>Олимпийский «Стартинейджер»</vt:lpstr>
      <vt:lpstr>Уроки ЗОЖ</vt:lpstr>
      <vt:lpstr>Уроки безопасного поведения</vt:lpstr>
      <vt:lpstr>Нам будут сопутствовать…</vt:lpstr>
      <vt:lpstr>Основная идея проекта</vt:lpstr>
      <vt:lpstr>Автор проекта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Территория здоровья</dc:title>
  <dc:creator>Эльвира</dc:creator>
  <cp:lastModifiedBy>Admin</cp:lastModifiedBy>
  <cp:revision>60</cp:revision>
  <cp:lastPrinted>2013-09-08T12:28:30Z</cp:lastPrinted>
  <dcterms:created xsi:type="dcterms:W3CDTF">2013-09-10T15:46:10Z</dcterms:created>
  <dcterms:modified xsi:type="dcterms:W3CDTF">2013-09-08T12:30:51Z</dcterms:modified>
</cp:coreProperties>
</file>