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57B06-A7E5-496F-8EA4-1DFB69157867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7476A3B1-7D61-4C5C-AD1A-84FB9F6C64F2}">
      <dgm:prSet phldrT="[Текст]" custT="1"/>
      <dgm:spPr/>
      <dgm:t>
        <a:bodyPr/>
        <a:lstStyle/>
        <a:p>
          <a:r>
            <a:rPr lang="ru-RU" sz="3200" b="1" dirty="0" smtClean="0"/>
            <a:t>ФГОС</a:t>
          </a:r>
          <a:endParaRPr lang="ru-RU" sz="3200" b="1" dirty="0"/>
        </a:p>
      </dgm:t>
    </dgm:pt>
    <dgm:pt modelId="{94153EC5-85A8-4E71-A031-CA52B5413A14}" type="parTrans" cxnId="{B6DC8A2B-6FA1-4CAA-8487-9B2E6B128793}">
      <dgm:prSet/>
      <dgm:spPr/>
      <dgm:t>
        <a:bodyPr/>
        <a:lstStyle/>
        <a:p>
          <a:endParaRPr lang="ru-RU"/>
        </a:p>
      </dgm:t>
    </dgm:pt>
    <dgm:pt modelId="{192BCF01-467D-4B9A-9A74-16A32AA517BF}" type="sibTrans" cxnId="{B6DC8A2B-6FA1-4CAA-8487-9B2E6B128793}">
      <dgm:prSet/>
      <dgm:spPr/>
      <dgm:t>
        <a:bodyPr/>
        <a:lstStyle/>
        <a:p>
          <a:endParaRPr lang="ru-RU"/>
        </a:p>
      </dgm:t>
    </dgm:pt>
    <dgm:pt modelId="{1BAE642F-6DBC-4425-9A88-0C87002BAD5B}">
      <dgm:prSet phldrT="[Текст]" custT="1"/>
      <dgm:spPr/>
      <dgm:t>
        <a:bodyPr/>
        <a:lstStyle/>
        <a:p>
          <a:r>
            <a:rPr lang="ru-RU" sz="1900" dirty="0" smtClean="0"/>
            <a:t>Цели образовательной программы ОУ</a:t>
          </a:r>
          <a:endParaRPr lang="ru-RU" sz="1900" dirty="0"/>
        </a:p>
      </dgm:t>
    </dgm:pt>
    <dgm:pt modelId="{21295635-402F-449A-A769-2E9DB43C7B1C}" type="parTrans" cxnId="{D30F4E1D-EC1C-451A-9871-90ACA068FE93}">
      <dgm:prSet/>
      <dgm:spPr/>
      <dgm:t>
        <a:bodyPr/>
        <a:lstStyle/>
        <a:p>
          <a:endParaRPr lang="ru-RU"/>
        </a:p>
      </dgm:t>
    </dgm:pt>
    <dgm:pt modelId="{FFED2C59-4FFC-4338-B962-A15C5B15CE92}" type="sibTrans" cxnId="{D30F4E1D-EC1C-451A-9871-90ACA068FE93}">
      <dgm:prSet/>
      <dgm:spPr/>
      <dgm:t>
        <a:bodyPr/>
        <a:lstStyle/>
        <a:p>
          <a:endParaRPr lang="ru-RU"/>
        </a:p>
      </dgm:t>
    </dgm:pt>
    <dgm:pt modelId="{DB522165-BD1D-427C-8C6B-D0F46D9749E0}">
      <dgm:prSet phldrT="[Текст]" custT="1"/>
      <dgm:spPr/>
      <dgm:t>
        <a:bodyPr/>
        <a:lstStyle/>
        <a:p>
          <a:r>
            <a:rPr lang="ru-RU" sz="2400" dirty="0" smtClean="0"/>
            <a:t>Цели программы по предмету</a:t>
          </a:r>
          <a:endParaRPr lang="ru-RU" sz="2400" dirty="0"/>
        </a:p>
      </dgm:t>
    </dgm:pt>
    <dgm:pt modelId="{C9E2C03F-FD66-4BED-A7E2-EEF701268846}" type="parTrans" cxnId="{D2503AFC-F76F-42AC-B6C7-01DFDF8913AC}">
      <dgm:prSet/>
      <dgm:spPr/>
      <dgm:t>
        <a:bodyPr/>
        <a:lstStyle/>
        <a:p>
          <a:endParaRPr lang="ru-RU"/>
        </a:p>
      </dgm:t>
    </dgm:pt>
    <dgm:pt modelId="{2A919D9F-AB3E-4DB8-BCBF-25EE097767F1}" type="sibTrans" cxnId="{D2503AFC-F76F-42AC-B6C7-01DFDF8913AC}">
      <dgm:prSet/>
      <dgm:spPr/>
      <dgm:t>
        <a:bodyPr/>
        <a:lstStyle/>
        <a:p>
          <a:endParaRPr lang="ru-RU"/>
        </a:p>
      </dgm:t>
    </dgm:pt>
    <dgm:pt modelId="{3E603883-63B8-447F-8A86-1BA6D6526FCE}">
      <dgm:prSet phldrT="[Текст]" custT="1"/>
      <dgm:spPr/>
      <dgm:t>
        <a:bodyPr/>
        <a:lstStyle/>
        <a:p>
          <a:r>
            <a:rPr lang="ru-RU" sz="2400" dirty="0" smtClean="0"/>
            <a:t>Цели урока</a:t>
          </a:r>
          <a:endParaRPr lang="ru-RU" sz="2400" dirty="0"/>
        </a:p>
      </dgm:t>
    </dgm:pt>
    <dgm:pt modelId="{9B82C010-F610-4723-8BB1-70841FB8ADAB}" type="parTrans" cxnId="{D7EB17F1-2972-4EE9-AE8C-9AEF990D5A94}">
      <dgm:prSet/>
      <dgm:spPr/>
      <dgm:t>
        <a:bodyPr/>
        <a:lstStyle/>
        <a:p>
          <a:endParaRPr lang="ru-RU"/>
        </a:p>
      </dgm:t>
    </dgm:pt>
    <dgm:pt modelId="{648779B9-859F-406F-9EB9-EBBB168BEABD}" type="sibTrans" cxnId="{D7EB17F1-2972-4EE9-AE8C-9AEF990D5A94}">
      <dgm:prSet/>
      <dgm:spPr/>
      <dgm:t>
        <a:bodyPr/>
        <a:lstStyle/>
        <a:p>
          <a:endParaRPr lang="ru-RU"/>
        </a:p>
      </dgm:t>
    </dgm:pt>
    <dgm:pt modelId="{E4EE5D00-D844-4612-AEC3-0AEE6347D04D}">
      <dgm:prSet phldrT="[Текст]" custT="1"/>
      <dgm:spPr/>
      <dgm:t>
        <a:bodyPr/>
        <a:lstStyle/>
        <a:p>
          <a:r>
            <a:rPr lang="ru-RU" sz="2400" dirty="0" smtClean="0"/>
            <a:t>Цели задания</a:t>
          </a:r>
          <a:endParaRPr lang="ru-RU" sz="2400" dirty="0"/>
        </a:p>
      </dgm:t>
    </dgm:pt>
    <dgm:pt modelId="{80C4B3DE-65EE-42C1-B0E3-10893F8E139E}" type="parTrans" cxnId="{C32DA55D-AD24-4B0E-885B-919016E48579}">
      <dgm:prSet/>
      <dgm:spPr/>
      <dgm:t>
        <a:bodyPr/>
        <a:lstStyle/>
        <a:p>
          <a:endParaRPr lang="ru-RU"/>
        </a:p>
      </dgm:t>
    </dgm:pt>
    <dgm:pt modelId="{D8615BCE-CD8E-477D-96A4-4E43A286FE5E}" type="sibTrans" cxnId="{C32DA55D-AD24-4B0E-885B-919016E48579}">
      <dgm:prSet/>
      <dgm:spPr/>
      <dgm:t>
        <a:bodyPr/>
        <a:lstStyle/>
        <a:p>
          <a:endParaRPr lang="ru-RU"/>
        </a:p>
      </dgm:t>
    </dgm:pt>
    <dgm:pt modelId="{4B2E9DE8-A781-4174-8F19-FAB4D663557B}" type="pres">
      <dgm:prSet presAssocID="{78657B06-A7E5-496F-8EA4-1DFB69157867}" presName="Name0" presStyleCnt="0">
        <dgm:presLayoutVars>
          <dgm:dir/>
          <dgm:animLvl val="lvl"/>
          <dgm:resizeHandles val="exact"/>
        </dgm:presLayoutVars>
      </dgm:prSet>
      <dgm:spPr/>
    </dgm:pt>
    <dgm:pt modelId="{022296E8-60F1-450B-9EC5-F9D3F11E7551}" type="pres">
      <dgm:prSet presAssocID="{7476A3B1-7D61-4C5C-AD1A-84FB9F6C64F2}" presName="Name8" presStyleCnt="0"/>
      <dgm:spPr/>
    </dgm:pt>
    <dgm:pt modelId="{C6C19B6A-C661-4511-9CEA-5D8C400518A3}" type="pres">
      <dgm:prSet presAssocID="{7476A3B1-7D61-4C5C-AD1A-84FB9F6C64F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3415-C8AA-46BD-8125-DE0BEE68DB19}" type="pres">
      <dgm:prSet presAssocID="{7476A3B1-7D61-4C5C-AD1A-84FB9F6C64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5A11B-D30E-4B57-ABBC-8B8EF16ABA12}" type="pres">
      <dgm:prSet presAssocID="{1BAE642F-6DBC-4425-9A88-0C87002BAD5B}" presName="Name8" presStyleCnt="0"/>
      <dgm:spPr/>
    </dgm:pt>
    <dgm:pt modelId="{8A127278-A845-4DC7-87DA-F02E32EDA645}" type="pres">
      <dgm:prSet presAssocID="{1BAE642F-6DBC-4425-9A88-0C87002BAD5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376D0-7DE8-44F1-A740-6F324D5CC05A}" type="pres">
      <dgm:prSet presAssocID="{1BAE642F-6DBC-4425-9A88-0C87002BAD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684FF-829E-4316-8E82-BA3E6972E7AC}" type="pres">
      <dgm:prSet presAssocID="{DB522165-BD1D-427C-8C6B-D0F46D9749E0}" presName="Name8" presStyleCnt="0"/>
      <dgm:spPr/>
    </dgm:pt>
    <dgm:pt modelId="{F024CE20-79ED-4D0F-AE37-4B51B72BF8C6}" type="pres">
      <dgm:prSet presAssocID="{DB522165-BD1D-427C-8C6B-D0F46D9749E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52F6C-C961-4533-B146-E46CE55BECC5}" type="pres">
      <dgm:prSet presAssocID="{DB522165-BD1D-427C-8C6B-D0F46D9749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DAAB6-8544-47B6-A5F1-DBA4E2DFC6D2}" type="pres">
      <dgm:prSet presAssocID="{3E603883-63B8-447F-8A86-1BA6D6526FCE}" presName="Name8" presStyleCnt="0"/>
      <dgm:spPr/>
    </dgm:pt>
    <dgm:pt modelId="{D02CA671-9128-42E0-A31F-B061E97BD718}" type="pres">
      <dgm:prSet presAssocID="{3E603883-63B8-447F-8A86-1BA6D6526FC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460B7-7655-41B4-99A2-2831869C4996}" type="pres">
      <dgm:prSet presAssocID="{3E603883-63B8-447F-8A86-1BA6D6526F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322A5-30F0-45E9-ADE5-BBA0880598C9}" type="pres">
      <dgm:prSet presAssocID="{E4EE5D00-D844-4612-AEC3-0AEE6347D04D}" presName="Name8" presStyleCnt="0"/>
      <dgm:spPr/>
    </dgm:pt>
    <dgm:pt modelId="{246B513D-E47B-453A-8E5F-82F48AFD5A89}" type="pres">
      <dgm:prSet presAssocID="{E4EE5D00-D844-4612-AEC3-0AEE6347D04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7E6A-FEB9-495A-B636-4603DE35E10B}" type="pres">
      <dgm:prSet presAssocID="{E4EE5D00-D844-4612-AEC3-0AEE6347D0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5519B-9618-4153-AEF2-F261B5E7AE91}" type="presOf" srcId="{1BAE642F-6DBC-4425-9A88-0C87002BAD5B}" destId="{9C1376D0-7DE8-44F1-A740-6F324D5CC05A}" srcOrd="1" destOrd="0" presId="urn:microsoft.com/office/officeart/2005/8/layout/pyramid1"/>
    <dgm:cxn modelId="{DF8488A2-56A1-46BE-98A4-F62B6766E78A}" type="presOf" srcId="{3E603883-63B8-447F-8A86-1BA6D6526FCE}" destId="{D02CA671-9128-42E0-A31F-B061E97BD718}" srcOrd="0" destOrd="0" presId="urn:microsoft.com/office/officeart/2005/8/layout/pyramid1"/>
    <dgm:cxn modelId="{306CE748-E6E9-4A34-90BD-C42697983BA5}" type="presOf" srcId="{E4EE5D00-D844-4612-AEC3-0AEE6347D04D}" destId="{246B513D-E47B-453A-8E5F-82F48AFD5A89}" srcOrd="0" destOrd="0" presId="urn:microsoft.com/office/officeart/2005/8/layout/pyramid1"/>
    <dgm:cxn modelId="{7725626E-4F06-4C25-818F-91D904359442}" type="presOf" srcId="{1BAE642F-6DBC-4425-9A88-0C87002BAD5B}" destId="{8A127278-A845-4DC7-87DA-F02E32EDA645}" srcOrd="0" destOrd="0" presId="urn:microsoft.com/office/officeart/2005/8/layout/pyramid1"/>
    <dgm:cxn modelId="{B6DC8A2B-6FA1-4CAA-8487-9B2E6B128793}" srcId="{78657B06-A7E5-496F-8EA4-1DFB69157867}" destId="{7476A3B1-7D61-4C5C-AD1A-84FB9F6C64F2}" srcOrd="0" destOrd="0" parTransId="{94153EC5-85A8-4E71-A031-CA52B5413A14}" sibTransId="{192BCF01-467D-4B9A-9A74-16A32AA517BF}"/>
    <dgm:cxn modelId="{C32DA55D-AD24-4B0E-885B-919016E48579}" srcId="{78657B06-A7E5-496F-8EA4-1DFB69157867}" destId="{E4EE5D00-D844-4612-AEC3-0AEE6347D04D}" srcOrd="4" destOrd="0" parTransId="{80C4B3DE-65EE-42C1-B0E3-10893F8E139E}" sibTransId="{D8615BCE-CD8E-477D-96A4-4E43A286FE5E}"/>
    <dgm:cxn modelId="{D2503AFC-F76F-42AC-B6C7-01DFDF8913AC}" srcId="{78657B06-A7E5-496F-8EA4-1DFB69157867}" destId="{DB522165-BD1D-427C-8C6B-D0F46D9749E0}" srcOrd="2" destOrd="0" parTransId="{C9E2C03F-FD66-4BED-A7E2-EEF701268846}" sibTransId="{2A919D9F-AB3E-4DB8-BCBF-25EE097767F1}"/>
    <dgm:cxn modelId="{37B2BFFD-1973-4322-BB76-CDF3811B4088}" type="presOf" srcId="{E4EE5D00-D844-4612-AEC3-0AEE6347D04D}" destId="{D1097E6A-FEB9-495A-B636-4603DE35E10B}" srcOrd="1" destOrd="0" presId="urn:microsoft.com/office/officeart/2005/8/layout/pyramid1"/>
    <dgm:cxn modelId="{ADEE78FB-EA25-40A0-A03D-C6795ED7003B}" type="presOf" srcId="{78657B06-A7E5-496F-8EA4-1DFB69157867}" destId="{4B2E9DE8-A781-4174-8F19-FAB4D663557B}" srcOrd="0" destOrd="0" presId="urn:microsoft.com/office/officeart/2005/8/layout/pyramid1"/>
    <dgm:cxn modelId="{76BA34A5-227E-4E55-8000-830B7949EE76}" type="presOf" srcId="{3E603883-63B8-447F-8A86-1BA6D6526FCE}" destId="{002460B7-7655-41B4-99A2-2831869C4996}" srcOrd="1" destOrd="0" presId="urn:microsoft.com/office/officeart/2005/8/layout/pyramid1"/>
    <dgm:cxn modelId="{D7EB17F1-2972-4EE9-AE8C-9AEF990D5A94}" srcId="{78657B06-A7E5-496F-8EA4-1DFB69157867}" destId="{3E603883-63B8-447F-8A86-1BA6D6526FCE}" srcOrd="3" destOrd="0" parTransId="{9B82C010-F610-4723-8BB1-70841FB8ADAB}" sibTransId="{648779B9-859F-406F-9EB9-EBBB168BEABD}"/>
    <dgm:cxn modelId="{1119574A-8B08-4DE6-96AB-6C42EC81BEC8}" type="presOf" srcId="{DB522165-BD1D-427C-8C6B-D0F46D9749E0}" destId="{F024CE20-79ED-4D0F-AE37-4B51B72BF8C6}" srcOrd="0" destOrd="0" presId="urn:microsoft.com/office/officeart/2005/8/layout/pyramid1"/>
    <dgm:cxn modelId="{D30F4E1D-EC1C-451A-9871-90ACA068FE93}" srcId="{78657B06-A7E5-496F-8EA4-1DFB69157867}" destId="{1BAE642F-6DBC-4425-9A88-0C87002BAD5B}" srcOrd="1" destOrd="0" parTransId="{21295635-402F-449A-A769-2E9DB43C7B1C}" sibTransId="{FFED2C59-4FFC-4338-B962-A15C5B15CE92}"/>
    <dgm:cxn modelId="{B6FBD850-97F4-4CCA-9932-8867B085C733}" type="presOf" srcId="{7476A3B1-7D61-4C5C-AD1A-84FB9F6C64F2}" destId="{D57A3415-C8AA-46BD-8125-DE0BEE68DB19}" srcOrd="1" destOrd="0" presId="urn:microsoft.com/office/officeart/2005/8/layout/pyramid1"/>
    <dgm:cxn modelId="{FC4089A4-7909-4EB0-8601-9AA3E72731B5}" type="presOf" srcId="{7476A3B1-7D61-4C5C-AD1A-84FB9F6C64F2}" destId="{C6C19B6A-C661-4511-9CEA-5D8C400518A3}" srcOrd="0" destOrd="0" presId="urn:microsoft.com/office/officeart/2005/8/layout/pyramid1"/>
    <dgm:cxn modelId="{E05A7FF6-7387-458F-BF8F-D073E347D39C}" type="presOf" srcId="{DB522165-BD1D-427C-8C6B-D0F46D9749E0}" destId="{A8952F6C-C961-4533-B146-E46CE55BECC5}" srcOrd="1" destOrd="0" presId="urn:microsoft.com/office/officeart/2005/8/layout/pyramid1"/>
    <dgm:cxn modelId="{0A358878-80E6-470C-A678-EDAC479C495F}" type="presParOf" srcId="{4B2E9DE8-A781-4174-8F19-FAB4D663557B}" destId="{022296E8-60F1-450B-9EC5-F9D3F11E7551}" srcOrd="0" destOrd="0" presId="urn:microsoft.com/office/officeart/2005/8/layout/pyramid1"/>
    <dgm:cxn modelId="{33885FC8-1060-492B-84F5-13D97944B293}" type="presParOf" srcId="{022296E8-60F1-450B-9EC5-F9D3F11E7551}" destId="{C6C19B6A-C661-4511-9CEA-5D8C400518A3}" srcOrd="0" destOrd="0" presId="urn:microsoft.com/office/officeart/2005/8/layout/pyramid1"/>
    <dgm:cxn modelId="{1C1E57EE-039E-4D9B-B1AD-B0AE619A5149}" type="presParOf" srcId="{022296E8-60F1-450B-9EC5-F9D3F11E7551}" destId="{D57A3415-C8AA-46BD-8125-DE0BEE68DB19}" srcOrd="1" destOrd="0" presId="urn:microsoft.com/office/officeart/2005/8/layout/pyramid1"/>
    <dgm:cxn modelId="{CDC71154-2B20-4EAF-9852-441DB9938255}" type="presParOf" srcId="{4B2E9DE8-A781-4174-8F19-FAB4D663557B}" destId="{B825A11B-D30E-4B57-ABBC-8B8EF16ABA12}" srcOrd="1" destOrd="0" presId="urn:microsoft.com/office/officeart/2005/8/layout/pyramid1"/>
    <dgm:cxn modelId="{D8B7434A-ABA9-4AC0-A272-C68784024C79}" type="presParOf" srcId="{B825A11B-D30E-4B57-ABBC-8B8EF16ABA12}" destId="{8A127278-A845-4DC7-87DA-F02E32EDA645}" srcOrd="0" destOrd="0" presId="urn:microsoft.com/office/officeart/2005/8/layout/pyramid1"/>
    <dgm:cxn modelId="{28188384-3994-4759-A8E0-9F563A35375D}" type="presParOf" srcId="{B825A11B-D30E-4B57-ABBC-8B8EF16ABA12}" destId="{9C1376D0-7DE8-44F1-A740-6F324D5CC05A}" srcOrd="1" destOrd="0" presId="urn:microsoft.com/office/officeart/2005/8/layout/pyramid1"/>
    <dgm:cxn modelId="{5E360F67-C6BA-4558-800D-8CC3F3390E0B}" type="presParOf" srcId="{4B2E9DE8-A781-4174-8F19-FAB4D663557B}" destId="{4E2684FF-829E-4316-8E82-BA3E6972E7AC}" srcOrd="2" destOrd="0" presId="urn:microsoft.com/office/officeart/2005/8/layout/pyramid1"/>
    <dgm:cxn modelId="{34827AF6-4D2E-4C50-8A41-7F81076D7C0A}" type="presParOf" srcId="{4E2684FF-829E-4316-8E82-BA3E6972E7AC}" destId="{F024CE20-79ED-4D0F-AE37-4B51B72BF8C6}" srcOrd="0" destOrd="0" presId="urn:microsoft.com/office/officeart/2005/8/layout/pyramid1"/>
    <dgm:cxn modelId="{4B3BCB52-835C-48E5-81E6-78BBA3856889}" type="presParOf" srcId="{4E2684FF-829E-4316-8E82-BA3E6972E7AC}" destId="{A8952F6C-C961-4533-B146-E46CE55BECC5}" srcOrd="1" destOrd="0" presId="urn:microsoft.com/office/officeart/2005/8/layout/pyramid1"/>
    <dgm:cxn modelId="{E2971BB3-3C3B-40AC-8017-889632DF58E9}" type="presParOf" srcId="{4B2E9DE8-A781-4174-8F19-FAB4D663557B}" destId="{663DAAB6-8544-47B6-A5F1-DBA4E2DFC6D2}" srcOrd="3" destOrd="0" presId="urn:microsoft.com/office/officeart/2005/8/layout/pyramid1"/>
    <dgm:cxn modelId="{FF0575DA-272A-4FB3-B8DE-77A544F94A6A}" type="presParOf" srcId="{663DAAB6-8544-47B6-A5F1-DBA4E2DFC6D2}" destId="{D02CA671-9128-42E0-A31F-B061E97BD718}" srcOrd="0" destOrd="0" presId="urn:microsoft.com/office/officeart/2005/8/layout/pyramid1"/>
    <dgm:cxn modelId="{DC65164C-8651-4377-8F6E-1D4AF36B5404}" type="presParOf" srcId="{663DAAB6-8544-47B6-A5F1-DBA4E2DFC6D2}" destId="{002460B7-7655-41B4-99A2-2831869C4996}" srcOrd="1" destOrd="0" presId="urn:microsoft.com/office/officeart/2005/8/layout/pyramid1"/>
    <dgm:cxn modelId="{B6068DD9-BA95-40EF-B6D4-3DEE08DDAC4A}" type="presParOf" srcId="{4B2E9DE8-A781-4174-8F19-FAB4D663557B}" destId="{06A322A5-30F0-45E9-ADE5-BBA0880598C9}" srcOrd="4" destOrd="0" presId="urn:microsoft.com/office/officeart/2005/8/layout/pyramid1"/>
    <dgm:cxn modelId="{2088131D-495E-4E60-994E-EC9E42A09AE6}" type="presParOf" srcId="{06A322A5-30F0-45E9-ADE5-BBA0880598C9}" destId="{246B513D-E47B-453A-8E5F-82F48AFD5A89}" srcOrd="0" destOrd="0" presId="urn:microsoft.com/office/officeart/2005/8/layout/pyramid1"/>
    <dgm:cxn modelId="{3CA00343-2DCF-4EEF-AD85-80B4006D0C90}" type="presParOf" srcId="{06A322A5-30F0-45E9-ADE5-BBA0880598C9}" destId="{D1097E6A-FEB9-495A-B636-4603DE35E1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19B6A-C661-4511-9CEA-5D8C400518A3}">
      <dsp:nvSpPr>
        <dsp:cNvPr id="0" name=""/>
        <dsp:cNvSpPr/>
      </dsp:nvSpPr>
      <dsp:spPr>
        <a:xfrm>
          <a:off x="2937926" y="0"/>
          <a:ext cx="1468963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ФГОС</a:t>
          </a:r>
          <a:endParaRPr lang="ru-RU" sz="3200" b="1" kern="1200" dirty="0"/>
        </a:p>
      </dsp:txBody>
      <dsp:txXfrm>
        <a:off x="2937926" y="0"/>
        <a:ext cx="1468963" cy="1180931"/>
      </dsp:txXfrm>
    </dsp:sp>
    <dsp:sp modelId="{8A127278-A845-4DC7-87DA-F02E32EDA645}">
      <dsp:nvSpPr>
        <dsp:cNvPr id="0" name=""/>
        <dsp:cNvSpPr/>
      </dsp:nvSpPr>
      <dsp:spPr>
        <a:xfrm>
          <a:off x="2203444" y="1180931"/>
          <a:ext cx="2937926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Цели образовательной программы ОУ</a:t>
          </a:r>
          <a:endParaRPr lang="ru-RU" sz="1900" kern="1200" dirty="0"/>
        </a:p>
      </dsp:txBody>
      <dsp:txXfrm>
        <a:off x="2717581" y="1180931"/>
        <a:ext cx="1909652" cy="1180931"/>
      </dsp:txXfrm>
    </dsp:sp>
    <dsp:sp modelId="{F024CE20-79ED-4D0F-AE37-4B51B72BF8C6}">
      <dsp:nvSpPr>
        <dsp:cNvPr id="0" name=""/>
        <dsp:cNvSpPr/>
      </dsp:nvSpPr>
      <dsp:spPr>
        <a:xfrm>
          <a:off x="1468963" y="2361862"/>
          <a:ext cx="4406889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программы по предмету</a:t>
          </a:r>
          <a:endParaRPr lang="ru-RU" sz="2400" kern="1200" dirty="0"/>
        </a:p>
      </dsp:txBody>
      <dsp:txXfrm>
        <a:off x="2240168" y="2361862"/>
        <a:ext cx="2864478" cy="1180931"/>
      </dsp:txXfrm>
    </dsp:sp>
    <dsp:sp modelId="{D02CA671-9128-42E0-A31F-B061E97BD718}">
      <dsp:nvSpPr>
        <dsp:cNvPr id="0" name=""/>
        <dsp:cNvSpPr/>
      </dsp:nvSpPr>
      <dsp:spPr>
        <a:xfrm>
          <a:off x="734481" y="3542793"/>
          <a:ext cx="5875852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урока</a:t>
          </a:r>
          <a:endParaRPr lang="ru-RU" sz="2400" kern="1200" dirty="0"/>
        </a:p>
      </dsp:txBody>
      <dsp:txXfrm>
        <a:off x="1762755" y="3542793"/>
        <a:ext cx="3819304" cy="1180931"/>
      </dsp:txXfrm>
    </dsp:sp>
    <dsp:sp modelId="{246B513D-E47B-453A-8E5F-82F48AFD5A89}">
      <dsp:nvSpPr>
        <dsp:cNvPr id="0" name=""/>
        <dsp:cNvSpPr/>
      </dsp:nvSpPr>
      <dsp:spPr>
        <a:xfrm>
          <a:off x="0" y="4723724"/>
          <a:ext cx="7344816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задания</a:t>
          </a:r>
          <a:endParaRPr lang="ru-RU" sz="2400" kern="1200" dirty="0"/>
        </a:p>
      </dsp:txBody>
      <dsp:txXfrm>
        <a:off x="1285342" y="4723724"/>
        <a:ext cx="4774130" cy="118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E5D5-960F-4A00-B4B1-3D0E00D55002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lexstoma.com/2012/06/02/kak-pravilno-stavit-celi/" TargetMode="External"/><Relationship Id="rId2" Type="http://schemas.openxmlformats.org/officeDocument/2006/relationships/hyperlink" Target="http://top4you.ru/kak-nayti-svoyu-ts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erat.znate.ru/text/index-31560.html" TargetMode="External"/><Relationship Id="rId5" Type="http://schemas.openxmlformats.org/officeDocument/2006/relationships/hyperlink" Target="http://sdff.ru/article/school_freelance/effective_orders" TargetMode="External"/><Relationship Id="rId4" Type="http://schemas.openxmlformats.org/officeDocument/2006/relationships/hyperlink" Target="http://umario.ru/onlajn-kinoteatr-chast-vtoraya-ce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96480">
            <a:off x="2923378" y="2331924"/>
            <a:ext cx="5503373" cy="5241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Ц е л е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п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 о л а г а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н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 и е: </a:t>
            </a:r>
            <a:r>
              <a:rPr lang="ru-RU" sz="2400" b="1" dirty="0" smtClean="0">
                <a:solidFill>
                  <a:srgbClr val="FF0000"/>
                </a:solidFill>
                <a:latin typeface="a_AlgeriusBlw" pitchFamily="82" charset="-52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_AlgeriusBlw" pitchFamily="82" charset="-52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ставим  «умные»  цели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489648"/>
            <a:ext cx="4608512" cy="2971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Материал подготовлен учителем начальных классов ГКООУ «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Морёновская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областная санаторно-лесная школа» 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Цопа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Ольгой Николаевной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2013 г.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8864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Только когда мы приходим к цели, мы решаем, что путь был верен.</a:t>
            </a:r>
          </a:p>
          <a:p>
            <a:pPr algn="r"/>
            <a:r>
              <a:rPr lang="ru-RU" sz="2400" b="1" dirty="0" smtClean="0"/>
              <a:t>Поль </a:t>
            </a:r>
            <a:r>
              <a:rPr lang="ru-RU" sz="2400" b="1" dirty="0" err="1" smtClean="0"/>
              <a:t>Валери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9023"/>
            <a:ext cx="864096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Учебные цели на языке «наблюдаемых действий»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5"/>
          <a:ext cx="8784976" cy="58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616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Неопределенные, расплывчатые фразы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Внешне выраженные, </a:t>
                      </a:r>
                    </a:p>
                    <a:p>
                      <a:pPr algn="ctr"/>
                      <a:r>
                        <a:rPr lang="ru-RU" dirty="0" smtClean="0"/>
                        <a:t>«наблюдаемые» действия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Открывать для себя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Воспринимать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Соотносить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 знакомым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усидчивость и внимание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определение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Проиллюстрировать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патриотизм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Почувствовать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Объяснить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Классифицировать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 – качественные составляющие цели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810559"/>
            <a:ext cx="432048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 отвечают на вопрос: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826783"/>
            <a:ext cx="367240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Что следует сделать, чтобы достичь цели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Какие ступеньки приведут меня к цели?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54775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Из каких составных частей состоит моя цель?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Задача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3"/>
            <a:ext cx="432048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Меньше по объему, чем цель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Дробление цели должно быть обоснованным, по значимым объектам работ </a:t>
            </a:r>
            <a:endParaRPr lang="ru-RU" sz="3200" b="1" dirty="0"/>
          </a:p>
        </p:txBody>
      </p:sp>
      <p:pic>
        <p:nvPicPr>
          <p:cNvPr id="1026" name="Picture 2" descr="https://encrypted-tbn3.gstatic.com/images?q=tbn:ANd9GcSv94w0PPYqzGzSVkdCXZrGkoXdAsQ6yZbcgHTdCsHsSP8V3b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09832"/>
            <a:ext cx="5040559" cy="290354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572000" y="4293096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3717032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3212976"/>
            <a:ext cx="115212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350100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4452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Задача-звено,этап</a:t>
            </a:r>
            <a:r>
              <a:rPr lang="ru-RU" sz="2000" b="1" dirty="0" smtClean="0"/>
              <a:t> движения к цели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622429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Задача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1844824"/>
            <a:ext cx="43204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«Что делать сейчас?»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250719"/>
            <a:ext cx="8496944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Мы группируем задачи по удобным для нас признакам: времени исполнения, ресурсам и записываем в линейный список так, чтобы всегда можно было определить, когда и что необходимо сделать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Ошибки при формулировании задач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168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«размельчение» задач на отдельные технологические части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слишком большое количество задач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необоснованно малое количество задач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8326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Разработка  задач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разбить цель на задачи, выстроить задачи в последовательности их решения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приведет ли выполнение каждой конкретной задачи к достижению цели?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нет ли «побочных» для данной цели задач?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последовательно ли выстроены задачи (какая задача должна быть решена раньше, какая – позже)?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Цель        задачи       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483768" y="4766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8024" y="4766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14401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348880"/>
            <a:ext cx="14401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62944" y="5559623"/>
            <a:ext cx="1672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6207695"/>
            <a:ext cx="20882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Оценивание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980728"/>
            <a:ext cx="6912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Ученики научатся писать деловые письма в сфере гостиничного и туристического бизнеса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9127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Формат письма</a:t>
            </a:r>
          </a:p>
          <a:p>
            <a:r>
              <a:rPr lang="ru-RU" sz="2400" dirty="0" smtClean="0"/>
              <a:t>Стандартные фразы вступления, обращения, заключения</a:t>
            </a:r>
          </a:p>
          <a:p>
            <a:r>
              <a:rPr lang="ru-RU" sz="2400" dirty="0" smtClean="0"/>
              <a:t>Виды писем по цели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861048"/>
            <a:ext cx="86409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Определить цель через ожидаемые результаты обучения и воспитания, которые можно объективно </a:t>
            </a:r>
            <a:r>
              <a:rPr lang="ru-RU" sz="2400" dirty="0" smtClean="0">
                <a:solidFill>
                  <a:srgbClr val="FF0000"/>
                </a:solidFill>
              </a:rPr>
              <a:t>измерить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оценить</a:t>
            </a:r>
            <a:r>
              <a:rPr lang="ru-RU" sz="2400" dirty="0" smtClean="0"/>
              <a:t>. Эти </a:t>
            </a:r>
            <a:r>
              <a:rPr lang="ru-RU" sz="2400" dirty="0" smtClean="0">
                <a:solidFill>
                  <a:srgbClr val="FF0000"/>
                </a:solidFill>
              </a:rPr>
              <a:t>результаты</a:t>
            </a:r>
            <a:r>
              <a:rPr lang="ru-RU" sz="2400" dirty="0" smtClean="0"/>
              <a:t> проявляются в операциях, действиях, поступках учащегося (группы)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5622339"/>
            <a:ext cx="32403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Ученики  будут знать</a:t>
            </a:r>
          </a:p>
          <a:p>
            <a:r>
              <a:rPr lang="ru-RU" sz="2400" dirty="0" smtClean="0"/>
              <a:t>Ученики  будут уметь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Новые образовательные результаты ФГОС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1602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ЛИЧНОСТНЫЕ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391271"/>
            <a:ext cx="27446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Самоопределение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3024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Смыслообразование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028871"/>
            <a:ext cx="30243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Ценностная и морально-этическая  ориентация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628800"/>
            <a:ext cx="28803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МЕТАПРЕДМЕТНЫЕ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348880"/>
            <a:ext cx="21602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Регулятивные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3140968"/>
            <a:ext cx="26642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Коммуникативные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08648" y="4047455"/>
            <a:ext cx="2647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Познавательные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628800"/>
            <a:ext cx="22322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ПРЕДМЕТНЫЕ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348880"/>
            <a:ext cx="21602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3140968"/>
            <a:ext cx="21602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4005064"/>
            <a:ext cx="21602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Опыт творческой деятельности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2389"/>
            <a:ext cx="748883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Традиционные способы постановки целей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071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</a:t>
            </a:r>
            <a:r>
              <a:rPr lang="ru-RU" sz="3200" b="1" dirty="0" smtClean="0"/>
              <a:t>определение целей через изучаемое содержание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определение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деятельность учителя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постановка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внутренние</a:t>
            </a:r>
            <a:r>
              <a:rPr lang="ru-RU" sz="3200" b="1" dirty="0" smtClean="0"/>
              <a:t> процессы интеллектуального, эмоционального, личностного </a:t>
            </a:r>
            <a:r>
              <a:rPr lang="ru-RU" sz="3200" b="1" dirty="0" smtClean="0">
                <a:solidFill>
                  <a:srgbClr val="FF0000"/>
                </a:solidFill>
              </a:rPr>
              <a:t>развития ученика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постановка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учебную деятельность </a:t>
            </a:r>
            <a:r>
              <a:rPr lang="ru-RU" sz="3200" b="1" dirty="0" smtClean="0"/>
              <a:t>ученика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Как построена Ваша цель?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4397"/>
            <a:ext cx="561662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Рассмотрим пример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3205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Тема урока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 «Планеты Солнечной системы»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38894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 урока: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обеспечить повторение и закрепление основных понятий и фактов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содействовать формированию мировоззренческих идей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обеспечивать сохранение здоровья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у учащихся умение видеть главное, существенное в изученном материале, сравнивать, обобщать, логически излагать свои мысли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познавательный интерес у учащихся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2646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Иерархия целей в образовании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764704"/>
          <a:ext cx="73448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4397"/>
            <a:ext cx="56166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Определение целей через деятельность учителя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48081"/>
            <a:ext cx="864096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ознакомить учащихся с принципом действия двигателя внутреннего сгорания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продемонстрировать приемы чтения условных обозначений на географической карте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78904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84969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Способ постановки цели – «от учителя» – сосредоточен на его деятельности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4397"/>
            <a:ext cx="78488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какие вопросы вам легче отвечать?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eferat.znate.ru/pars_docs/tw_refs/32/31560/31560_html_389859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588" y="1052736"/>
            <a:ext cx="2778348" cy="2452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900igr.net/datai/ekonomika/Promyshlennost/0013-009-Konservnaja-promyshlennost-Molochnaja-promyshlennost-Mjasna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1763688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374441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делал учитель?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Чего достиг учитель?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Каковы результаты деятельности учителя?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789040"/>
            <a:ext cx="374441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делал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Что выучил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Каковы результаты деятельности ученика?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Постановка целей через внутренние процессы развития ученика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48081"/>
            <a:ext cx="8640960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формировать умение анализировать наблюдаемые явления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познавательную самостоятельность учащихся в процессе решения физических задач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формировать интерес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формировать усидчивость, внимание, память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4077072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84969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Обобщенные образовательные цели – на уровне школы, учебного предмета или цикла предметов</a:t>
            </a:r>
          </a:p>
          <a:p>
            <a:r>
              <a:rPr lang="ru-RU" sz="2400" b="1" dirty="0" smtClean="0"/>
              <a:t>Но не на уровне урока или даже серии уроков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Воспитательные цели урока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Развивающие цели урока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1505"/>
            <a:ext cx="86409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имеют глубокий, личностный характер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трудно представить как краткосрочные результаты</a:t>
            </a:r>
          </a:p>
          <a:p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06896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84969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нуждаются в уточнении, конкретизации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в подборе специальных заданий, упражнений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Постановка целей через учебную деятельность учащихся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1505"/>
            <a:ext cx="864096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решение задач на нахождение корней квадратного уравнения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выполнение упражнений на шведской стенке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исследование клеточной структуры растения</a:t>
            </a:r>
          </a:p>
          <a:p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42900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326195"/>
            <a:ext cx="84969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из поля зрения выпадает важнейший момент – ожидаемый результат обучения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Выводы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99288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 таких способах определения целей работа учителя превратилась в </a:t>
            </a:r>
            <a:r>
              <a:rPr lang="ru-RU" sz="3600" dirty="0" smtClean="0">
                <a:solidFill>
                  <a:srgbClr val="FF0000"/>
                </a:solidFill>
              </a:rPr>
              <a:t>самоценный ритуал.</a:t>
            </a:r>
          </a:p>
          <a:p>
            <a:r>
              <a:rPr lang="ru-RU" sz="3600" dirty="0" smtClean="0"/>
              <a:t>Цели определялись лишь на высоких уровнях : социально- и общепедагогическом, т.е. </a:t>
            </a:r>
            <a:r>
              <a:rPr lang="ru-RU" sz="3600" dirty="0" smtClean="0">
                <a:solidFill>
                  <a:srgbClr val="FF0000"/>
                </a:solidFill>
              </a:rPr>
              <a:t>на уровне лозунгов и призывов.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41044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Конкретна, детальна</a:t>
            </a:r>
          </a:p>
          <a:p>
            <a:r>
              <a:rPr lang="ru-RU" sz="2800" b="1" dirty="0" smtClean="0"/>
              <a:t>Достижима, измеряема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48472" y="332656"/>
            <a:ext cx="47880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Ориентирована на результат</a:t>
            </a:r>
          </a:p>
          <a:p>
            <a:r>
              <a:rPr lang="ru-RU" sz="2800" b="1" dirty="0" smtClean="0"/>
              <a:t>Ориентирована по времени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484784"/>
          <a:ext cx="4056112" cy="49194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56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Первоначальная цель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даты важных событий в истории России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диких и домашних животных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понятия……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знать, как использовать полезные разговорные выражения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лучший способ решения задачи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36368" y="1484784"/>
          <a:ext cx="4056112" cy="49285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56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Отредактированная цель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Каждый ученик сможет назвать 10 главных событий Великой Отечественной войны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Каждый ученик сможет объяснить различия между дикими и домашними животными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смогут</a:t>
                      </a:r>
                      <a:r>
                        <a:rPr lang="ru-RU" sz="1800" baseline="0" dirty="0" smtClean="0"/>
                        <a:t> классифицировать понятия…..по параметрам…..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будут использовать разговорные выражения</a:t>
                      </a:r>
                      <a:r>
                        <a:rPr lang="ru-RU" sz="1800" baseline="0" dirty="0" smtClean="0"/>
                        <a:t> для приветствия, начала и конца разговора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будут выбирать, какой из двух способов решения задачи лучше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Урок как дидактическая система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78497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100" dirty="0" smtClean="0"/>
              <a:t>Тема урока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Цель – куда мы хотим придти. Сформулировать обучающие цели в виде результата, выражающего те действия, которыми должны овладеть учащиеся по окончанию урока.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Задачи – шаги, которые нас туда приведут.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критерии оценки овладения этими действиями и оценочные материалы.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воспитательную цель урока и предусмотреть способы ее реализации. Воспитательная цель урока реализуется через межличностные отношения, складывающиеся в процессе деятельности. Формы организации учебной деятельности: Ф-Г-П-И.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развивающую цель урока и предусмотреть способы ее реализации. Развивающие цели урока реализуются через вид учебной деятельности: продуктивная, проблемная , поисковая, исследовательская.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Отобрать учебный материал, типы заданий, методы обучения. 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Способы постановки целей в образовании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97000"/>
          <a:ext cx="2759968" cy="1010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дизайн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формулировка заданий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инструкций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04520" y="4173696"/>
          <a:ext cx="2759968" cy="1559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{17292A2E-F333-43FB-9621-5CBBE7FDCDCB}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Таксономия </a:t>
                      </a:r>
                      <a:r>
                        <a:rPr lang="ru-RU" dirty="0" err="1" smtClean="0"/>
                        <a:t>Блума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цели урока для развития разных уровней мышления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3848" y="2719824"/>
          <a:ext cx="2759968" cy="1285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SMART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проекты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бизнес-планы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программы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учебных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78497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Учащиеся должны иметь представление о…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ориентироваться в причинно-следственных связях…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выявлять закономерности….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самостоятельно выполнить задание…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раскрыть способ выполнения задания…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узнавать при внешней опоре…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осуществлять перенос знаний в измененную ситуацию…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владеть компетенцией…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Раскрыть сущность и владение…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Раскрыть основные особенности и главные итоги…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Формировать глубокую убежденность в…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2646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целей и их особенности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0"/>
          <a:ext cx="8784976" cy="560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6500"/>
                <a:gridCol w="5528476"/>
              </a:tblGrid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Оперативные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на каждом уроке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Тактические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при изучении каждой темы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Промежуточные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Обеспечивают целостное изучение учебного материала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Стратегические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Направляют педагогическую деятельность в течение всего учебного года</a:t>
                      </a:r>
                      <a:endParaRPr lang="ru-RU" sz="2400" dirty="0"/>
                    </a:p>
                  </a:txBody>
                  <a:tcPr/>
                </a:tc>
              </a:tr>
              <a:tr h="11724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Фундаментальные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Определяют формирующую</a:t>
                      </a:r>
                      <a:r>
                        <a:rPr lang="ru-RU" sz="2400" baseline="0" dirty="0" smtClean="0"/>
                        <a:t> эффективность учебно-воспитательного процесса в течение всех лет обучения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воспитательных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784976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воспитание интереса к будущей профессии…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по формированию сознательной дисциплины и норм поведения учащихся…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творческого отношения к учебной деятельности…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воспитанию бережливости и экономии…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воспитания положительного интереса к изучаемому предмету…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Организовать ситуации, акцентирующие формирование сознательной дисциплины при работе…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воспитание аккуратности и внимательности при выполнении работ с применением…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формированию научного мировоззрения на примере изучения…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формирование у учеников навыков самоконтроля…  </a:t>
            </a:r>
            <a:r>
              <a:rPr lang="ru-RU" sz="2000" dirty="0" smtClean="0"/>
              <a:t>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развивающих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78497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умений учащихся обобщать полученные знания, проводить анализ, синтез, сравнения, делать необходимые выводы…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устанавливать причинно-следственные связи между…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ситуации, способствующие развитию умений анализировать и различать…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и навыков работы с источниками учебной и научно-технической информации, выделять главное и характерное…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Содействовать развитию умений применять полученные знания в нестандартных (типовых) условиях…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грамотно, четко и точно выражать свои мысли…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волевых качеств учащихся при…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технологического (абстрактного, логического, творческого) мышления…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овладения учащимися алгоритмом решения проблемных и исследовательских задач…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Ссылки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Фон: </a:t>
            </a:r>
            <a:r>
              <a:rPr lang="en-US" sz="1200" dirty="0" smtClean="0">
                <a:hlinkClick r:id="rId2"/>
              </a:rPr>
              <a:t>http://top4you.ru/kak-nayti-svoyu-tsel/</a:t>
            </a:r>
            <a:endParaRPr lang="ru-RU" sz="1200" dirty="0" smtClean="0"/>
          </a:p>
          <a:p>
            <a:r>
              <a:rPr lang="ru-RU" sz="1200" dirty="0" smtClean="0"/>
              <a:t>Фон2: </a:t>
            </a:r>
            <a:r>
              <a:rPr lang="en-US" sz="1200" dirty="0" smtClean="0">
                <a:hlinkClick r:id="rId3"/>
              </a:rPr>
              <a:t>http://alexstoma.com/2012/06/02/kak-pravilno-stavit-celi/</a:t>
            </a:r>
            <a:endParaRPr lang="ru-RU" sz="1200" dirty="0" smtClean="0"/>
          </a:p>
          <a:p>
            <a:r>
              <a:rPr lang="ru-RU" sz="1200" dirty="0" smtClean="0"/>
              <a:t>Фон3: </a:t>
            </a:r>
            <a:r>
              <a:rPr lang="en-US" sz="1200" dirty="0" smtClean="0">
                <a:hlinkClick r:id="rId4"/>
              </a:rPr>
              <a:t>http://umario.ru/onlajn-kinoteatr-chast-vtoraya-cel/</a:t>
            </a:r>
            <a:endParaRPr lang="ru-RU" sz="1200" dirty="0" smtClean="0"/>
          </a:p>
          <a:p>
            <a:r>
              <a:rPr lang="ru-RU" sz="1200" dirty="0" smtClean="0"/>
              <a:t>Рукопожатие: </a:t>
            </a:r>
            <a:r>
              <a:rPr lang="en-US" sz="1200" dirty="0" smtClean="0">
                <a:hlinkClick r:id="rId5"/>
              </a:rPr>
              <a:t>http://sdff.ru/article/school_freelance/effective_orders</a:t>
            </a:r>
            <a:endParaRPr lang="ru-RU" sz="1200" dirty="0" smtClean="0"/>
          </a:p>
          <a:p>
            <a:r>
              <a:rPr lang="ru-RU" sz="1200" dirty="0" smtClean="0"/>
              <a:t>Учитель : </a:t>
            </a:r>
            <a:r>
              <a:rPr lang="en-US" sz="1200" dirty="0" smtClean="0">
                <a:hlinkClick r:id="rId6"/>
              </a:rPr>
              <a:t>http://referat.znate.ru/text/index-31560.html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Классификация целей по различным основаниям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9375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времени</a:t>
            </a:r>
            <a:r>
              <a:rPr lang="ru-RU" sz="3200" dirty="0" smtClean="0"/>
              <a:t>: долговременные (долгосрочные), кратковременные, среднесрочные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приоритету</a:t>
            </a:r>
            <a:r>
              <a:rPr lang="ru-RU" sz="3200" dirty="0" smtClean="0"/>
              <a:t>: главные (первостепенные),  вспомогательные (второстепенные)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субъекту цели</a:t>
            </a:r>
            <a:r>
              <a:rPr lang="ru-RU" sz="3200" dirty="0" smtClean="0"/>
              <a:t>: личностные, коллективные (социальные, групповые), общечеловеческие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объекту</a:t>
            </a:r>
            <a:r>
              <a:rPr lang="ru-RU" sz="3200" dirty="0" smtClean="0"/>
              <a:t>: образовательные (познавательные), воспитательные, развивающие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Диагностично</a:t>
            </a:r>
            <a:r>
              <a:rPr lang="ru-RU" sz="3600" b="1" dirty="0" smtClean="0"/>
              <a:t> поставленная цель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Цель сформулирована точно и определенно так, чтобы можно было однозначно сделать вывод о степени ее реализации и построить определенный дидактический процесс, гарантирующий  ее достижение за определенное время.</a:t>
            </a:r>
          </a:p>
          <a:p>
            <a:pPr algn="r"/>
            <a:r>
              <a:rPr lang="ru-RU" sz="3200" dirty="0" smtClean="0"/>
              <a:t>В.П.Беспалько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188640"/>
            <a:ext cx="4824536" cy="10081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5856" y="33439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S.M.A.R.T.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критерии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424136"/>
          <a:ext cx="8784976" cy="5029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40360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Конкретные цели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Цель должна быть четко сформулирована, направлена на изменение конкретной ситуации. Цели формулировать не абстрактно, а в привязке к</a:t>
                      </a:r>
                      <a:r>
                        <a:rPr lang="ru-RU" sz="2000" b="1" baseline="0" dirty="0" smtClean="0"/>
                        <a:t> конкретной проблеме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Измеримые</a:t>
                      </a:r>
                      <a:r>
                        <a:rPr lang="ru-RU" sz="2000" b="1" baseline="0" dirty="0" smtClean="0"/>
                        <a:t> цели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Если у цели не будет каких-либо измеримых параметров, то будет невозможно определить, достигнут ли результат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Достижимые</a:t>
                      </a:r>
                      <a:r>
                        <a:rPr lang="ru-RU" sz="2000" b="1" baseline="0" dirty="0" smtClean="0"/>
                        <a:t> цели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Цель достижима, реалистична. 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Ориентированные на результат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Цели должны характеризоваться исходя</a:t>
                      </a:r>
                      <a:r>
                        <a:rPr lang="ru-RU" sz="2000" b="1" baseline="0" dirty="0" smtClean="0"/>
                        <a:t> из результата, а не проделываемой работы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Цели, соотносимые с конкретным сроком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Любая цель должна быть выполнима в определенном временном измерении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Субъект – субъектный подход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познакомить, а </a:t>
            </a:r>
            <a:r>
              <a:rPr lang="ru-RU" sz="3600" b="1" i="1" dirty="0" smtClean="0"/>
              <a:t>создать</a:t>
            </a:r>
            <a:r>
              <a:rPr lang="ru-RU" sz="3600" b="1" dirty="0" smtClean="0"/>
              <a:t> условия </a:t>
            </a:r>
            <a:r>
              <a:rPr lang="ru-RU" sz="3200" b="1" dirty="0" smtClean="0"/>
              <a:t>, </a:t>
            </a:r>
            <a:r>
              <a:rPr lang="ru-RU" sz="3600" b="1" i="1" dirty="0" smtClean="0"/>
              <a:t>организовать</a:t>
            </a:r>
            <a:r>
              <a:rPr lang="ru-RU" sz="3600" b="1" dirty="0" smtClean="0"/>
              <a:t> совместную деятельность</a:t>
            </a:r>
            <a:r>
              <a:rPr lang="ru-RU" sz="3200" b="1" dirty="0" smtClean="0"/>
              <a:t>, </a:t>
            </a:r>
            <a:r>
              <a:rPr lang="ru-RU" sz="3600" b="1" i="1" dirty="0" smtClean="0"/>
              <a:t>обеспечить</a:t>
            </a:r>
            <a:r>
              <a:rPr lang="ru-RU" sz="3600" b="1" dirty="0" smtClean="0"/>
              <a:t> условия и возможности </a:t>
            </a:r>
            <a:r>
              <a:rPr lang="ru-RU" sz="3200" b="1" dirty="0" smtClean="0"/>
              <a:t>для….</a:t>
            </a:r>
            <a:endParaRPr lang="ru-RU" sz="3200" dirty="0"/>
          </a:p>
        </p:txBody>
      </p:sp>
      <p:pic>
        <p:nvPicPr>
          <p:cNvPr id="1026" name="Picture 2" descr="http://sdff.ru/images/article/school_freelance/effective_orders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20833"/>
            <a:ext cx="4896544" cy="3260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 Ваша цель?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3"/>
            <a:ext cx="432048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Четко поставленная цель – такая цель, прочитав которую можно понять, что Вы собираетесь достичь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826783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err="1" smtClean="0"/>
              <a:t>Диагностична</a:t>
            </a:r>
            <a:r>
              <a:rPr lang="ru-RU" sz="4000" b="1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конкретна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измерима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реалистична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0421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Цели на языке «наблюдаемых действий»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687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формулируются с помощью глаголов, выражающих конкретное действие, результат которого можно определить, измерить и оценить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1559</Words>
  <Application>Microsoft Office PowerPoint</Application>
  <PresentationFormat>Экран (4:3)</PresentationFormat>
  <Paragraphs>250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Ц е л е п о л а г а н и е:  ставим  «умные»  цели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 цопа</dc:creator>
  <cp:lastModifiedBy>оля цопа</cp:lastModifiedBy>
  <cp:revision>52</cp:revision>
  <dcterms:created xsi:type="dcterms:W3CDTF">2013-08-18T19:32:10Z</dcterms:created>
  <dcterms:modified xsi:type="dcterms:W3CDTF">2013-09-02T10:26:48Z</dcterms:modified>
</cp:coreProperties>
</file>