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83" r:id="rId3"/>
    <p:sldId id="266" r:id="rId4"/>
    <p:sldId id="269" r:id="rId5"/>
    <p:sldId id="270" r:id="rId6"/>
    <p:sldId id="29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3" autoAdjust="0"/>
    <p:restoredTop sz="94717" autoAdjust="0"/>
  </p:normalViewPr>
  <p:slideViewPr>
    <p:cSldViewPr>
      <p:cViewPr>
        <p:scale>
          <a:sx n="89" d="100"/>
          <a:sy n="89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1AC0-ADAC-49BC-86EC-890EBEA3B592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DA3BA-C17F-40D6-B737-4F935BCD6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200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6F6E2-657A-4C34-953E-E5560EA00A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095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/>
          <p:cNvSpPr/>
          <p:nvPr userDrawn="1"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/>
          <p:cNvSpPr/>
          <p:nvPr userDrawn="1"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0"/>
          <p:cNvSpPr/>
          <p:nvPr userDrawn="1"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2"/>
          <p:cNvSpPr/>
          <p:nvPr userDrawn="1"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4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5"/>
          <p:cNvSpPr/>
          <p:nvPr userDrawn="1"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6E70C3-0867-4119-BCBD-AB49558914A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63" r:id="rId12"/>
    <p:sldLayoutId id="2147483668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357562"/>
            <a:ext cx="8501122" cy="3214710"/>
          </a:xfrm>
        </p:spPr>
        <p:txBody>
          <a:bodyPr>
            <a:normAutofit/>
          </a:bodyPr>
          <a:lstStyle/>
          <a:p>
            <a:r>
              <a:rPr lang="ru-RU" b="1" dirty="0" smtClean="0"/>
              <a:t>Легкая Мария Сергеевна</a:t>
            </a:r>
          </a:p>
          <a:p>
            <a:r>
              <a:rPr lang="ru-RU" b="1" dirty="0" smtClean="0"/>
              <a:t>ГБОУ школа №106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ОКРУЖАЮЩИЙ МИР </a:t>
            </a:r>
            <a:br>
              <a:rPr lang="ru-RU" dirty="0" smtClean="0"/>
            </a:br>
            <a:r>
              <a:rPr lang="ru-RU" b="1" dirty="0" smtClean="0"/>
              <a:t>ЗЕМЛЯ ИМЕЕТ ФОРМУ ШАРА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000371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285728"/>
            <a:ext cx="2634802" cy="2357454"/>
          </a:xfrm>
          <a:ln w="19050">
            <a:solidFill>
              <a:schemeClr val="accent1"/>
            </a:solidFill>
          </a:ln>
        </p:spPr>
      </p:pic>
      <p:pic>
        <p:nvPicPr>
          <p:cNvPr id="8" name="Содержимое 6" descr="element-623002-misc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40" y="2786058"/>
            <a:ext cx="5718652" cy="379122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357686" y="642918"/>
            <a:ext cx="36433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Фернан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Магеллан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00037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Путешествие Магеллана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одно из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величайших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событий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XVI века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724128" y="378904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86842" y="4643446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0.00139 -0.01145 0.00278 -0.01562 0.00972 C -0.01979 0.01667 -0.02222 0.03333 -0.025 0.04167 C -0.02777 0.05 -0.02986 0.05069 -0.03229 0.05972 C -0.03472 0.06875 -0.03732 0.08403 -0.03958 0.09583 C -0.04184 0.10764 -0.04323 0.11829 -0.04583 0.13055 C -0.04843 0.14282 -0.05191 0.16227 -0.0552 0.16944 C -0.0585 0.17662 -0.06319 0.16991 -0.06562 0.17361 C -0.06805 0.17731 -0.06823 0.18356 -0.06979 0.19167 C -0.07135 0.19977 -0.07118 0.21782 -0.075 0.22222 C -0.07882 0.22662 -0.09097 0.2169 -0.0927 0.21805 C -0.09444 0.21921 -0.08645 0.22454 -0.08541 0.22917 C -0.08437 0.2338 -0.08472 0.2412 -0.08645 0.24583 C -0.08819 0.25046 -0.09132 0.25139 -0.09583 0.25694 C -0.10034 0.2625 -0.10885 0.27639 -0.11354 0.27917 C -0.11823 0.28194 -0.12222 0.27963 -0.12395 0.27361 C -0.12569 0.26759 -0.12378 0.25463 -0.12395 0.24305 C -0.12413 0.23148 -0.11961 0.21227 -0.125 0.20417 C -0.13038 0.19606 -0.14652 0.19861 -0.15625 0.19444 C -0.16597 0.19028 -0.16163 0.18657 -0.18333 0.17917 C -0.20503 0.17176 -0.26927 0.15486 -0.28645 0.15 " pathEditMode="relative" ptsTypes="aaaaaaaaaaaaaaaaaaaaA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479 -0.01851 -0.08958 -0.03702 -0.10903 -0.04026 C -0.12847 -0.0435 -0.11788 -0.02846 -0.11632 -0.02013 C -0.11476 -0.0118 -0.09809 -0.00324 -0.09931 0.00972 C -0.10052 0.02267 -0.10694 0.04419 -0.12361 0.05831 C -0.14028 0.07242 -0.17795 0.08584 -0.19931 0.09463 C -0.22066 0.10342 -0.2401 0.11129 -0.25208 0.11083 C -0.26406 0.11037 -0.26719 0.09209 -0.27153 0.09209 C -0.27587 0.09209 -0.27396 0.10875 -0.27813 0.11083 C -0.28229 0.11291 -0.29045 0.11291 -0.29635 0.10435 C -0.30226 0.09579 -0.30816 0.07335 -0.31389 0.059 C -0.31962 0.04466 -0.32431 0.03309 -0.3309 0.01874 C -0.3375 0.0044 -0.35017 -0.01203 -0.3533 -0.02661 C -0.35642 -0.04118 -0.35365 -0.05437 -0.34965 -0.06941 C -0.34566 -0.08445 -0.33299 -0.10921 -0.32969 -0.11708 " pathEditMode="relative" ptsTypes="aaaaaaaaaaaaaaA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 animBg="1"/>
      <p:bldP spid="2" grpId="1" animBg="1"/>
      <p:bldP spid="2" grpId="2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618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500042"/>
            <a:ext cx="7500990" cy="511972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714348" y="5711627"/>
            <a:ext cx="7470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Путешествие было очень трудным…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Доказательство четвёртое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7" name="Содержимое 6" descr="32557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357298"/>
            <a:ext cx="2584964" cy="2357454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Содержимое 8" descr="frontearth_high-rez-thumb-550x550-345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000372"/>
            <a:ext cx="3668707" cy="337475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929058" y="1285860"/>
            <a:ext cx="39550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Юрий Гагарин  -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первый космонавт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143380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12 апреля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1961 года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первый полёт в космос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-2143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Доказательство пятое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0_5e3fa_a6e55343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000108"/>
            <a:ext cx="7003424" cy="4525963"/>
          </a:xfrm>
          <a:ln w="1905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5786454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Почему луна меняется?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576899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0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3500438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+mj-lt"/>
              </a:rPr>
              <a:t>шарообразную</a:t>
            </a:r>
            <a:endParaRPr lang="ru-RU" sz="3600" i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643050"/>
            <a:ext cx="33467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  <a:latin typeface="+mj-lt"/>
              </a:rPr>
              <a:t>Земля имеет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  <a:latin typeface="+mj-lt"/>
              </a:rPr>
              <a:t> форму</a:t>
            </a:r>
            <a:endParaRPr lang="ru-RU" sz="4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2000240"/>
            <a:ext cx="34379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+mj-lt"/>
              </a:rPr>
              <a:t>Граница между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+mj-lt"/>
              </a:rPr>
              <a:t>небом и землей</a:t>
            </a:r>
            <a:endParaRPr lang="ru-RU" sz="36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214686"/>
            <a:ext cx="26499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  <a:latin typeface="+mj-lt"/>
              </a:rPr>
              <a:t>Линия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  <a:latin typeface="+mj-lt"/>
              </a:rPr>
              <a:t>горизонта</a:t>
            </a:r>
          </a:p>
        </p:txBody>
      </p:sp>
      <p:cxnSp>
        <p:nvCxnSpPr>
          <p:cNvPr id="14" name="Прямая со стрелкой 13"/>
          <p:cNvCxnSpPr>
            <a:endCxn id="7" idx="1"/>
          </p:cNvCxnSpPr>
          <p:nvPr/>
        </p:nvCxnSpPr>
        <p:spPr>
          <a:xfrm>
            <a:off x="3428992" y="2643182"/>
            <a:ext cx="1214446" cy="11804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286116" y="2714620"/>
            <a:ext cx="1428760" cy="121444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</a:t>
            </a:r>
            <a:endParaRPr lang="ru-RU" b="1" i="1" dirty="0" smtClean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                                                       </a:t>
            </a:r>
            <a:endParaRPr lang="ru-RU" b="1" dirty="0" smtClean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endParaRPr lang="ru-RU" b="1" i="1" dirty="0" smtClean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r>
              <a:rPr lang="ru-RU" b="1" i="1" dirty="0" smtClean="0">
                <a:latin typeface="+mj-lt"/>
              </a:rPr>
              <a:t>                                                                    </a:t>
            </a:r>
            <a:endParaRPr lang="ru-RU" b="1" i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928802"/>
            <a:ext cx="4357718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+mj-lt"/>
              </a:rPr>
              <a:t>Шарообразность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+mj-lt"/>
              </a:rPr>
              <a:t>Земли помогли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+mj-lt"/>
              </a:rPr>
              <a:t>доказать: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4500562" y="1142984"/>
            <a:ext cx="1285884" cy="8572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86314" y="3071810"/>
            <a:ext cx="571504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572000" y="3857628"/>
            <a:ext cx="1071570" cy="10715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643570" y="548326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лунное затмение</a:t>
            </a:r>
            <a:endParaRPr lang="ru-RU" sz="2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19139" y="1119830"/>
            <a:ext cx="281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полярная звезда</a:t>
            </a:r>
            <a:endParaRPr lang="ru-RU" sz="2800" i="1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1643050"/>
            <a:ext cx="3286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наблюдения по компасу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2643182"/>
            <a:ext cx="3500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кругосветные</a:t>
            </a:r>
            <a:r>
              <a:rPr lang="ru-RU" sz="2800" b="1" i="1" dirty="0" smtClean="0">
                <a:latin typeface="+mj-lt"/>
              </a:rPr>
              <a:t>  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путешествия</a:t>
            </a:r>
            <a:endParaRPr lang="ru-RU" sz="28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43570" y="3643314"/>
            <a:ext cx="3857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тени от предметов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в полдень</a:t>
            </a:r>
            <a:endParaRPr lang="ru-RU" sz="2800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03738" y="4714884"/>
            <a:ext cx="294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линия горизонта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-357214"/>
            <a:ext cx="7772400" cy="1143000"/>
          </a:xfrm>
        </p:spPr>
        <p:txBody>
          <a:bodyPr/>
          <a:lstStyle/>
          <a:p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7" name="Содержимое 6" descr="preview1_600_aut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A8906E"/>
              </a:clrFrom>
              <a:clrTo>
                <a:srgbClr val="A8906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3286124"/>
            <a:ext cx="2231967" cy="3429000"/>
          </a:xfrm>
          <a:prstGeom prst="rect">
            <a:avLst/>
          </a:prstGeom>
        </p:spPr>
      </p:pic>
      <p:pic>
        <p:nvPicPr>
          <p:cNvPr id="8" name="Содержимое 6" descr="1239790857_ploskaya_zemla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1571612"/>
            <a:ext cx="5357815" cy="4500594"/>
          </a:xfrm>
          <a:prstGeom prst="rect">
            <a:avLst/>
          </a:prstGeom>
        </p:spPr>
      </p:pic>
      <p:pic>
        <p:nvPicPr>
          <p:cNvPr id="12" name="Содержимое 6" descr="3slon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1571612"/>
            <a:ext cx="5500726" cy="4500594"/>
          </a:xfrm>
          <a:prstGeom prst="rect">
            <a:avLst/>
          </a:prstGeom>
        </p:spPr>
      </p:pic>
      <p:pic>
        <p:nvPicPr>
          <p:cNvPr id="13" name="Содержимое 6" descr="6922170_80e8a94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1571612"/>
            <a:ext cx="4286250" cy="4438650"/>
          </a:xfrm>
          <a:prstGeom prst="rect">
            <a:avLst/>
          </a:prstGeom>
        </p:spPr>
      </p:pic>
      <p:pic>
        <p:nvPicPr>
          <p:cNvPr id="14" name="Рисунок 13" descr="6511254707eb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1472" y="2857496"/>
            <a:ext cx="52768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66 -0.15162 L 0.45973 -0.3722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12014 L -0.1783 -0.3511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14045 -0.3363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Как люди доказали, что Земля имеет форму шара?</a:t>
            </a:r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2852936"/>
            <a:ext cx="2714644" cy="3360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23" y="2276872"/>
            <a:ext cx="1234423" cy="1440160"/>
          </a:xfrm>
          <a:prstGeom prst="rect">
            <a:avLst/>
          </a:prstGeom>
        </p:spPr>
      </p:pic>
      <p:sp>
        <p:nvSpPr>
          <p:cNvPr id="14" name="Выноска-облако 13"/>
          <p:cNvSpPr/>
          <p:nvPr/>
        </p:nvSpPr>
        <p:spPr>
          <a:xfrm>
            <a:off x="4326979" y="1868413"/>
            <a:ext cx="2808312" cy="2500685"/>
          </a:xfrm>
          <a:prstGeom prst="cloudCallout">
            <a:avLst>
              <a:gd name="adj1" fmla="val -78492"/>
              <a:gd name="adj2" fmla="val 114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Доказательство первое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101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1214422"/>
            <a:ext cx="6034617" cy="4500594"/>
          </a:xfrm>
          <a:ln w="19050"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5857892"/>
            <a:ext cx="2624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Горизонт  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5857892"/>
            <a:ext cx="63462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-   воображаемая  линия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643042" y="4286256"/>
            <a:ext cx="5998464" cy="278384"/>
          </a:xfrm>
          <a:custGeom>
            <a:avLst/>
            <a:gdLst>
              <a:gd name="connsiteX0" fmla="*/ 0 w 5998464"/>
              <a:gd name="connsiteY0" fmla="*/ 249936 h 278384"/>
              <a:gd name="connsiteX1" fmla="*/ 134112 w 5998464"/>
              <a:gd name="connsiteY1" fmla="*/ 274320 h 278384"/>
              <a:gd name="connsiteX2" fmla="*/ 268224 w 5998464"/>
              <a:gd name="connsiteY2" fmla="*/ 274320 h 278384"/>
              <a:gd name="connsiteX3" fmla="*/ 512064 w 5998464"/>
              <a:gd name="connsiteY3" fmla="*/ 249936 h 278384"/>
              <a:gd name="connsiteX4" fmla="*/ 963168 w 5998464"/>
              <a:gd name="connsiteY4" fmla="*/ 249936 h 278384"/>
              <a:gd name="connsiteX5" fmla="*/ 1450848 w 5998464"/>
              <a:gd name="connsiteY5" fmla="*/ 213360 h 278384"/>
              <a:gd name="connsiteX6" fmla="*/ 1901952 w 5998464"/>
              <a:gd name="connsiteY6" fmla="*/ 176784 h 278384"/>
              <a:gd name="connsiteX7" fmla="*/ 2170176 w 5998464"/>
              <a:gd name="connsiteY7" fmla="*/ 103632 h 278384"/>
              <a:gd name="connsiteX8" fmla="*/ 2560320 w 5998464"/>
              <a:gd name="connsiteY8" fmla="*/ 128016 h 278384"/>
              <a:gd name="connsiteX9" fmla="*/ 2657856 w 5998464"/>
              <a:gd name="connsiteY9" fmla="*/ 176784 h 278384"/>
              <a:gd name="connsiteX10" fmla="*/ 3072384 w 5998464"/>
              <a:gd name="connsiteY10" fmla="*/ 128016 h 278384"/>
              <a:gd name="connsiteX11" fmla="*/ 3194304 w 5998464"/>
              <a:gd name="connsiteY11" fmla="*/ 140208 h 278384"/>
              <a:gd name="connsiteX12" fmla="*/ 3523488 w 5998464"/>
              <a:gd name="connsiteY12" fmla="*/ 140208 h 278384"/>
              <a:gd name="connsiteX13" fmla="*/ 3742944 w 5998464"/>
              <a:gd name="connsiteY13" fmla="*/ 176784 h 278384"/>
              <a:gd name="connsiteX14" fmla="*/ 3938016 w 5998464"/>
              <a:gd name="connsiteY14" fmla="*/ 201168 h 278384"/>
              <a:gd name="connsiteX15" fmla="*/ 4194048 w 5998464"/>
              <a:gd name="connsiteY15" fmla="*/ 201168 h 278384"/>
              <a:gd name="connsiteX16" fmla="*/ 4645152 w 5998464"/>
              <a:gd name="connsiteY16" fmla="*/ 201168 h 278384"/>
              <a:gd name="connsiteX17" fmla="*/ 4742688 w 5998464"/>
              <a:gd name="connsiteY17" fmla="*/ 201168 h 278384"/>
              <a:gd name="connsiteX18" fmla="*/ 5047488 w 5998464"/>
              <a:gd name="connsiteY18" fmla="*/ 128016 h 278384"/>
              <a:gd name="connsiteX19" fmla="*/ 5193792 w 5998464"/>
              <a:gd name="connsiteY19" fmla="*/ 103632 h 278384"/>
              <a:gd name="connsiteX20" fmla="*/ 5327904 w 5998464"/>
              <a:gd name="connsiteY20" fmla="*/ 54864 h 278384"/>
              <a:gd name="connsiteX21" fmla="*/ 5486400 w 5998464"/>
              <a:gd name="connsiteY21" fmla="*/ 42672 h 278384"/>
              <a:gd name="connsiteX22" fmla="*/ 5596128 w 5998464"/>
              <a:gd name="connsiteY22" fmla="*/ 42672 h 278384"/>
              <a:gd name="connsiteX23" fmla="*/ 5681472 w 5998464"/>
              <a:gd name="connsiteY23" fmla="*/ 6096 h 278384"/>
              <a:gd name="connsiteX24" fmla="*/ 5803392 w 5998464"/>
              <a:gd name="connsiteY24" fmla="*/ 6096 h 278384"/>
              <a:gd name="connsiteX25" fmla="*/ 5974080 w 5998464"/>
              <a:gd name="connsiteY25" fmla="*/ 6096 h 278384"/>
              <a:gd name="connsiteX26" fmla="*/ 5986272 w 5998464"/>
              <a:gd name="connsiteY26" fmla="*/ 6096 h 278384"/>
              <a:gd name="connsiteX27" fmla="*/ 5998464 w 5998464"/>
              <a:gd name="connsiteY27" fmla="*/ 6096 h 278384"/>
              <a:gd name="connsiteX28" fmla="*/ 5998464 w 5998464"/>
              <a:gd name="connsiteY28" fmla="*/ 6096 h 27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998464" h="278384">
                <a:moveTo>
                  <a:pt x="0" y="249936"/>
                </a:moveTo>
                <a:cubicBezTo>
                  <a:pt x="44704" y="260096"/>
                  <a:pt x="89408" y="270256"/>
                  <a:pt x="134112" y="274320"/>
                </a:cubicBezTo>
                <a:cubicBezTo>
                  <a:pt x="178816" y="278384"/>
                  <a:pt x="205232" y="278384"/>
                  <a:pt x="268224" y="274320"/>
                </a:cubicBezTo>
                <a:cubicBezTo>
                  <a:pt x="331216" y="270256"/>
                  <a:pt x="396240" y="254000"/>
                  <a:pt x="512064" y="249936"/>
                </a:cubicBezTo>
                <a:cubicBezTo>
                  <a:pt x="627888" y="245872"/>
                  <a:pt x="806704" y="256032"/>
                  <a:pt x="963168" y="249936"/>
                </a:cubicBezTo>
                <a:cubicBezTo>
                  <a:pt x="1119632" y="243840"/>
                  <a:pt x="1450848" y="213360"/>
                  <a:pt x="1450848" y="213360"/>
                </a:cubicBezTo>
                <a:cubicBezTo>
                  <a:pt x="1607312" y="201168"/>
                  <a:pt x="1782064" y="195072"/>
                  <a:pt x="1901952" y="176784"/>
                </a:cubicBezTo>
                <a:cubicBezTo>
                  <a:pt x="2021840" y="158496"/>
                  <a:pt x="2060448" y="111760"/>
                  <a:pt x="2170176" y="103632"/>
                </a:cubicBezTo>
                <a:cubicBezTo>
                  <a:pt x="2279904" y="95504"/>
                  <a:pt x="2479040" y="115824"/>
                  <a:pt x="2560320" y="128016"/>
                </a:cubicBezTo>
                <a:cubicBezTo>
                  <a:pt x="2641600" y="140208"/>
                  <a:pt x="2572512" y="176784"/>
                  <a:pt x="2657856" y="176784"/>
                </a:cubicBezTo>
                <a:cubicBezTo>
                  <a:pt x="2743200" y="176784"/>
                  <a:pt x="2982976" y="134112"/>
                  <a:pt x="3072384" y="128016"/>
                </a:cubicBezTo>
                <a:cubicBezTo>
                  <a:pt x="3161792" y="121920"/>
                  <a:pt x="3119120" y="138176"/>
                  <a:pt x="3194304" y="140208"/>
                </a:cubicBezTo>
                <a:cubicBezTo>
                  <a:pt x="3269488" y="142240"/>
                  <a:pt x="3432048" y="134112"/>
                  <a:pt x="3523488" y="140208"/>
                </a:cubicBezTo>
                <a:cubicBezTo>
                  <a:pt x="3614928" y="146304"/>
                  <a:pt x="3673856" y="166624"/>
                  <a:pt x="3742944" y="176784"/>
                </a:cubicBezTo>
                <a:cubicBezTo>
                  <a:pt x="3812032" y="186944"/>
                  <a:pt x="3862832" y="197104"/>
                  <a:pt x="3938016" y="201168"/>
                </a:cubicBezTo>
                <a:cubicBezTo>
                  <a:pt x="4013200" y="205232"/>
                  <a:pt x="4194048" y="201168"/>
                  <a:pt x="4194048" y="201168"/>
                </a:cubicBezTo>
                <a:lnTo>
                  <a:pt x="4645152" y="201168"/>
                </a:lnTo>
                <a:cubicBezTo>
                  <a:pt x="4736592" y="201168"/>
                  <a:pt x="4675632" y="213360"/>
                  <a:pt x="4742688" y="201168"/>
                </a:cubicBezTo>
                <a:cubicBezTo>
                  <a:pt x="4809744" y="188976"/>
                  <a:pt x="4972304" y="144272"/>
                  <a:pt x="5047488" y="128016"/>
                </a:cubicBezTo>
                <a:cubicBezTo>
                  <a:pt x="5122672" y="111760"/>
                  <a:pt x="5147056" y="115824"/>
                  <a:pt x="5193792" y="103632"/>
                </a:cubicBezTo>
                <a:cubicBezTo>
                  <a:pt x="5240528" y="91440"/>
                  <a:pt x="5279136" y="65024"/>
                  <a:pt x="5327904" y="54864"/>
                </a:cubicBezTo>
                <a:cubicBezTo>
                  <a:pt x="5376672" y="44704"/>
                  <a:pt x="5441696" y="44704"/>
                  <a:pt x="5486400" y="42672"/>
                </a:cubicBezTo>
                <a:cubicBezTo>
                  <a:pt x="5531104" y="40640"/>
                  <a:pt x="5563616" y="48768"/>
                  <a:pt x="5596128" y="42672"/>
                </a:cubicBezTo>
                <a:cubicBezTo>
                  <a:pt x="5628640" y="36576"/>
                  <a:pt x="5646928" y="12192"/>
                  <a:pt x="5681472" y="6096"/>
                </a:cubicBezTo>
                <a:cubicBezTo>
                  <a:pt x="5716016" y="0"/>
                  <a:pt x="5803392" y="6096"/>
                  <a:pt x="5803392" y="6096"/>
                </a:cubicBezTo>
                <a:lnTo>
                  <a:pt x="5974080" y="6096"/>
                </a:lnTo>
                <a:lnTo>
                  <a:pt x="5986272" y="6096"/>
                </a:lnTo>
                <a:lnTo>
                  <a:pt x="5998464" y="6096"/>
                </a:lnTo>
                <a:lnTo>
                  <a:pt x="5998464" y="6096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Как изменяется линия горизонта при подъеме?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Feniks\Рабочий стол\DSC037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4276" y="2708920"/>
            <a:ext cx="3771900" cy="2762250"/>
          </a:xfrm>
          <a:noFill/>
          <a:ln w="19050">
            <a:solidFill>
              <a:schemeClr val="accent1"/>
            </a:solidFill>
          </a:ln>
        </p:spPr>
      </p:pic>
      <p:pic>
        <p:nvPicPr>
          <p:cNvPr id="8" name="Picture 3" descr="C:\Documents and Settings\Feniks\Рабочий стол\DSC037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890219" y="2708920"/>
            <a:ext cx="3779837" cy="27289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0" y="1785926"/>
            <a:ext cx="4383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До подъема в горы…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785926"/>
            <a:ext cx="40502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На  вершине горы..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Что видит наблюдатель?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а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1428736"/>
            <a:ext cx="6096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1500174"/>
            <a:ext cx="5760000" cy="43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г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57356" y="1500174"/>
            <a:ext cx="5760000" cy="43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е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57356" y="1428736"/>
            <a:ext cx="5760000" cy="43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ж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57356" y="1571612"/>
            <a:ext cx="5760000" cy="43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Доказательство второе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7" name="Содержимое 3" descr="s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6" y="1142984"/>
            <a:ext cx="5452967" cy="4525963"/>
          </a:xfrm>
          <a:ln w="1905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85688" y="5929330"/>
            <a:ext cx="885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Как появляется корабль на горизонте?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Доказательство третье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Содержимое 3" descr="shar-extrim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145782"/>
              </a:clrFrom>
              <a:clrTo>
                <a:srgbClr val="14578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1571612"/>
            <a:ext cx="3743579" cy="3743579"/>
          </a:xfr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45243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6-конечная звезда 7"/>
          <p:cNvSpPr/>
          <p:nvPr/>
        </p:nvSpPr>
        <p:spPr>
          <a:xfrm>
            <a:off x="8501090" y="3143248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714348" y="2643182"/>
            <a:ext cx="285752" cy="214314"/>
          </a:xfrm>
          <a:prstGeom prst="star7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5786454"/>
            <a:ext cx="555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Что доказывает этот опыт?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602 L 0.40625 0.15148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232 C -0.00052 -0.07354 -0.08872 -0.12396 -0.1941 -0.11378 C -0.29757 -0.10337 -0.3783 -0.03445 -0.37396 0.04071 C -0.36979 0.11518 -0.28194 0.16883 -0.1776 0.15865 C -0.07587 0.14755 0.00677 0.07702 5.55556E-7 0.00232 Z " pathEditMode="relative" rAng="-16455236" ptsTypes="fffff">
                                      <p:cBhvr>
                                        <p:cTn id="20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8" grpId="1" animBg="1"/>
      <p:bldP spid="9" grpId="0" animBg="1"/>
      <p:bldP spid="9" grpId="1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post-57697-12016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4320480" cy="3132633"/>
          </a:xfrm>
          <a:ln w="19050">
            <a:solidFill>
              <a:schemeClr val="accent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71870"/>
            <a:ext cx="3854810" cy="325325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2455" y="5376339"/>
            <a:ext cx="2849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Первая карта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1357298"/>
            <a:ext cx="3997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Корабль </a:t>
            </a: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торговцев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l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199</TotalTime>
  <Words>139</Words>
  <Application>Microsoft Office PowerPoint</Application>
  <PresentationFormat>Экран (4:3)</PresentationFormat>
  <Paragraphs>56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pril</vt:lpstr>
      <vt:lpstr>ОКРУЖАЮЩИЙ МИР  ЗЕМЛЯ ИМЕЕТ ФОРМУ ШАРА</vt:lpstr>
      <vt:lpstr>Слайд 2</vt:lpstr>
      <vt:lpstr> </vt:lpstr>
      <vt:lpstr>Доказательство первое</vt:lpstr>
      <vt:lpstr> Как изменяется линия горизонта при подъеме?</vt:lpstr>
      <vt:lpstr>Что видит наблюдатель?</vt:lpstr>
      <vt:lpstr>Доказательство второе</vt:lpstr>
      <vt:lpstr> Доказательство третье</vt:lpstr>
      <vt:lpstr>Слайд 9</vt:lpstr>
      <vt:lpstr>Слайд 10</vt:lpstr>
      <vt:lpstr>Слайд 11</vt:lpstr>
      <vt:lpstr>Доказательство четвёртое</vt:lpstr>
      <vt:lpstr>Доказательство пятое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 ЗЕМЛЯ ИМЕЕТ ФОРМУ ШАРА</dc:title>
  <dc:creator>ТАНГО</dc:creator>
  <cp:lastModifiedBy>ТАНГО</cp:lastModifiedBy>
  <cp:revision>6</cp:revision>
  <dcterms:created xsi:type="dcterms:W3CDTF">2013-09-24T15:42:20Z</dcterms:created>
  <dcterms:modified xsi:type="dcterms:W3CDTF">2014-06-04T03:16:31Z</dcterms:modified>
</cp:coreProperties>
</file>