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5" r:id="rId4"/>
    <p:sldId id="264" r:id="rId5"/>
    <p:sldId id="263" r:id="rId6"/>
    <p:sldId id="262" r:id="rId7"/>
    <p:sldId id="261" r:id="rId8"/>
    <p:sldId id="260" r:id="rId9"/>
    <p:sldId id="25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424936" cy="33843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err="1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Системно-деятельностный</a:t>
            </a:r>
            <a:r>
              <a:rPr lang="ru-RU" i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подход в обучении младших школьников.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068960"/>
            <a:ext cx="8424936" cy="309634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 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pPr algn="r"/>
            <a:r>
              <a:rPr lang="ru-RU" sz="2800" dirty="0" smtClean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учитель начальных классов </a:t>
            </a:r>
          </a:p>
          <a:p>
            <a:pPr algn="r"/>
            <a:r>
              <a:rPr lang="ru-RU" sz="2800" dirty="0" smtClean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МКОУ «</a:t>
            </a:r>
            <a:r>
              <a:rPr lang="ru-RU" sz="2800" dirty="0" err="1" smtClean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Кривомузгинская</a:t>
            </a:r>
            <a:r>
              <a:rPr lang="ru-RU" sz="2800" dirty="0" smtClean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СОШ» </a:t>
            </a:r>
          </a:p>
          <a:p>
            <a:pPr algn="r"/>
            <a:r>
              <a:rPr lang="ru-RU" sz="2800" dirty="0" smtClean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Пахомова Л.А.</a:t>
            </a:r>
          </a:p>
          <a:p>
            <a:endParaRPr lang="ru-RU" sz="2800" dirty="0" smtClean="0">
              <a:solidFill>
                <a:schemeClr val="tx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ru-RU" sz="2800" dirty="0" smtClean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2013 год</a:t>
            </a:r>
            <a:endParaRPr lang="ru-RU" sz="2800" dirty="0">
              <a:solidFill>
                <a:schemeClr val="tx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i="1" dirty="0" smtClean="0"/>
              <a:t>Кондаков</a:t>
            </a:r>
          </a:p>
          <a:p>
            <a:pPr>
              <a:buNone/>
            </a:pPr>
            <a:r>
              <a:rPr lang="ru-RU" sz="4400" b="1" i="1" dirty="0" smtClean="0"/>
              <a:t>Александр</a:t>
            </a:r>
          </a:p>
          <a:p>
            <a:pPr>
              <a:buNone/>
            </a:pPr>
            <a:r>
              <a:rPr lang="ru-RU" sz="4400" b="1" i="1" dirty="0" smtClean="0"/>
              <a:t>Михайлович</a:t>
            </a:r>
            <a:r>
              <a:rPr lang="ru-RU" sz="4400" b="1" i="1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р</a:t>
            </a:r>
            <a:r>
              <a:rPr lang="ru-RU" dirty="0" smtClean="0"/>
              <a:t>уководитель проекта</a:t>
            </a:r>
          </a:p>
          <a:p>
            <a:pPr>
              <a:buNone/>
            </a:pPr>
            <a:r>
              <a:rPr lang="ru-RU" dirty="0" smtClean="0"/>
              <a:t> ФГОС-2. </a:t>
            </a:r>
            <a:endParaRPr lang="ru-RU" dirty="0" smtClean="0"/>
          </a:p>
          <a:p>
            <a:pPr>
              <a:buNone/>
            </a:pPr>
            <a:endParaRPr lang="ru-RU" dirty="0" smtClean="0">
              <a:solidFill>
                <a:schemeClr val="tx1"/>
              </a:solidFill>
            </a:endParaRPr>
          </a:p>
        </p:txBody>
      </p:sp>
      <p:pic>
        <p:nvPicPr>
          <p:cNvPr id="4" name="Рисунок 3" descr="кондако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260648"/>
            <a:ext cx="4176464" cy="6276107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9"/>
            <a:ext cx="8424936" cy="6480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124744"/>
            <a:ext cx="8424936" cy="504056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dirty="0" smtClean="0"/>
              <a:t> 	</a:t>
            </a:r>
            <a:r>
              <a:rPr lang="ru-RU" dirty="0" smtClean="0"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В связи с приоритетом развивающего подхода к современному образованию в рамках ФГОС НОО -2 меняется представление о содержании образования и его результатах. Ядром содержания образования становятся способы деятельности учащихся. Методологической основой ФГОС является </a:t>
            </a:r>
            <a:r>
              <a:rPr lang="ru-RU" dirty="0" err="1" smtClean="0"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системно-деятельностный</a:t>
            </a:r>
            <a:r>
              <a:rPr lang="ru-RU" dirty="0" smtClean="0"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подход. Развитие личности в системе образования должно обеспечиваться через формирование УУД – обобщённые способы действий, открывающие широкую ориентацию учащихся в различных предметных областях. УУД означает умение учиться, т.е. способность субъекта к саморазвитию и самосовершенствованию.</a:t>
            </a:r>
            <a:br>
              <a:rPr lang="ru-RU" dirty="0" smtClean="0"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2000" dirty="0" smtClean="0"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3600" b="1" dirty="0" smtClean="0"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Задача школы </a:t>
            </a:r>
            <a:r>
              <a:rPr lang="ru-RU" sz="2100" dirty="0" smtClean="0"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ru-RU" dirty="0" smtClean="0"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формирование у каждого ребёнка умения учить себя в сотрудничестве. </a:t>
            </a:r>
            <a:endParaRPr lang="ru-RU" dirty="0">
              <a:solidFill>
                <a:schemeClr val="tx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9"/>
            <a:ext cx="8424936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i="1" dirty="0" smtClean="0"/>
              <a:t>Регулятивные УУД.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124744"/>
            <a:ext cx="8424936" cy="504056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На мой взгляд, самой серьёзной основой умения учиться является формирование регулятивных учебных действий. Потому как, если обучающийся овладел способностью принимать и сохранять учебную цель и задачу, он сможет планировать её реализацию, опираясь на способ действия.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 Слагаемыми в блоке регулятивных учебных действий являются:                                                                                                              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Ц        +       П       +      И      +      К       +       О      +     Р    =      РУД</a:t>
            </a:r>
          </a:p>
          <a:p>
            <a:pPr lvl="0" algn="l"/>
            <a:r>
              <a:rPr lang="ru-RU" sz="2000" b="1" dirty="0" err="1" smtClean="0">
                <a:solidFill>
                  <a:schemeClr val="tx1"/>
                </a:solidFill>
              </a:rPr>
              <a:t>Ц</a:t>
            </a:r>
            <a:r>
              <a:rPr lang="ru-RU" sz="2000" dirty="0" err="1" smtClean="0">
                <a:solidFill>
                  <a:schemeClr val="tx1"/>
                </a:solidFill>
              </a:rPr>
              <a:t>елеполагание</a:t>
            </a:r>
            <a:r>
              <a:rPr lang="ru-RU" sz="2000" dirty="0" smtClean="0">
                <a:solidFill>
                  <a:schemeClr val="tx1"/>
                </a:solidFill>
              </a:rPr>
              <a:t> – постановка учебной задачи на основе соотнесения того, что уже известно и усвоено учащимися и того, что ещё неизвестно.</a:t>
            </a:r>
          </a:p>
          <a:p>
            <a:pPr lvl="0" algn="l"/>
            <a:r>
              <a:rPr lang="ru-RU" sz="2000" b="1" dirty="0" smtClean="0">
                <a:solidFill>
                  <a:schemeClr val="tx1"/>
                </a:solidFill>
              </a:rPr>
              <a:t>П</a:t>
            </a:r>
            <a:r>
              <a:rPr lang="ru-RU" sz="2000" dirty="0" smtClean="0">
                <a:solidFill>
                  <a:schemeClr val="tx1"/>
                </a:solidFill>
              </a:rPr>
              <a:t>ланирование – составление плана и последовательности действий.</a:t>
            </a:r>
          </a:p>
          <a:p>
            <a:pPr lvl="0" algn="l"/>
            <a:r>
              <a:rPr lang="ru-RU" sz="2000" b="1" dirty="0" smtClean="0">
                <a:solidFill>
                  <a:schemeClr val="tx1"/>
                </a:solidFill>
              </a:rPr>
              <a:t>И</a:t>
            </a:r>
            <a:r>
              <a:rPr lang="ru-RU" sz="2000" dirty="0" smtClean="0">
                <a:solidFill>
                  <a:schemeClr val="tx1"/>
                </a:solidFill>
              </a:rPr>
              <a:t>нструкция – составление способа действия (его операционный состав).                   </a:t>
            </a:r>
            <a:r>
              <a:rPr lang="ru-RU" sz="2000" b="1" dirty="0" smtClean="0">
                <a:solidFill>
                  <a:schemeClr val="tx1"/>
                </a:solidFill>
              </a:rPr>
              <a:t>К</a:t>
            </a:r>
            <a:r>
              <a:rPr lang="ru-RU" sz="2000" dirty="0" smtClean="0">
                <a:solidFill>
                  <a:schemeClr val="tx1"/>
                </a:solidFill>
              </a:rPr>
              <a:t>онтроль и </a:t>
            </a:r>
            <a:r>
              <a:rPr lang="ru-RU" sz="2000" b="1" dirty="0" smtClean="0">
                <a:solidFill>
                  <a:schemeClr val="tx1"/>
                </a:solidFill>
              </a:rPr>
              <a:t>о</a:t>
            </a:r>
            <a:r>
              <a:rPr lang="ru-RU" sz="2000" dirty="0" smtClean="0">
                <a:solidFill>
                  <a:schemeClr val="tx1"/>
                </a:solidFill>
              </a:rPr>
              <a:t>ценка – сличение способа действия и его результата и выделение учащимися того, что усвоено, что предстоит усвоить, осознать качество усвоения.</a:t>
            </a:r>
          </a:p>
          <a:p>
            <a:pPr lvl="0" algn="l"/>
            <a:r>
              <a:rPr lang="ru-RU" sz="2000" b="1" dirty="0" smtClean="0">
                <a:solidFill>
                  <a:schemeClr val="tx1"/>
                </a:solidFill>
              </a:rPr>
              <a:t>Р</a:t>
            </a:r>
            <a:r>
              <a:rPr lang="ru-RU" sz="2000" dirty="0" smtClean="0">
                <a:solidFill>
                  <a:schemeClr val="tx1"/>
                </a:solidFill>
              </a:rPr>
              <a:t>ефлексия – обращение к собственному способу действий и выявление оснований этого способа (осознание своих действий).</a:t>
            </a:r>
          </a:p>
          <a:p>
            <a:endParaRPr lang="ru-RU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9"/>
            <a:ext cx="8424936" cy="648072"/>
          </a:xfrm>
        </p:spPr>
        <p:txBody>
          <a:bodyPr>
            <a:normAutofit/>
          </a:bodyPr>
          <a:lstStyle/>
          <a:p>
            <a:r>
              <a:rPr lang="ru-RU" sz="3600" i="1" dirty="0" smtClean="0"/>
              <a:t>Способ деятельности как инструкция.</a:t>
            </a:r>
            <a:endParaRPr lang="ru-RU" sz="36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124744"/>
            <a:ext cx="8424936" cy="5040560"/>
          </a:xfrm>
          <a:effectLst>
            <a:innerShdw blurRad="114300">
              <a:prstClr val="black"/>
            </a:innerShdw>
          </a:effectLst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Чтобы ученик смог понимать изучаемое учитель должен способствовать этому. Выстраивание способа действия в виде операционного состава выглядит как инструкция (алгоритм). Например, вот как выглядит операционный состав (инструкция) простого уравнения  </a:t>
            </a:r>
            <a:r>
              <a:rPr lang="ru-RU" b="1" dirty="0" err="1" smtClean="0">
                <a:solidFill>
                  <a:srgbClr val="C00000"/>
                </a:solidFill>
              </a:rPr>
              <a:t>а-х</a:t>
            </a:r>
            <a:r>
              <a:rPr lang="ru-RU" b="1" dirty="0" smtClean="0">
                <a:solidFill>
                  <a:srgbClr val="C00000"/>
                </a:solidFill>
              </a:rPr>
              <a:t> = в</a:t>
            </a:r>
          </a:p>
          <a:p>
            <a:pPr lvl="0" algn="l"/>
            <a:r>
              <a:rPr lang="ru-RU" dirty="0" smtClean="0">
                <a:solidFill>
                  <a:schemeClr val="tx1"/>
                </a:solidFill>
              </a:rPr>
              <a:t>1. Является ли </a:t>
            </a:r>
            <a:r>
              <a:rPr lang="ru-RU" b="1" dirty="0" smtClean="0">
                <a:solidFill>
                  <a:srgbClr val="C00000"/>
                </a:solidFill>
              </a:rPr>
              <a:t>а – </a:t>
            </a:r>
            <a:r>
              <a:rPr lang="ru-RU" b="1" dirty="0" err="1" smtClean="0">
                <a:solidFill>
                  <a:srgbClr val="C00000"/>
                </a:solidFill>
              </a:rPr>
              <a:t>х</a:t>
            </a:r>
            <a:r>
              <a:rPr lang="ru-RU" b="1" dirty="0" smtClean="0">
                <a:solidFill>
                  <a:srgbClr val="C00000"/>
                </a:solidFill>
              </a:rPr>
              <a:t>  = в </a:t>
            </a:r>
            <a:r>
              <a:rPr lang="ru-RU" dirty="0" smtClean="0">
                <a:solidFill>
                  <a:schemeClr val="tx1"/>
                </a:solidFill>
              </a:rPr>
              <a:t>уравнением?</a:t>
            </a:r>
          </a:p>
          <a:p>
            <a:pPr lvl="0" algn="l"/>
            <a:r>
              <a:rPr lang="ru-RU" dirty="0" smtClean="0">
                <a:solidFill>
                  <a:schemeClr val="tx1"/>
                </a:solidFill>
              </a:rPr>
              <a:t>2. Перепишу его в тетрадь.</a:t>
            </a:r>
          </a:p>
          <a:p>
            <a:pPr lvl="0" algn="l"/>
            <a:r>
              <a:rPr lang="ru-RU" dirty="0" smtClean="0">
                <a:solidFill>
                  <a:schemeClr val="tx1"/>
                </a:solidFill>
              </a:rPr>
              <a:t>3. Посмотрю на знак.</a:t>
            </a:r>
          </a:p>
          <a:p>
            <a:pPr lvl="0" algn="l"/>
            <a:r>
              <a:rPr lang="ru-RU" dirty="0" smtClean="0">
                <a:solidFill>
                  <a:schemeClr val="tx1"/>
                </a:solidFill>
              </a:rPr>
              <a:t> 4. Какой компонент неизвестен (целое или часть это?).                      </a:t>
            </a:r>
          </a:p>
          <a:p>
            <a:pPr lvl="0" algn="l"/>
            <a:r>
              <a:rPr lang="ru-RU" dirty="0" smtClean="0">
                <a:solidFill>
                  <a:schemeClr val="tx1"/>
                </a:solidFill>
              </a:rPr>
              <a:t>     Соотнести  </a:t>
            </a:r>
            <a:r>
              <a:rPr lang="ru-RU" b="1" dirty="0" err="1" smtClean="0">
                <a:solidFill>
                  <a:srgbClr val="C00000"/>
                </a:solidFill>
              </a:rPr>
              <a:t>ц</a:t>
            </a:r>
            <a:r>
              <a:rPr lang="ru-RU" b="1" dirty="0" smtClean="0">
                <a:solidFill>
                  <a:srgbClr val="C00000"/>
                </a:solidFill>
              </a:rPr>
              <a:t> – ч = </a:t>
            </a:r>
            <a:r>
              <a:rPr lang="ru-RU" b="1" dirty="0" err="1" smtClean="0">
                <a:solidFill>
                  <a:srgbClr val="C00000"/>
                </a:solidFill>
              </a:rPr>
              <a:t>ч</a:t>
            </a:r>
            <a:r>
              <a:rPr lang="ru-RU" b="1" dirty="0" smtClean="0">
                <a:solidFill>
                  <a:srgbClr val="C00000"/>
                </a:solidFill>
              </a:rPr>
              <a:t>.</a:t>
            </a:r>
          </a:p>
          <a:p>
            <a:pPr lvl="0" algn="l"/>
            <a:r>
              <a:rPr lang="ru-RU" dirty="0" smtClean="0">
                <a:solidFill>
                  <a:schemeClr val="tx1"/>
                </a:solidFill>
              </a:rPr>
              <a:t>5. Как найти часть? </a:t>
            </a:r>
            <a:r>
              <a:rPr lang="ru-RU" b="1" dirty="0" smtClean="0">
                <a:solidFill>
                  <a:srgbClr val="C00000"/>
                </a:solidFill>
              </a:rPr>
              <a:t>ч = </a:t>
            </a:r>
            <a:r>
              <a:rPr lang="ru-RU" b="1" dirty="0" err="1" smtClean="0">
                <a:solidFill>
                  <a:srgbClr val="C00000"/>
                </a:solidFill>
              </a:rPr>
              <a:t>ц</a:t>
            </a:r>
            <a:r>
              <a:rPr lang="ru-RU" b="1" dirty="0" smtClean="0">
                <a:solidFill>
                  <a:srgbClr val="C00000"/>
                </a:solidFill>
              </a:rPr>
              <a:t>- </a:t>
            </a:r>
            <a:r>
              <a:rPr lang="ru-RU" b="1" dirty="0" err="1" smtClean="0">
                <a:solidFill>
                  <a:srgbClr val="C00000"/>
                </a:solidFill>
              </a:rPr>
              <a:t>ч</a:t>
            </a:r>
            <a:r>
              <a:rPr lang="ru-RU" b="1" dirty="0" smtClean="0">
                <a:solidFill>
                  <a:srgbClr val="C00000"/>
                </a:solidFill>
              </a:rPr>
              <a:t>.</a:t>
            </a:r>
          </a:p>
          <a:p>
            <a:pPr lvl="0" algn="l"/>
            <a:r>
              <a:rPr lang="ru-RU" dirty="0" smtClean="0">
                <a:solidFill>
                  <a:schemeClr val="tx1"/>
                </a:solidFill>
              </a:rPr>
              <a:t>6.  Выполнить действие  </a:t>
            </a:r>
            <a:r>
              <a:rPr lang="ru-RU" b="1" dirty="0" err="1" smtClean="0">
                <a:solidFill>
                  <a:srgbClr val="C00000"/>
                </a:solidFill>
              </a:rPr>
              <a:t>х</a:t>
            </a:r>
            <a:r>
              <a:rPr lang="ru-RU" b="1" dirty="0" smtClean="0">
                <a:solidFill>
                  <a:srgbClr val="C00000"/>
                </a:solidFill>
              </a:rPr>
              <a:t> = а- в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</a:p>
          <a:p>
            <a:pPr lvl="0" algn="l"/>
            <a:r>
              <a:rPr lang="ru-RU" dirty="0" smtClean="0">
                <a:solidFill>
                  <a:schemeClr val="tx1"/>
                </a:solidFill>
              </a:rPr>
              <a:t>7. Проверить.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             Инструкция может быть сложной и простой. Чтобы успешно ею овладеть важно взаимодействие, но не только учитель + ученик.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9"/>
            <a:ext cx="8424936" cy="648072"/>
          </a:xfrm>
        </p:spPr>
        <p:txBody>
          <a:bodyPr>
            <a:normAutofit fontScale="90000"/>
          </a:bodyPr>
          <a:lstStyle/>
          <a:p>
            <a:r>
              <a:rPr lang="ru-RU" smtClean="0"/>
              <a:t>                                                                                                                                                                               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88640"/>
            <a:ext cx="8424936" cy="5976664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77500" lnSpcReduction="20000"/>
          </a:bodyPr>
          <a:lstStyle/>
          <a:p>
            <a:endParaRPr lang="ru-RU" sz="1800" i="1" dirty="0" smtClean="0">
              <a:solidFill>
                <a:schemeClr val="tx1"/>
              </a:solidFill>
            </a:endParaRPr>
          </a:p>
          <a:p>
            <a:r>
              <a:rPr lang="ru-RU" sz="4600" i="1" dirty="0" smtClean="0">
                <a:solidFill>
                  <a:schemeClr val="tx1"/>
                </a:solidFill>
              </a:rPr>
              <a:t>Работа в паре. 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Л.С. Выгодский показал, что на определённом этапе освоения предполагаемого материала в качестве партнёра по взаимодействию ребёнку нужен не взрослый, а сверстник, так как общение идёт на равных. Поэтому для успешного овладения инструкцией эффективнее всего организовать работу в паре. Задание должно выполняться одно и то же. Поэтому это будет совместная деятельность. Распределяется только исполнительная  и контрольно - оценочная часть. Ребёнок 1 варианта своим цветом (синий или зелёный) записывает в тетради или на доске 1 операцию (он исполнитель), а 2 варианта контролирует эту операцию (можно с помощью знака «</a:t>
            </a:r>
            <a:r>
              <a:rPr lang="en-US" dirty="0" smtClean="0">
                <a:solidFill>
                  <a:schemeClr val="tx1"/>
                </a:solidFill>
              </a:rPr>
              <a:t>v</a:t>
            </a:r>
            <a:r>
              <a:rPr lang="ru-RU" dirty="0" smtClean="0">
                <a:solidFill>
                  <a:schemeClr val="tx1"/>
                </a:solidFill>
              </a:rPr>
              <a:t>», или «+», </a:t>
            </a:r>
            <a:r>
              <a:rPr lang="ru-RU" dirty="0" err="1" smtClean="0">
                <a:solidFill>
                  <a:schemeClr val="tx1"/>
                </a:solidFill>
              </a:rPr>
              <a:t>или</a:t>
            </a:r>
            <a:r>
              <a:rPr lang="ru-RU" dirty="0" smtClean="0">
                <a:solidFill>
                  <a:schemeClr val="tx1"/>
                </a:solidFill>
              </a:rPr>
              <a:t> «-»). В процессе этой работы дети должны общаться по делу.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9"/>
            <a:ext cx="8424936" cy="648072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Рефлексия.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124744"/>
            <a:ext cx="8424936" cy="5040560"/>
          </a:xfrm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>
            <a:normAutofit fontScale="92500"/>
          </a:bodyPr>
          <a:lstStyle/>
          <a:p>
            <a:r>
              <a:rPr lang="ru-RU" sz="3000" dirty="0" smtClean="0">
                <a:solidFill>
                  <a:schemeClr val="tx1"/>
                </a:solidFill>
              </a:rPr>
              <a:t>Если у партнёров согласие, то они меняются ролями при выполнении каждой следующей операции. Если возникают проблемы, то на помощь приходит учитель или дети высокого уровня развития.</a:t>
            </a:r>
          </a:p>
          <a:p>
            <a:r>
              <a:rPr lang="ru-RU" sz="3000" dirty="0" smtClean="0">
                <a:solidFill>
                  <a:schemeClr val="tx1"/>
                </a:solidFill>
              </a:rPr>
              <a:t>Такая работа формирует у детей рефлексивные компоненты мышления: «что делаю?», «как?», «так ли?», «почему не получается?», «легко?», «трудно», «мне нужна помощь», «я могу, потому что» и т.д.</a:t>
            </a:r>
          </a:p>
          <a:p>
            <a:r>
              <a:rPr lang="ru-RU" sz="3000" dirty="0" smtClean="0">
                <a:solidFill>
                  <a:schemeClr val="tx1"/>
                </a:solidFill>
              </a:rPr>
              <a:t>Правильно организованная рефлексия на уроках способствует формированию адекватной самооценки, росту уверенности в себе.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9"/>
            <a:ext cx="8424936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i="1" dirty="0" smtClean="0"/>
              <a:t>Приложение №1.</a:t>
            </a:r>
            <a:r>
              <a:rPr lang="ru-RU" dirty="0" smtClean="0"/>
              <a:t>                                                                                                                                                                               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124744"/>
            <a:ext cx="8424936" cy="504056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Способы деятельности.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	Способ сложения чисел с переходом через разряд.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	</a:t>
            </a:r>
          </a:p>
          <a:p>
            <a:pPr lvl="0" algn="l"/>
            <a:r>
              <a:rPr lang="ru-RU" sz="3000" dirty="0" smtClean="0">
                <a:solidFill>
                  <a:schemeClr val="tx1"/>
                </a:solidFill>
              </a:rPr>
              <a:t>       1. Разбей второе слагаемое на две части так, чтобы одна из них дополняла единицы разряда первого слагаемого, в котором осуществляется переход, до полной разрядной единицы.   </a:t>
            </a:r>
          </a:p>
          <a:p>
            <a:pPr lvl="0" algn="l"/>
            <a:r>
              <a:rPr lang="ru-RU" sz="3000" dirty="0" smtClean="0">
                <a:solidFill>
                  <a:schemeClr val="tx1"/>
                </a:solidFill>
              </a:rPr>
              <a:t>       2. Выполни сложение, последовательно прибавляя к первому слагаемому сначала одну, а затем другую части  второго слагаемого.                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ru-RU" sz="3000" dirty="0" smtClean="0">
                <a:solidFill>
                  <a:schemeClr val="tx1"/>
                </a:solidFill>
              </a:rPr>
              <a:t>  </a:t>
            </a:r>
          </a:p>
          <a:p>
            <a:pPr lvl="0" algn="l"/>
            <a:r>
              <a:rPr lang="ru-RU" sz="3000" dirty="0" smtClean="0">
                <a:solidFill>
                  <a:schemeClr val="tx1"/>
                </a:solidFill>
              </a:rPr>
              <a:t>       3. Запиши окончательный ответ.</a:t>
            </a:r>
            <a:endParaRPr lang="ru-RU" sz="3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8424936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Способ вычитания чисел с переходом через разряд.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8424936" cy="4896544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lvl="0"/>
            <a:endParaRPr lang="en-US" sz="2800" dirty="0" smtClean="0"/>
          </a:p>
          <a:p>
            <a:pPr lvl="0" algn="l"/>
            <a:r>
              <a:rPr lang="ru-RU" sz="2800" dirty="0" smtClean="0">
                <a:solidFill>
                  <a:schemeClr val="tx1"/>
                </a:solidFill>
              </a:rPr>
              <a:t>      </a:t>
            </a:r>
            <a:r>
              <a:rPr lang="en-US" sz="2800" dirty="0" smtClean="0">
                <a:solidFill>
                  <a:schemeClr val="tx1"/>
                </a:solidFill>
              </a:rPr>
              <a:t>1</a:t>
            </a:r>
            <a:r>
              <a:rPr lang="ru-RU" sz="2800" dirty="0" smtClean="0">
                <a:solidFill>
                  <a:schemeClr val="tx1"/>
                </a:solidFill>
              </a:rPr>
              <a:t>. Разбей вычитаемое на две части так, чтобы одна из них равнялась числу свободных единиц уменьшаемого, в котором осуществляется переход через разряд.                   </a:t>
            </a:r>
          </a:p>
          <a:p>
            <a:pPr lvl="0" algn="l"/>
            <a:r>
              <a:rPr lang="ru-RU" sz="2800" dirty="0" smtClean="0">
                <a:solidFill>
                  <a:schemeClr val="tx1"/>
                </a:solidFill>
              </a:rPr>
              <a:t>      2. Выполни вычитание, последовательно отнимая от уменьшаемого  сначала одну,  а затем другую части  вычитаемого.</a:t>
            </a:r>
          </a:p>
          <a:p>
            <a:pPr lvl="0" algn="l"/>
            <a:r>
              <a:rPr lang="ru-RU" sz="2800" dirty="0" smtClean="0">
                <a:solidFill>
                  <a:schemeClr val="tx1"/>
                </a:solidFill>
              </a:rPr>
              <a:t>      3. Запиши окончательный ответ.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593</Words>
  <Application>Microsoft Office PowerPoint</Application>
  <PresentationFormat>Экран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  Системно-деятельностный подход в обучении младших школьников. </vt:lpstr>
      <vt:lpstr> </vt:lpstr>
      <vt:lpstr>  </vt:lpstr>
      <vt:lpstr> Регулятивные УУД.</vt:lpstr>
      <vt:lpstr>Способ деятельности как инструкция.</vt:lpstr>
      <vt:lpstr>                                                                                                                                                                                  </vt:lpstr>
      <vt:lpstr>Рефлексия.</vt:lpstr>
      <vt:lpstr> Приложение №1.                                                                                                                                                                                  </vt:lpstr>
      <vt:lpstr>Способ вычитания чисел с переходом через разряд.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Сеня</dc:creator>
  <cp:lastModifiedBy>Сеня</cp:lastModifiedBy>
  <cp:revision>41</cp:revision>
  <dcterms:created xsi:type="dcterms:W3CDTF">2013-01-07T08:59:44Z</dcterms:created>
  <dcterms:modified xsi:type="dcterms:W3CDTF">2013-01-09T13:03:36Z</dcterms:modified>
</cp:coreProperties>
</file>