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56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3A9-5421-4D59-8891-A5D849469C89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E83B-5BF7-4552-B214-7AAF08EEC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3A9-5421-4D59-8891-A5D849469C89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E83B-5BF7-4552-B214-7AAF08EEC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3A9-5421-4D59-8891-A5D849469C89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E83B-5BF7-4552-B214-7AAF08EEC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3A9-5421-4D59-8891-A5D849469C89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E83B-5BF7-4552-B214-7AAF08EEC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3A9-5421-4D59-8891-A5D849469C89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E83B-5BF7-4552-B214-7AAF08EEC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3A9-5421-4D59-8891-A5D849469C89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E83B-5BF7-4552-B214-7AAF08EEC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3A9-5421-4D59-8891-A5D849469C89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E83B-5BF7-4552-B214-7AAF08EEC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3A9-5421-4D59-8891-A5D849469C89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E83B-5BF7-4552-B214-7AAF08EEC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3A9-5421-4D59-8891-A5D849469C89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E83B-5BF7-4552-B214-7AAF08EEC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3A9-5421-4D59-8891-A5D849469C89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E83B-5BF7-4552-B214-7AAF08EEC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3A9-5421-4D59-8891-A5D849469C89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E83B-5BF7-4552-B214-7AAF08EEC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53A9-5421-4D59-8891-A5D849469C89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9E83B-5BF7-4552-B214-7AAF08EEC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74E72-609A-4014-AD81-49BBD37E863B}" type="slidenum">
              <a:rPr lang="ru-RU"/>
              <a:pPr/>
              <a:t>1</a:t>
            </a:fld>
            <a:endParaRPr lang="ru-RU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Современные подходы в образовании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E9EAE6"/>
          </a:solidFill>
        </p:spPr>
        <p:txBody>
          <a:bodyPr/>
          <a:lstStyle/>
          <a:p>
            <a:r>
              <a:rPr lang="ru-RU" b="1">
                <a:solidFill>
                  <a:schemeClr val="hlink"/>
                </a:solidFill>
              </a:rPr>
              <a:t>Системный подход</a:t>
            </a:r>
            <a:r>
              <a:rPr lang="ru-RU" b="1"/>
              <a:t> – о</a:t>
            </a:r>
            <a:r>
              <a:rPr lang="ru-RU" sz="2800" b="1"/>
              <a:t>бщенаучный уровень анализа и организации образовательного процесса</a:t>
            </a:r>
          </a:p>
          <a:p>
            <a:r>
              <a:rPr lang="ru-RU" b="1">
                <a:solidFill>
                  <a:schemeClr val="hlink"/>
                </a:solidFill>
              </a:rPr>
              <a:t>Деятельностный подход</a:t>
            </a:r>
            <a:r>
              <a:rPr lang="ru-RU" b="1"/>
              <a:t> – </a:t>
            </a:r>
            <a:r>
              <a:rPr lang="ru-RU" sz="2800" b="1"/>
              <a:t>конкретно научный  уровень</a:t>
            </a:r>
            <a:r>
              <a:rPr lang="ru-RU"/>
              <a:t> </a:t>
            </a:r>
            <a:r>
              <a:rPr lang="ru-RU" sz="2800" b="1"/>
              <a:t>анализа и организации образовательного процесса</a:t>
            </a:r>
            <a:endParaRPr lang="ru-RU" b="1"/>
          </a:p>
          <a:p>
            <a:r>
              <a:rPr lang="ru-RU" b="1">
                <a:solidFill>
                  <a:schemeClr val="hlink"/>
                </a:solidFill>
              </a:rPr>
              <a:t>Компетентностный подход</a:t>
            </a:r>
          </a:p>
          <a:p>
            <a:r>
              <a:rPr lang="ru-RU" b="1">
                <a:solidFill>
                  <a:schemeClr val="hlink"/>
                </a:solidFill>
              </a:rPr>
              <a:t>Технологический подход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4" y="357166"/>
          <a:ext cx="8229600" cy="527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3096344"/>
                <a:gridCol w="3538736"/>
              </a:tblGrid>
              <a:tr h="370840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90170" marR="1143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Результаты </a:t>
                      </a:r>
                      <a:b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обучения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120" marR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Предметные </a:t>
                      </a:r>
                      <a:b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результаты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5410" marR="89535" indent="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&gt; Times New Roman"/>
                          <a:cs typeface="Times New Roman"/>
                        </a:rPr>
                        <a:t>Не только предметные результаты, но и личностные, </a:t>
                      </a:r>
                      <a:br>
                        <a:rPr lang="ru-RU" sz="2000" dirty="0">
                          <a:effectLst/>
                          <a:latin typeface="Times New Roman"/>
                          <a:ea typeface="&gt; Times New Roman"/>
                          <a:cs typeface="Times New Roman"/>
                        </a:rPr>
                      </a:br>
                      <a:r>
                        <a:rPr lang="ru-RU" sz="2000" dirty="0" err="1">
                          <a:effectLst/>
                          <a:latin typeface="Times New Roman"/>
                          <a:ea typeface="&gt; Times New Roman"/>
                          <a:cs typeface="Times New Roman"/>
                        </a:rPr>
                        <a:t>метапредметные</a:t>
                      </a:r>
                      <a:r>
                        <a:rPr lang="ru-RU" sz="2000" dirty="0">
                          <a:effectLst/>
                          <a:latin typeface="Times New Roman"/>
                          <a:ea typeface="&gt; Times New Roman"/>
                          <a:cs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 marR="11430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Основная </a:t>
                      </a:r>
                      <a:b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 – </a:t>
                      </a:r>
                      <a:r>
                        <a:rPr lang="ru-RU" sz="20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учителя </a:t>
                      </a:r>
                      <a:endParaRPr lang="ru-RU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71120" marR="1143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5410" marR="89535" indent="63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&gt; Times New Roman"/>
                          <a:cs typeface="Times New Roman"/>
                        </a:rPr>
                        <a:t>Ориентир на </a:t>
                      </a:r>
                      <a:r>
                        <a:rPr lang="ru-RU" sz="2000" u="sng" dirty="0" smtClean="0">
                          <a:effectLst/>
                          <a:latin typeface="Times New Roman"/>
                          <a:ea typeface="&gt; Times New Roman"/>
                          <a:cs typeface="Times New Roman"/>
                        </a:rPr>
                        <a:t>самооценку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&gt; Times New Roman"/>
                          <a:cs typeface="Times New Roman"/>
                        </a:rPr>
                        <a:t> обучающегося, формирование </a:t>
                      </a:r>
                      <a:br>
                        <a:rPr lang="ru-RU" sz="2000" dirty="0" smtClean="0">
                          <a:effectLst/>
                          <a:latin typeface="Times New Roman"/>
                          <a:ea typeface="&gt; Times New Roman"/>
                          <a:cs typeface="Times New Roman"/>
                        </a:rPr>
                      </a:br>
                      <a:r>
                        <a:rPr lang="ru-RU" sz="2000" dirty="0" smtClean="0">
                          <a:effectLst/>
                          <a:latin typeface="Times New Roman"/>
                          <a:ea typeface="&gt; Times New Roman"/>
                          <a:cs typeface="Times New Roman"/>
                        </a:rPr>
                        <a:t>адекватной самооценки </a:t>
                      </a:r>
                      <a:endParaRPr lang="ru-RU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05410" marR="89535" indent="63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 marR="11430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Важны </a:t>
                      </a:r>
                      <a:b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положительные оценки учеников по итогам контрольных работ </a:t>
                      </a:r>
                      <a:endParaRPr lang="ru-RU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71120" marR="1143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5410" marR="89535" indent="63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&gt; Times New Roman"/>
                          <a:cs typeface="Times New Roman"/>
                        </a:rPr>
                        <a:t>Учет </a:t>
                      </a:r>
                      <a:r>
                        <a:rPr lang="ru-RU" sz="2000" u="sng" dirty="0" smtClean="0">
                          <a:effectLst/>
                          <a:latin typeface="Times New Roman"/>
                          <a:ea typeface="&gt; Times New Roman"/>
                          <a:cs typeface="Times New Roman"/>
                        </a:rPr>
                        <a:t>динамики результатов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&gt; Times New Roman"/>
                          <a:cs typeface="Times New Roman"/>
                        </a:rPr>
                        <a:t>обучения детей </a:t>
                      </a:r>
                      <a:r>
                        <a:rPr lang="ru-RU" sz="2000" u="sng" dirty="0" smtClean="0">
                          <a:effectLst/>
                          <a:latin typeface="Times New Roman"/>
                          <a:ea typeface="&gt; Times New Roman"/>
                          <a:cs typeface="Times New Roman"/>
                        </a:rPr>
                        <a:t>относительно </a:t>
                      </a:r>
                      <a:br>
                        <a:rPr lang="ru-RU" sz="2000" u="sng" dirty="0" smtClean="0">
                          <a:effectLst/>
                          <a:latin typeface="Times New Roman"/>
                          <a:ea typeface="&gt; Times New Roman"/>
                          <a:cs typeface="Times New Roman"/>
                        </a:rPr>
                      </a:br>
                      <a:r>
                        <a:rPr lang="ru-RU" sz="2000" u="sng" dirty="0" smtClean="0">
                          <a:effectLst/>
                          <a:latin typeface="Times New Roman"/>
                          <a:ea typeface="&gt; Times New Roman"/>
                          <a:cs typeface="Times New Roman"/>
                        </a:rPr>
                        <a:t>самих себя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&gt; Times New Roman"/>
                          <a:cs typeface="Times New Roman"/>
                        </a:rPr>
                        <a:t>. </a:t>
                      </a:r>
                      <a:r>
                        <a:rPr lang="ru-RU" sz="2000" u="sng" dirty="0" smtClean="0">
                          <a:effectLst/>
                          <a:latin typeface="Times New Roman"/>
                          <a:ea typeface="&gt; Times New Roman"/>
                          <a:cs typeface="Times New Roman"/>
                        </a:rPr>
                        <a:t>Оценка промежуточных результатов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&gt; Times New Roman"/>
                          <a:cs typeface="Times New Roman"/>
                        </a:rPr>
                        <a:t>обучения </a:t>
                      </a:r>
                      <a:endParaRPr lang="ru-RU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05410" marR="89535" indent="63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 marR="1143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5410" marR="89535" indent="63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основные этапы урока: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r>
              <a:rPr lang="ru-RU" u="sng" dirty="0"/>
              <a:t>мобилизация</a:t>
            </a:r>
            <a:r>
              <a:rPr lang="ru-RU" dirty="0"/>
              <a:t> (предполагает включение учащихся в активную интеллектуальную деятельность); </a:t>
            </a:r>
            <a:endParaRPr lang="ru-RU" dirty="0" smtClean="0"/>
          </a:p>
          <a:p>
            <a:r>
              <a:rPr lang="ru-RU" u="sng" dirty="0"/>
              <a:t>целеполагание</a:t>
            </a:r>
            <a:r>
              <a:rPr lang="ru-RU" dirty="0"/>
              <a:t> (учащиеся самостоятельно формулируют цели урока по схеме «вспомнить → узнать → научиться»); </a:t>
            </a:r>
            <a:endParaRPr lang="ru-RU" dirty="0" smtClean="0"/>
          </a:p>
          <a:p>
            <a:r>
              <a:rPr lang="ru-RU" u="sng" dirty="0"/>
              <a:t>осознание недостаточности имеющихся знаний </a:t>
            </a:r>
            <a:r>
              <a:rPr lang="ru-RU" dirty="0"/>
              <a:t>(учитель способствует возникновению на уроке проблемной ситуации, в ходе анализа которой учащиеся понимают, что имеющихся знаний для ее решения недостаточно); </a:t>
            </a:r>
          </a:p>
        </p:txBody>
      </p:sp>
    </p:spTree>
    <p:extLst>
      <p:ext uri="{BB962C8B-B14F-4D97-AF65-F5344CB8AC3E}">
        <p14:creationId xmlns="" xmlns:p14="http://schemas.microsoft.com/office/powerpoint/2010/main" val="3627881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/>
                </a:solidFill>
              </a:rPr>
              <a:t>основные этапы урока: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• </a:t>
            </a:r>
            <a:r>
              <a:rPr lang="ru-RU" u="sng" dirty="0"/>
              <a:t>коммуникация </a:t>
            </a:r>
            <a:r>
              <a:rPr lang="ru-RU" dirty="0"/>
              <a:t>(поиск новых знаний в паре, в группе); </a:t>
            </a:r>
            <a:br>
              <a:rPr lang="ru-RU" dirty="0"/>
            </a:br>
            <a:r>
              <a:rPr lang="ru-RU" dirty="0"/>
              <a:t>• </a:t>
            </a:r>
            <a:r>
              <a:rPr lang="ru-RU" u="sng" dirty="0"/>
              <a:t>взаимопроверка, взаимоконтроль</a:t>
            </a:r>
            <a:r>
              <a:rPr lang="ru-RU" dirty="0"/>
              <a:t>; </a:t>
            </a:r>
            <a:br>
              <a:rPr lang="ru-RU" dirty="0"/>
            </a:br>
            <a:r>
              <a:rPr lang="ru-RU" dirty="0"/>
              <a:t>• </a:t>
            </a:r>
            <a:r>
              <a:rPr lang="ru-RU" u="sng" dirty="0"/>
              <a:t>рефлексия</a:t>
            </a:r>
            <a:r>
              <a:rPr lang="ru-RU" dirty="0"/>
              <a:t> (осознание учеником и воспроизведение в речи того, что нового он узнал и чему научился на уроке).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27590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О</a:t>
            </a:r>
            <a:r>
              <a:rPr lang="ru-RU" b="1" dirty="0" smtClean="0">
                <a:solidFill>
                  <a:srgbClr val="0070C0"/>
                </a:solidFill>
              </a:rPr>
              <a:t>собенности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деятельность должна быть направлена не только на повышение компетенции в предметной области определенных учебных дисциплин, не только на развитие их способностей, но и на создание </a:t>
            </a:r>
            <a:r>
              <a:rPr lang="ru-RU" dirty="0" smtClean="0"/>
              <a:t>продукта</a:t>
            </a:r>
            <a:r>
              <a:rPr lang="ru-RU" dirty="0"/>
              <a:t>, имеющего значимость для </a:t>
            </a:r>
            <a:r>
              <a:rPr lang="ru-RU" dirty="0" smtClean="0"/>
              <a:t>других;</a:t>
            </a:r>
          </a:p>
          <a:p>
            <a:r>
              <a:rPr lang="ru-RU" u="sng" dirty="0" smtClean="0"/>
              <a:t>строя </a:t>
            </a:r>
            <a:r>
              <a:rPr lang="ru-RU" u="sng" dirty="0"/>
              <a:t>различного рода отношения</a:t>
            </a:r>
            <a:r>
              <a:rPr lang="ru-RU" dirty="0"/>
              <a:t> в ходе целенаправленной, поисковой, творческой и продуктивной деятельности, младшие школьники овладевают </a:t>
            </a:r>
            <a:r>
              <a:rPr lang="ru-RU" u="sng" dirty="0"/>
              <a:t>нормами взаимоотношений с разными людьми, умениями переходить от одного вида общения к другому, приобретают навыки индивидуальной самостоятельной работы и сотрудничества в </a:t>
            </a:r>
            <a:r>
              <a:rPr lang="ru-RU" u="sng" dirty="0" smtClean="0"/>
              <a:t>коллективе;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Особенности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этих видах деятельности могут быть востребованы практически любые способности, реализованы личные пристрастия к тому или иному виду деятельности</a:t>
            </a:r>
            <a:r>
              <a:rPr lang="ru-RU"/>
              <a:t>. 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Общие характеристики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86874" cy="6072206"/>
          </a:xfrm>
        </p:spPr>
        <p:txBody>
          <a:bodyPr>
            <a:noAutofit/>
          </a:bodyPr>
          <a:lstStyle/>
          <a:p>
            <a:pPr algn="just"/>
            <a:r>
              <a:rPr lang="ru-RU" sz="2200" dirty="0" smtClean="0"/>
              <a:t>анализ актуальности проводимого исследования; </a:t>
            </a:r>
          </a:p>
          <a:p>
            <a:pPr algn="just"/>
            <a:r>
              <a:rPr lang="ru-RU" sz="2200" dirty="0" err="1" smtClean="0"/>
              <a:t>целеполагание</a:t>
            </a:r>
            <a:r>
              <a:rPr lang="ru-RU" sz="2200" dirty="0" smtClean="0"/>
              <a:t>, формулировку задач, которые следует решить;</a:t>
            </a:r>
          </a:p>
          <a:p>
            <a:pPr algn="just"/>
            <a:r>
              <a:rPr lang="ru-RU" sz="2200" dirty="0" smtClean="0"/>
              <a:t> выбор средств и методов, адекватных поставленным целям; </a:t>
            </a:r>
          </a:p>
          <a:p>
            <a:pPr algn="just"/>
            <a:r>
              <a:rPr lang="ru-RU" sz="2200" dirty="0" smtClean="0"/>
              <a:t>планирование, определение последовательности и сроков работ; </a:t>
            </a:r>
          </a:p>
          <a:p>
            <a:pPr algn="just"/>
            <a:r>
              <a:rPr lang="ru-RU" sz="2200" dirty="0" smtClean="0"/>
              <a:t>проведение проектных работ или исследования; </a:t>
            </a:r>
          </a:p>
          <a:p>
            <a:pPr algn="just"/>
            <a:r>
              <a:rPr lang="ru-RU" sz="2200" dirty="0" smtClean="0"/>
              <a:t>оформление результатов работ в соответствии с замыслом проекта или целями исследования;</a:t>
            </a:r>
          </a:p>
          <a:p>
            <a:pPr algn="just"/>
            <a:r>
              <a:rPr lang="ru-RU" sz="2200" dirty="0" smtClean="0"/>
              <a:t>представление результатов в соответствующем использованию виде;</a:t>
            </a:r>
          </a:p>
          <a:p>
            <a:pPr algn="just"/>
            <a:r>
              <a:rPr lang="ru-RU" sz="2200" dirty="0" smtClean="0"/>
              <a:t> итогами проектной и исследовательской деятельности следует считать  личностное развитие школьников, рост их компетенции в выбранной для исследования или проекта сфере, формирование умения сотрудничать в коллективе и самостоятельно работать, уяснение сущности творческой исследовательской и проектной работы, которая рассматривается как показатель успешности (</a:t>
            </a:r>
            <a:r>
              <a:rPr lang="ru-RU" sz="2200" dirty="0" err="1" smtClean="0"/>
              <a:t>неуспешности</a:t>
            </a:r>
            <a:r>
              <a:rPr lang="ru-RU" sz="2200" dirty="0" smtClean="0"/>
              <a:t>) исследовательской деятельности.</a:t>
            </a:r>
            <a:endParaRPr lang="ru-RU" sz="2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Специфические черты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785795"/>
          <a:ext cx="8715436" cy="5120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53821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Проектная деятельность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Учебно-исследовательская деятельность</a:t>
                      </a:r>
                      <a:endParaRPr lang="ru-RU" dirty="0"/>
                    </a:p>
                  </a:txBody>
                  <a:tcPr/>
                </a:tc>
              </a:tr>
              <a:tr h="1331847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Проект направлен на получение конкретного запланированного результата – продукта, обладающего определенными свойствами, и который необходим для конкретного использования.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ходе исследования организуется поиск в какой-то области, формулируются отдельные характеристики итогов работ. Отрицательный результат есть тоже результат.</a:t>
                      </a:r>
                      <a:endParaRPr lang="ru-RU" dirty="0"/>
                    </a:p>
                  </a:txBody>
                  <a:tcPr/>
                </a:tc>
              </a:tr>
              <a:tr h="28448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Реализацию проектных работ предваряет представление о будущем проекте, планирование процесса создания продукта и реализации этого плана. Результат проекта должен быть точно соотнесен со всеми характеристиками, сформулированными в его замысле.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Логика построения исследовательской деятельности включает формулировку проблемы исследования, выдвижение гипотезы (для решения этой проблемы) и последующую экспериментальную или модельную проверку выдвинутых предположений.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Подготовительный этап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Подготовка;</a:t>
            </a:r>
          </a:p>
          <a:p>
            <a:r>
              <a:rPr lang="ru-RU" sz="6000" dirty="0" smtClean="0"/>
              <a:t>Опыт;</a:t>
            </a:r>
          </a:p>
          <a:p>
            <a:r>
              <a:rPr lang="ru-RU" sz="6000" dirty="0" smtClean="0"/>
              <a:t>Демонстрация.</a:t>
            </a:r>
            <a:endParaRPr lang="ru-RU" sz="6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Проектная задача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 проектной задачей понимается задача, в которой через систему или наоборот заданий целенаправленно стимулируется система детских действий, направленных на получение еще никогда не существовавшего в практике ребенка результата («продукта»), и в ходе решения которой происходит качественное </a:t>
            </a:r>
            <a:r>
              <a:rPr lang="ru-RU" dirty="0" err="1" smtClean="0"/>
              <a:t>самоизменение</a:t>
            </a:r>
            <a:r>
              <a:rPr lang="ru-RU" dirty="0" smtClean="0"/>
              <a:t> группы детей. 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Проектная форма </a:t>
            </a:r>
            <a:r>
              <a:rPr lang="ru-RU" sz="3600" dirty="0" smtClean="0"/>
              <a:t>учебной деятельности учащихся - есть система учебно-познавательных, познавательных действий школьников под руководством учителя, направленных на самостоятельный поиск и решение нестандартных задач (или известных задач в новых условиях) с обязательным представлением результатов своих действий в виде проекта.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8983-8CDF-4605-B75E-FA6C0B18CCD1}" type="slidenum">
              <a:rPr lang="ru-RU"/>
              <a:pPr/>
              <a:t>2</a:t>
            </a:fld>
            <a:endParaRPr lang="ru-RU"/>
          </a:p>
        </p:txBody>
      </p:sp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>
                <a:solidFill>
                  <a:srgbClr val="FF0000"/>
                </a:solidFill>
              </a:rPr>
              <a:t>Деятельностный подход к построению ФГОС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E9EAE6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i="1"/>
              <a:t>Особенностью реализации деятельностного подхода при разработке стандартов образования является то, что </a:t>
            </a:r>
            <a:r>
              <a:rPr lang="ru-RU" sz="2800" b="1" i="1"/>
              <a:t>цели общего образования представляются в виде ключевых задач, отражающих направления</a:t>
            </a:r>
            <a:r>
              <a:rPr lang="ru-RU" sz="2800" i="1"/>
              <a:t> </a:t>
            </a:r>
            <a:r>
              <a:rPr lang="ru-RU" b="1" i="1">
                <a:solidFill>
                  <a:schemeClr val="hlink"/>
                </a:solidFill>
              </a:rPr>
              <a:t>формирования качеств личности</a:t>
            </a:r>
            <a:r>
              <a:rPr lang="ru-RU" sz="2800" i="1">
                <a:solidFill>
                  <a:srgbClr val="53A1B1"/>
                </a:solidFill>
              </a:rPr>
              <a:t>,</a:t>
            </a:r>
            <a:r>
              <a:rPr lang="ru-RU" sz="2800" i="1"/>
              <a:t> </a:t>
            </a:r>
            <a:r>
              <a:rPr lang="ru-RU" sz="2800" b="1" i="1"/>
              <a:t>что позволяет обосновать не только способы действий, которые должны быть сформированы, но и содержание обучения в их взаимосвязи</a:t>
            </a:r>
            <a:r>
              <a:rPr lang="ru-RU" sz="28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i="1">
                <a:solidFill>
                  <a:schemeClr val="accent2"/>
                </a:solidFill>
              </a:rPr>
              <a:t>                                                          </a:t>
            </a:r>
            <a:r>
              <a:rPr lang="ru-RU" sz="2400" b="1" i="1">
                <a:solidFill>
                  <a:schemeClr val="hlink"/>
                </a:solidFill>
              </a:rPr>
              <a:t>Концепция ФГОС  ОО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ru-RU" dirty="0" smtClean="0"/>
              <a:t>анализ ситуации, относительно которой появляется необходимость создать новый продукт (формулирование идеи проектирования);</a:t>
            </a:r>
          </a:p>
          <a:p>
            <a:r>
              <a:rPr lang="ru-RU" dirty="0" smtClean="0"/>
              <a:t>конкретизация проблемы (формулирование цели проектирования);</a:t>
            </a:r>
          </a:p>
          <a:p>
            <a:r>
              <a:rPr lang="ru-RU" dirty="0" smtClean="0"/>
              <a:t>выдвижение гипотез разрешения проблемы; перевод проблемы в задачу (серию задач).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r>
              <a:rPr lang="ru-RU" dirty="0" smtClean="0"/>
              <a:t>· планирование этапов выполнения проекта;</a:t>
            </a:r>
          </a:p>
          <a:p>
            <a:r>
              <a:rPr lang="ru-RU" dirty="0" smtClean="0"/>
              <a:t>· обсуждение возможных средств решения задач: подбор способов решения, проведения исследования, методов исследования (статистических, экспериментальных, наблюдений и пр.);</a:t>
            </a:r>
          </a:p>
          <a:p>
            <a:r>
              <a:rPr lang="ru-RU" dirty="0" smtClean="0"/>
              <a:t>· собственно реализация проекта.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ru-RU" dirty="0" smtClean="0"/>
              <a:t>· обсуждение способов оформления конечных результатов (презентаций, защиты, творческих отчетов, просмотров и пр.);</a:t>
            </a:r>
          </a:p>
          <a:p>
            <a:r>
              <a:rPr lang="ru-RU" dirty="0" smtClean="0"/>
              <a:t>· сбор, систематизация и анализ полученных результатов;</a:t>
            </a:r>
          </a:p>
          <a:p>
            <a:r>
              <a:rPr lang="ru-RU" dirty="0" smtClean="0"/>
              <a:t>· подведение итогов, оформление результатов, их презентация;</a:t>
            </a:r>
          </a:p>
          <a:p>
            <a:r>
              <a:rPr lang="ru-RU" dirty="0" smtClean="0"/>
              <a:t>· выводы, выдвижение новых проблем исследования.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8929718" cy="621510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1) наличие задачи, требующей интегрированного знания, исследовательского поиска для ее решения;</a:t>
            </a:r>
          </a:p>
          <a:p>
            <a:pPr>
              <a:buNone/>
            </a:pPr>
            <a:r>
              <a:rPr lang="ru-RU" dirty="0" smtClean="0"/>
              <a:t>2) практическая, теоретическая, социальная значимость предполагаемых результатов;</a:t>
            </a:r>
          </a:p>
          <a:p>
            <a:pPr>
              <a:buNone/>
            </a:pPr>
            <a:r>
              <a:rPr lang="ru-RU" dirty="0" smtClean="0"/>
              <a:t>3) возможность самостоятельной (индивидуальной, парной, групповой) работы учащихся;</a:t>
            </a:r>
          </a:p>
          <a:p>
            <a:pPr>
              <a:buNone/>
            </a:pPr>
            <a:r>
              <a:rPr lang="ru-RU" dirty="0" smtClean="0"/>
              <a:t>4) структурирование содержательной части проекта (с указанием поэтапных результатов);</a:t>
            </a:r>
          </a:p>
          <a:p>
            <a:pPr>
              <a:buNone/>
            </a:pPr>
            <a:r>
              <a:rPr lang="ru-RU" dirty="0" smtClean="0"/>
              <a:t>5) использование исследовательских методов, предусматривающих определенную последовательность действий:</a:t>
            </a:r>
          </a:p>
          <a:p>
            <a:pPr>
              <a:buNone/>
            </a:pPr>
            <a:r>
              <a:rPr lang="ru-RU" dirty="0" smtClean="0"/>
              <a:t>- определение проблемы и вытекающих из нее задач исследования (использование в ходе совместного исследования метода "мозговой атаки", "круглого стола");</a:t>
            </a:r>
          </a:p>
          <a:p>
            <a:pPr>
              <a:buNone/>
            </a:pPr>
            <a:r>
              <a:rPr lang="ru-RU" dirty="0" smtClean="0"/>
              <a:t>- выдвижение гипотезы их решения;</a:t>
            </a:r>
          </a:p>
          <a:p>
            <a:pPr>
              <a:buNone/>
            </a:pPr>
            <a:r>
              <a:rPr lang="ru-RU" dirty="0" smtClean="0"/>
              <a:t>- обсуждение методов исследования (статистических, экспериментальных, наблюдений и т.п.);</a:t>
            </a:r>
          </a:p>
          <a:p>
            <a:pPr>
              <a:buNone/>
            </a:pPr>
            <a:r>
              <a:rPr lang="ru-RU" dirty="0" smtClean="0"/>
              <a:t>- обсуждение способов оформления конечных результатов (презентаций, защиты, творческих отчетов, просмотров и пр.);</a:t>
            </a:r>
          </a:p>
          <a:p>
            <a:pPr>
              <a:buNone/>
            </a:pPr>
            <a:r>
              <a:rPr lang="ru-RU" dirty="0" smtClean="0"/>
              <a:t>- сбор, систематизация и анализ полученных данных;</a:t>
            </a:r>
          </a:p>
          <a:p>
            <a:pPr>
              <a:buNone/>
            </a:pPr>
            <a:r>
              <a:rPr lang="ru-RU" dirty="0" smtClean="0"/>
              <a:t>- подведение итогов, оформление результатов, их презентация;</a:t>
            </a:r>
          </a:p>
          <a:p>
            <a:pPr>
              <a:buNone/>
            </a:pPr>
            <a:r>
              <a:rPr lang="ru-RU" dirty="0" smtClean="0"/>
              <a:t>- выводы, выдвижение новых проблем исследования.</a:t>
            </a:r>
          </a:p>
          <a:p>
            <a:pPr>
              <a:buNone/>
            </a:pPr>
            <a:r>
              <a:rPr lang="ru-RU" dirty="0" smtClean="0"/>
              <a:t>6) Представление результатов выполненных проектов в виде материального продукта (видеофильм, альбом, альманах, доклад, стендовый доклад и т.п.)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Литература авторов: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57224" y="1285858"/>
          <a:ext cx="7715304" cy="4572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3857652"/>
              </a:tblGrid>
              <a:tr h="5715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Б.Д. </a:t>
                      </a:r>
                      <a:r>
                        <a:rPr lang="ru-RU" b="1" dirty="0" err="1" smtClean="0"/>
                        <a:t>Эльконин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А.Б. Воронцов</a:t>
                      </a:r>
                      <a:endParaRPr lang="ru-RU" b="1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Г.А. </a:t>
                      </a:r>
                      <a:r>
                        <a:rPr lang="ru-RU" b="1" dirty="0" err="1" smtClean="0"/>
                        <a:t>Цукерман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П.Г. </a:t>
                      </a:r>
                      <a:r>
                        <a:rPr lang="ru-RU" b="1" dirty="0" err="1" smtClean="0"/>
                        <a:t>Нежнов</a:t>
                      </a:r>
                      <a:endParaRPr lang="ru-RU" b="1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С.Ф.Горбов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В.М. </a:t>
                      </a:r>
                      <a:r>
                        <a:rPr lang="ru-RU" b="1" dirty="0" err="1" smtClean="0"/>
                        <a:t>Заславский</a:t>
                      </a:r>
                      <a:endParaRPr lang="ru-RU" b="1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Е.В. </a:t>
                      </a:r>
                      <a:r>
                        <a:rPr lang="ru-RU" b="1" dirty="0" err="1" smtClean="0"/>
                        <a:t>Чудинова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В.Е.Зайцева</a:t>
                      </a:r>
                      <a:endParaRPr lang="ru-RU" b="1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О.В.Соколова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В.А.Львовский</a:t>
                      </a:r>
                      <a:endParaRPr lang="ru-RU" b="1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З.Н. </a:t>
                      </a:r>
                      <a:r>
                        <a:rPr lang="ru-RU" b="1" dirty="0" err="1" smtClean="0"/>
                        <a:t>Новлянская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Е.И. Матвеева</a:t>
                      </a:r>
                      <a:endParaRPr lang="ru-RU" b="1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Е.В.Высоцкая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О.В.Раскина</a:t>
                      </a:r>
                      <a:endParaRPr lang="ru-RU" b="1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К.С.Маркарян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О.И.Виноградова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428604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0070C0"/>
                </a:solidFill>
                <a:latin typeface="+mj-lt"/>
              </a:rPr>
              <a:t>СПАСИБО ЗА ВНИМАНИЕ!</a:t>
            </a:r>
          </a:p>
          <a:p>
            <a:pPr algn="ctr"/>
            <a:endParaRPr lang="ru-RU" sz="4800" b="1" i="1" dirty="0" smtClean="0">
              <a:solidFill>
                <a:srgbClr val="0070C0"/>
              </a:solidFill>
              <a:latin typeface="+mj-lt"/>
            </a:endParaRPr>
          </a:p>
          <a:p>
            <a:pPr algn="ctr"/>
            <a:r>
              <a:rPr lang="ru-RU" sz="4800" b="1" i="1" dirty="0" smtClean="0">
                <a:solidFill>
                  <a:srgbClr val="0070C0"/>
                </a:solidFill>
                <a:latin typeface="+mj-lt"/>
              </a:rPr>
              <a:t>УСПЕХОВ В РАБОТЕ </a:t>
            </a:r>
          </a:p>
          <a:p>
            <a:pPr algn="ctr"/>
            <a:r>
              <a:rPr lang="ru-RU" sz="4800" b="1" i="1" smtClean="0">
                <a:solidFill>
                  <a:srgbClr val="0070C0"/>
                </a:solidFill>
                <a:latin typeface="+mj-lt"/>
              </a:rPr>
              <a:t>ПО </a:t>
            </a:r>
            <a:r>
              <a:rPr lang="ru-RU" sz="4800" b="1" i="1" smtClean="0">
                <a:solidFill>
                  <a:srgbClr val="0070C0"/>
                </a:solidFill>
                <a:latin typeface="+mj-lt"/>
              </a:rPr>
              <a:t>ФГОС</a:t>
            </a:r>
            <a:r>
              <a:rPr lang="ru-RU" sz="4800" b="1" i="1" smtClean="0">
                <a:solidFill>
                  <a:srgbClr val="0070C0"/>
                </a:solidFill>
                <a:latin typeface="+mj-lt"/>
              </a:rPr>
              <a:t>!</a:t>
            </a:r>
            <a:endParaRPr lang="ru-RU" sz="4800" b="1" i="1" dirty="0" smtClean="0">
              <a:solidFill>
                <a:srgbClr val="0070C0"/>
              </a:solidFill>
              <a:latin typeface="+mj-lt"/>
            </a:endParaRPr>
          </a:p>
          <a:p>
            <a:pPr algn="ctr"/>
            <a:endParaRPr lang="ru-RU" sz="4800" b="1" i="1" dirty="0" smtClean="0">
              <a:solidFill>
                <a:srgbClr val="0070C0"/>
              </a:solidFill>
              <a:latin typeface="+mj-lt"/>
            </a:endParaRPr>
          </a:p>
          <a:p>
            <a:pPr algn="ctr"/>
            <a:r>
              <a:rPr lang="ru-RU" sz="4800" b="1" i="1" dirty="0" smtClean="0">
                <a:solidFill>
                  <a:srgbClr val="0070C0"/>
                </a:solidFill>
                <a:latin typeface="+mj-lt"/>
              </a:rPr>
              <a:t>У ВАС ВСЕ ПОЛУЧИТСЯ!</a:t>
            </a:r>
            <a:endParaRPr lang="ru-RU" sz="4400" b="1" i="1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0E83-8F59-4EB1-8CC8-BFC09C27DDF1}" type="slidenum">
              <a:rPr lang="ru-RU"/>
              <a:pPr/>
              <a:t>3</a:t>
            </a:fld>
            <a:endParaRPr lang="ru-RU"/>
          </a:p>
        </p:txBody>
      </p:sp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>
                <a:solidFill>
                  <a:srgbClr val="FF0000"/>
                </a:solidFill>
              </a:rPr>
              <a:t>Деятельностный подход к построению ФГОС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E9EAE6"/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 </a:t>
            </a:r>
            <a:r>
              <a:rPr lang="ru-RU" sz="2400" b="1" i="1"/>
              <a:t>Актуализация деятельностного подхода … позволяет повысить эффективность образования по следующим показателям:</a:t>
            </a:r>
          </a:p>
          <a:p>
            <a:pPr>
              <a:lnSpc>
                <a:spcPct val="90000"/>
              </a:lnSpc>
            </a:pPr>
            <a:r>
              <a:rPr lang="ru-RU" sz="2400"/>
              <a:t>Придание результатам образования социально и личностно значимого характера</a:t>
            </a:r>
          </a:p>
          <a:p>
            <a:pPr>
              <a:lnSpc>
                <a:spcPct val="90000"/>
              </a:lnSpc>
            </a:pPr>
            <a:r>
              <a:rPr lang="ru-RU" sz="2400"/>
              <a:t>Более гибкое и прочное усвоение знаний, возможность их самостоятельного применения </a:t>
            </a:r>
          </a:p>
          <a:p>
            <a:pPr>
              <a:lnSpc>
                <a:spcPct val="90000"/>
              </a:lnSpc>
            </a:pPr>
            <a:r>
              <a:rPr lang="ru-RU" sz="2400"/>
              <a:t>Возможность дифференцированного обучения </a:t>
            </a:r>
          </a:p>
          <a:p>
            <a:pPr>
              <a:lnSpc>
                <a:spcPct val="90000"/>
              </a:lnSpc>
            </a:pPr>
            <a:r>
              <a:rPr lang="ru-RU" sz="2400"/>
              <a:t>Повышение мотивации и интереса к учению</a:t>
            </a:r>
          </a:p>
          <a:p>
            <a:pPr>
              <a:lnSpc>
                <a:spcPct val="90000"/>
              </a:lnSpc>
            </a:pPr>
            <a:r>
              <a:rPr lang="ru-RU" sz="2400"/>
              <a:t>Обеспечение условий общекультурного и личностного развития на основе формирования УУД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800" b="1" i="1">
                <a:solidFill>
                  <a:schemeClr val="accent2"/>
                </a:solidFill>
              </a:rPr>
              <a:t>                                                          </a:t>
            </a:r>
            <a:r>
              <a:rPr lang="ru-RU" sz="2400" b="1" i="1">
                <a:solidFill>
                  <a:schemeClr val="hlink"/>
                </a:solidFill>
              </a:rPr>
              <a:t>Концепция ФГОС  ОО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7CECD-2CAC-4073-8F3D-FC092059D4E4}" type="slidenum">
              <a:rPr lang="ru-RU"/>
              <a:pPr/>
              <a:t>4</a:t>
            </a:fld>
            <a:endParaRPr lang="ru-RU"/>
          </a:p>
        </p:txBody>
      </p:sp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rgbClr val="FF0000"/>
                </a:solidFill>
              </a:rPr>
              <a:t>C</a:t>
            </a:r>
            <a:r>
              <a:rPr lang="ru-RU" sz="4000" b="1">
                <a:solidFill>
                  <a:srgbClr val="FF0000"/>
                </a:solidFill>
              </a:rPr>
              <a:t>истемный подход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E9EAE6"/>
          </a:solidFill>
        </p:spPr>
        <p:txBody>
          <a:bodyPr/>
          <a:lstStyle/>
          <a:p>
            <a:pPr>
              <a:buFontTx/>
              <a:buNone/>
            </a:pPr>
            <a:r>
              <a:rPr lang="ru-RU" sz="3600" b="1"/>
              <a:t>   это методологическая ориентация в научном познании объективной действительности и практике управления сложными системами</a:t>
            </a:r>
            <a:r>
              <a:rPr lang="ru-RU" sz="3600"/>
              <a:t> </a:t>
            </a:r>
          </a:p>
          <a:p>
            <a:pPr>
              <a:buFontTx/>
              <a:buNone/>
            </a:pPr>
            <a:r>
              <a:rPr lang="ru-RU" b="1" i="1">
                <a:solidFill>
                  <a:schemeClr val="hlink"/>
                </a:solidFill>
              </a:rPr>
              <a:t>				       </a:t>
            </a:r>
            <a:r>
              <a:rPr lang="ru-RU" sz="2800" b="1" i="1">
                <a:solidFill>
                  <a:schemeClr val="hlink"/>
                </a:solidFill>
              </a:rPr>
              <a:t>Конаржевский Ю.А.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A389-720D-40BE-B44A-841A065AD822}" type="slidenum">
              <a:rPr lang="ru-RU"/>
              <a:pPr/>
              <a:t>5</a:t>
            </a:fld>
            <a:endParaRPr lang="ru-RU"/>
          </a:p>
        </p:txBody>
      </p:sp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noFill/>
        </p:spPr>
        <p:txBody>
          <a:bodyPr>
            <a:normAutofit fontScale="90000"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/>
            </a:r>
            <a:br>
              <a:rPr lang="ru-RU" sz="4000" b="1">
                <a:solidFill>
                  <a:srgbClr val="FF0000"/>
                </a:solidFill>
              </a:rPr>
            </a:br>
            <a:r>
              <a:rPr lang="ru-RU" sz="4000" b="1">
                <a:solidFill>
                  <a:srgbClr val="FF0000"/>
                </a:solidFill>
              </a:rPr>
              <a:t>Основные понятия:</a:t>
            </a:r>
            <a:r>
              <a:rPr lang="ru-RU" sz="4000">
                <a:solidFill>
                  <a:srgbClr val="FF0000"/>
                </a:solidFill>
              </a:rPr>
              <a:t> </a:t>
            </a:r>
            <a:br>
              <a:rPr lang="ru-RU" sz="4000">
                <a:solidFill>
                  <a:srgbClr val="FF0000"/>
                </a:solidFill>
              </a:rPr>
            </a:b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135938" cy="4421188"/>
          </a:xfrm>
          <a:solidFill>
            <a:srgbClr val="E9EAE6"/>
          </a:solidFill>
          <a:ln/>
        </p:spPr>
        <p:txBody>
          <a:bodyPr/>
          <a:lstStyle/>
          <a:p>
            <a:pPr>
              <a:buClr>
                <a:schemeClr val="tx1"/>
              </a:buClr>
            </a:pPr>
            <a:r>
              <a:rPr lang="ru-RU" sz="3600" b="1" dirty="0">
                <a:solidFill>
                  <a:schemeClr val="hlink"/>
                </a:solidFill>
              </a:rPr>
              <a:t>личность </a:t>
            </a:r>
            <a:r>
              <a:rPr lang="ru-RU" sz="3600" b="1" dirty="0"/>
              <a:t>-</a:t>
            </a:r>
            <a:r>
              <a:rPr lang="ru-RU" b="1" dirty="0"/>
              <a:t> человек как субъект отношений и </a:t>
            </a:r>
            <a:r>
              <a:rPr lang="ru-RU" b="1" u="sng" dirty="0"/>
              <a:t>сознательной деятельности</a:t>
            </a:r>
          </a:p>
          <a:p>
            <a:pPr>
              <a:buClr>
                <a:schemeClr val="tx1"/>
              </a:buClr>
            </a:pPr>
            <a:r>
              <a:rPr lang="ru-RU" sz="3600" b="1" dirty="0">
                <a:solidFill>
                  <a:schemeClr val="hlink"/>
                </a:solidFill>
              </a:rPr>
              <a:t>деятельность</a:t>
            </a:r>
            <a:r>
              <a:rPr lang="ru-RU" b="1" dirty="0">
                <a:solidFill>
                  <a:schemeClr val="hlink"/>
                </a:solidFill>
              </a:rPr>
              <a:t> </a:t>
            </a:r>
            <a:r>
              <a:rPr lang="ru-RU" b="1" dirty="0"/>
              <a:t>- специфический вид </a:t>
            </a:r>
            <a:r>
              <a:rPr lang="ru-RU" b="1" u="sng" dirty="0"/>
              <a:t>активности</a:t>
            </a:r>
            <a:r>
              <a:rPr lang="ru-RU" b="1" dirty="0"/>
              <a:t> человека, направленный на </a:t>
            </a:r>
            <a:r>
              <a:rPr lang="ru-RU" b="1" u="sng" dirty="0"/>
              <a:t>познание и творческое </a:t>
            </a:r>
            <a:r>
              <a:rPr lang="ru-RU" b="1" dirty="0"/>
              <a:t>преобразование </a:t>
            </a:r>
            <a:r>
              <a:rPr lang="ru-RU" b="1" dirty="0" smtClean="0"/>
              <a:t>мира</a:t>
            </a:r>
            <a:endParaRPr lang="ru-RU" b="1" dirty="0"/>
          </a:p>
          <a:p>
            <a:pPr>
              <a:buFontTx/>
              <a:buNone/>
            </a:pPr>
            <a:endParaRPr lang="ru-RU" b="1" dirty="0"/>
          </a:p>
          <a:p>
            <a:pPr>
              <a:buClr>
                <a:schemeClr val="bg2"/>
              </a:buClr>
              <a:buFont typeface="Wingdings" pitchFamily="2" charset="2"/>
              <a:buChar char="§"/>
            </a:pPr>
            <a:endParaRPr lang="ru-RU" b="1" dirty="0"/>
          </a:p>
          <a:p>
            <a:pPr>
              <a:buClr>
                <a:schemeClr val="bg2"/>
              </a:buClr>
              <a:buFont typeface="Wingdings" pitchFamily="2" charset="2"/>
              <a:buChar char="§"/>
            </a:pPr>
            <a:endParaRPr lang="ru-RU" b="1" dirty="0"/>
          </a:p>
          <a:p>
            <a:pPr>
              <a:buClr>
                <a:schemeClr val="bg2"/>
              </a:buClr>
              <a:buFont typeface="Wingdings" pitchFamily="2" charset="2"/>
              <a:buChar char="§"/>
            </a:pPr>
            <a:endParaRPr lang="ru-RU" b="1" dirty="0"/>
          </a:p>
          <a:p>
            <a:pPr>
              <a:buClr>
                <a:schemeClr val="bg2"/>
              </a:buClr>
              <a:buFont typeface="Wingdings" pitchFamily="2" charset="2"/>
              <a:buChar char="§"/>
            </a:pPr>
            <a:endParaRPr lang="ru-RU" b="1" dirty="0">
              <a:solidFill>
                <a:schemeClr val="hlink"/>
              </a:solidFill>
            </a:endParaRPr>
          </a:p>
          <a:p>
            <a:pPr>
              <a:buFontTx/>
              <a:buNone/>
            </a:pP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6D3F3-336E-4E60-AD74-F2803073BBBB}" type="slidenum">
              <a:rPr lang="ru-RU"/>
              <a:pPr/>
              <a:t>6</a:t>
            </a:fld>
            <a:endParaRPr lang="ru-RU"/>
          </a:p>
        </p:txBody>
      </p:sp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FF0000"/>
                </a:solidFill>
              </a:rPr>
              <a:t>Суть </a:t>
            </a:r>
            <a:r>
              <a:rPr lang="ru-RU" sz="3600" b="1" dirty="0" smtClean="0">
                <a:solidFill>
                  <a:srgbClr val="FF0000"/>
                </a:solidFill>
              </a:rPr>
              <a:t>подхода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E9EAE6"/>
          </a:solidFill>
        </p:spPr>
        <p:txBody>
          <a:bodyPr/>
          <a:lstStyle/>
          <a:p>
            <a:r>
              <a:rPr lang="ru-RU" b="1" dirty="0"/>
              <a:t>Личность развивается в собственной деятельности</a:t>
            </a:r>
          </a:p>
          <a:p>
            <a:r>
              <a:rPr lang="ru-RU" b="1" dirty="0"/>
              <a:t>Состав и функционирование сознания и способностей человека зависят от уровня развития деятельности и ее конкретного  содержания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AA89-640C-4C05-AC8E-AE378F0BE994}" type="slidenum">
              <a:rPr lang="ru-RU"/>
              <a:pPr/>
              <a:t>7</a:t>
            </a:fld>
            <a:endParaRPr lang="ru-RU"/>
          </a:p>
        </p:txBody>
      </p:sp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FF0000"/>
                </a:solidFill>
              </a:rPr>
              <a:t>Структура продуктивного варианта учебной деятельности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E9EAE6"/>
          </a:solidFill>
        </p:spPr>
        <p:txBody>
          <a:bodyPr/>
          <a:lstStyle/>
          <a:p>
            <a:r>
              <a:rPr lang="ru-RU" b="1" dirty="0"/>
              <a:t>Ориентировочный этап</a:t>
            </a:r>
          </a:p>
          <a:p>
            <a:r>
              <a:rPr lang="ru-RU" b="1" dirty="0"/>
              <a:t>Исполнительский этап</a:t>
            </a:r>
          </a:p>
          <a:p>
            <a:r>
              <a:rPr lang="ru-RU" b="1" dirty="0"/>
              <a:t>Контрольно - систематизирующий этап</a:t>
            </a:r>
          </a:p>
          <a:p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7A73-515B-4462-ABC1-BBE84AC44E54}" type="slidenum">
              <a:rPr lang="ru-RU"/>
              <a:pPr/>
              <a:t>8</a:t>
            </a:fld>
            <a:endParaRPr lang="ru-RU"/>
          </a:p>
        </p:txBody>
      </p:sp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sz="2800" b="1">
                <a:solidFill>
                  <a:schemeClr val="hlink"/>
                </a:solidFill>
              </a:rPr>
              <a:t>Основные характеристики деятельности</a:t>
            </a:r>
            <a:r>
              <a:rPr lang="ru-RU" sz="3200">
                <a:latin typeface="Arial Black" pitchFamily="34" charset="0"/>
              </a:rPr>
              <a:t/>
            </a:r>
            <a:br>
              <a:rPr lang="ru-RU" sz="3200">
                <a:latin typeface="Arial Black" pitchFamily="34" charset="0"/>
              </a:rPr>
            </a:br>
            <a:r>
              <a:rPr lang="ru-RU" sz="3600" b="1">
                <a:solidFill>
                  <a:srgbClr val="FF0000"/>
                </a:solidFill>
              </a:rPr>
              <a:t>структура деятельности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E9EAE6"/>
          </a:solidFill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b="1">
                <a:solidFill>
                  <a:schemeClr val="hlink"/>
                </a:solidFill>
              </a:rPr>
              <a:t>Действие</a:t>
            </a:r>
            <a:r>
              <a:rPr lang="ru-RU" b="1">
                <a:solidFill>
                  <a:schemeClr val="hlink"/>
                </a:solidFill>
                <a:latin typeface="Arial Black" pitchFamily="34" charset="0"/>
              </a:rPr>
              <a:t> </a:t>
            </a:r>
            <a:r>
              <a:rPr lang="ru-RU"/>
              <a:t> - часть деятельности, имеющая вполне самостоятельную, осознанную человеком цель</a:t>
            </a:r>
          </a:p>
          <a:p>
            <a:pPr>
              <a:buFont typeface="Wingdings" pitchFamily="2" charset="2"/>
              <a:buChar char="§"/>
            </a:pPr>
            <a:r>
              <a:rPr lang="ru-RU" b="1">
                <a:solidFill>
                  <a:schemeClr val="hlink"/>
                </a:solidFill>
              </a:rPr>
              <a:t>Операция</a:t>
            </a:r>
            <a:r>
              <a:rPr lang="ru-RU">
                <a:solidFill>
                  <a:srgbClr val="FFFF00"/>
                </a:solidFill>
              </a:rPr>
              <a:t> </a:t>
            </a:r>
            <a:r>
              <a:rPr lang="ru-RU"/>
              <a:t> - способ осуществления действия.</a:t>
            </a:r>
          </a:p>
          <a:p>
            <a:pPr>
              <a:buFont typeface="Wingdings" pitchFamily="2" charset="2"/>
              <a:buChar char="§"/>
            </a:pPr>
            <a:r>
              <a:rPr lang="ru-RU" b="1">
                <a:solidFill>
                  <a:schemeClr val="hlink"/>
                </a:solidFill>
              </a:rPr>
              <a:t>Умения, навыки</a:t>
            </a:r>
            <a:r>
              <a:rPr lang="ru-RU"/>
              <a:t> – результаты деятельности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/>
                </a:solidFill>
              </a:rPr>
              <a:t>деятельность учителя на уроке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67327142"/>
              </p:ext>
            </p:extLst>
          </p:nvPr>
        </p:nvGraphicFramePr>
        <p:xfrm>
          <a:off x="457200" y="1268760"/>
          <a:ext cx="8229600" cy="2523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908"/>
                <a:gridCol w="3071834"/>
                <a:gridCol w="3471858"/>
              </a:tblGrid>
              <a:tr h="995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90170" marR="1143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Предмет изменений</a:t>
                      </a:r>
                      <a:r>
                        <a:rPr lang="ru-RU" sz="1600" dirty="0">
                          <a:effectLst/>
                          <a:latin typeface="Times New Roman"/>
                          <a:ea typeface="&gt; Times New Roman"/>
                          <a:cs typeface="Times New Roman"/>
                        </a:rPr>
                        <a:t>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0325" marR="1143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Традиционная деятельность учителя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5410" marR="89535" indent="63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&gt; Times New Roman"/>
                          <a:cs typeface="Times New Roman"/>
                        </a:rPr>
                        <a:t>Деятельность учителя, работающего по ФГОС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315036">
                <a:tc>
                  <a:txBody>
                    <a:bodyPr/>
                    <a:lstStyle/>
                    <a:p>
                      <a:pPr marL="90170" marR="1143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Основные </a:t>
                      </a:r>
                      <a:b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этапы урока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Объяснение </a:t>
                      </a:r>
                      <a:b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закрепление учебного материала. Большое количество времени занимает речь </a:t>
                      </a:r>
                      <a:b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учителя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5410" marR="89535" indent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  <a:latin typeface="Times New Roman"/>
                          <a:ea typeface="&gt; Times New Roman"/>
                          <a:cs typeface="Times New Roman"/>
                        </a:rPr>
                        <a:t>Самостоятельная деятельность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&gt; Times New Roman"/>
                          <a:cs typeface="Times New Roman"/>
                        </a:rPr>
                        <a:t>обучающихся</a:t>
                      </a:r>
                    </a:p>
                    <a:p>
                      <a:pPr marL="105410" marR="89535" indent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&gt; 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&gt; Times New Roman"/>
                          <a:cs typeface="Times New Roman"/>
                        </a:rPr>
                        <a:t>(более половины </a:t>
                      </a:r>
                      <a:br>
                        <a:rPr lang="ru-RU" sz="1600" dirty="0">
                          <a:effectLst/>
                          <a:latin typeface="Times New Roman"/>
                          <a:ea typeface="&gt; Times New Roman"/>
                          <a:cs typeface="Times New Roman"/>
                        </a:rPr>
                      </a:br>
                      <a:r>
                        <a:rPr lang="ru-RU" sz="1600" dirty="0">
                          <a:effectLst/>
                          <a:latin typeface="Times New Roman"/>
                          <a:ea typeface="&gt; Times New Roman"/>
                          <a:cs typeface="Times New Roman"/>
                        </a:rPr>
                        <a:t>времени урока)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5" y="3786190"/>
          <a:ext cx="8286809" cy="142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7362"/>
                <a:gridCol w="3098546"/>
                <a:gridCol w="3530901"/>
              </a:tblGrid>
              <a:tr h="1428760">
                <a:tc>
                  <a:txBody>
                    <a:bodyPr/>
                    <a:lstStyle/>
                    <a:p>
                      <a:pPr marL="90170" marR="1143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среда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120" marR="1143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Создается </a:t>
                      </a:r>
                      <a:b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учителем. Выставки работ обучающихся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5410" marR="89535" indent="63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&gt; Times New Roman"/>
                          <a:cs typeface="Times New Roman"/>
                        </a:rPr>
                        <a:t>Создается обучающимися (дети </a:t>
                      </a:r>
                      <a:r>
                        <a:rPr lang="ru-RU" sz="1800" u="sng" dirty="0">
                          <a:effectLst/>
                          <a:latin typeface="Times New Roman"/>
                          <a:ea typeface="&gt; Times New Roman"/>
                          <a:cs typeface="Times New Roman"/>
                        </a:rPr>
                        <a:t>изготавливают учебный </a:t>
                      </a:r>
                      <a:br>
                        <a:rPr lang="ru-RU" sz="1800" u="sng" dirty="0">
                          <a:effectLst/>
                          <a:latin typeface="Times New Roman"/>
                          <a:ea typeface="&gt; Times New Roman"/>
                          <a:cs typeface="Times New Roman"/>
                        </a:rPr>
                      </a:br>
                      <a:r>
                        <a:rPr lang="ru-RU" sz="1800" u="sng" dirty="0">
                          <a:effectLst/>
                          <a:latin typeface="Times New Roman"/>
                          <a:ea typeface="&gt; Times New Roman"/>
                          <a:cs typeface="Times New Roman"/>
                        </a:rPr>
                        <a:t>материал</a:t>
                      </a:r>
                      <a:r>
                        <a:rPr lang="ru-RU" sz="1800" dirty="0">
                          <a:effectLst/>
                          <a:latin typeface="Times New Roman"/>
                          <a:ea typeface="&gt; Times New Roman"/>
                          <a:cs typeface="Times New Roman"/>
                        </a:rPr>
                        <a:t>, </a:t>
                      </a:r>
                      <a:r>
                        <a:rPr lang="ru-RU" sz="1800" u="sng" dirty="0">
                          <a:effectLst/>
                          <a:latin typeface="Times New Roman"/>
                          <a:ea typeface="&gt; Times New Roman"/>
                          <a:cs typeface="Times New Roman"/>
                        </a:rPr>
                        <a:t>проводят презентации</a:t>
                      </a:r>
                      <a:r>
                        <a:rPr lang="ru-RU" sz="1800" dirty="0">
                          <a:effectLst/>
                          <a:latin typeface="Times New Roman"/>
                          <a:ea typeface="&gt; Times New Roman"/>
                          <a:cs typeface="Times New Roman"/>
                        </a:rPr>
                        <a:t>).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505275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1130</Words>
  <Application>Microsoft Office PowerPoint</Application>
  <PresentationFormat>Экран (4:3)</PresentationFormat>
  <Paragraphs>147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Современные подходы в образовании</vt:lpstr>
      <vt:lpstr>Деятельностный подход к построению ФГОС</vt:lpstr>
      <vt:lpstr>Деятельностный подход к построению ФГОС</vt:lpstr>
      <vt:lpstr>Cистемный подход</vt:lpstr>
      <vt:lpstr> Основные понятия:  </vt:lpstr>
      <vt:lpstr>Суть подхода</vt:lpstr>
      <vt:lpstr>Структура продуктивного варианта учебной деятельности</vt:lpstr>
      <vt:lpstr>Основные характеристики деятельности структура деятельности</vt:lpstr>
      <vt:lpstr>деятельность учителя на уроке</vt:lpstr>
      <vt:lpstr>Слайд 10</vt:lpstr>
      <vt:lpstr>основные этапы урока:  </vt:lpstr>
      <vt:lpstr>основные этапы урока:</vt:lpstr>
      <vt:lpstr>Особенности</vt:lpstr>
      <vt:lpstr>Особенности</vt:lpstr>
      <vt:lpstr>Общие характеристики</vt:lpstr>
      <vt:lpstr>Специфические черты</vt:lpstr>
      <vt:lpstr>Подготовительный этап </vt:lpstr>
      <vt:lpstr>Проектная задача</vt:lpstr>
      <vt:lpstr>Слайд 19</vt:lpstr>
      <vt:lpstr>Слайд 20</vt:lpstr>
      <vt:lpstr>Слайд 21</vt:lpstr>
      <vt:lpstr>Слайд 22</vt:lpstr>
      <vt:lpstr>Слайд 23</vt:lpstr>
      <vt:lpstr>Литература авторов:</vt:lpstr>
      <vt:lpstr>Слайд 25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подходы в образовании</dc:title>
  <dc:creator>User</dc:creator>
  <cp:lastModifiedBy>User</cp:lastModifiedBy>
  <cp:revision>17</cp:revision>
  <dcterms:created xsi:type="dcterms:W3CDTF">2012-10-02T14:55:55Z</dcterms:created>
  <dcterms:modified xsi:type="dcterms:W3CDTF">2014-12-09T09:33:05Z</dcterms:modified>
</cp:coreProperties>
</file>