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9" r:id="rId3"/>
    <p:sldId id="263" r:id="rId4"/>
    <p:sldId id="268" r:id="rId5"/>
    <p:sldId id="275" r:id="rId6"/>
    <p:sldId id="258" r:id="rId7"/>
    <p:sldId id="257" r:id="rId8"/>
    <p:sldId id="267" r:id="rId9"/>
    <p:sldId id="260" r:id="rId10"/>
    <p:sldId id="276" r:id="rId11"/>
    <p:sldId id="277" r:id="rId12"/>
    <p:sldId id="278" r:id="rId13"/>
    <p:sldId id="271" r:id="rId14"/>
    <p:sldId id="261" r:id="rId15"/>
    <p:sldId id="265" r:id="rId16"/>
    <p:sldId id="259" r:id="rId17"/>
    <p:sldId id="280" r:id="rId18"/>
    <p:sldId id="264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08-01-27T20:00:39.8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78,'0'0,"0"0,19 0,-19 0,20 0,-20 0,20 0,-20 0,20 0,-20 0,20 0,-20 0,20 0,0 0,-20 0,19 0,1 0,0 0,-20 0,20 0,0 0,0 0,0 0,-1 0,-19 0,20 0,0 0,0 0,0 0,0 0,0 0,-20 0,19 0,1-20,0 20,0 0,0 0,-20 0,20 0,-20 0,20 0,-1 0,1 0,0 0,-20 0,20 0,-20 0,20 0,0 0,19 0,-19 0,0 0,0 0,-20 0,20 0,-20 0,39-19,-19 19,20 0,-20 0,0 0,-20 0,20 0,-20 0,19 0,1 0,0 0,0 0,0 0,20 0,-21 0,-19 0,20 0,-20 0,20 0,0 0,0 0,0 0,0 0,-20 0,19 0,1-19,0 19,0 0,0 0,0 0,0 0,-20 0,19 0,1 0,0 0,-20 0,20 0,0 0,0 0,-1 0,1 0,0 0,0 0,0 0,0 0,0 0,-1 0,1 0,-20 0,20 0,0 0,0 0,0 0,0 0,-1 0,1 0,0 0,0 0,-20 0,20 0,0 0,0 0,-1 0,21 0,0 0,-20 0,0 0,-20-20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7" units="1/cm"/>
          <inkml:channelProperty channel="Y" name="resolution" value="37" units="1/cm"/>
        </inkml:channelProperties>
      </inkml:inkSource>
      <inkml:timestamp xml:id="ts0" timeString="2008-01-27T20:23:47.10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1,'0'0,"0"0,20 0,-20 0,20 0,-20 0,20 0,-20 0,20 0,0 0,-20 0,0 0,19 0,-19 0,20 0,-20 0,20 0,-20 0,20 0,-20 0,20 0,-20 0,0 0,20 0,-20 0,19 0,-19 0,20 0,-20 0,20 0,-20 0,20 0,-20 0,0 0,20 0,-20 0,20 0,-20 0,20 0,-20 0,19 0,-19 0,20 0,0 0,-20 0,0 0,20 0,-20 0,20 0,-20 0,20 0,-1 0,-19 0,20 0,-20 0,20 0,-20 0,0 0,20 0,-20 0,20 0,-20 0,20 0,-20 0,19 0,-19 0,20 0,-20 0,0 0,20 0,-20 0,20 0,-20 0,20 0,-20 0,20 0,-20 0,20 0,-20 0,0 0,19 0,-19 0,20 0,-20 0,20 0,-20 0,20 0,-20 0,20 0,0 0,-20 0,0 0,19 0,-19 0,20 0,-20 0,20 0,0 0,-20 0,20 0,-20 0,0 0,20 0,-20 0,20 0,-1 0,-19 0,20 0,0 0,0 0,-20 0,20 0,0 0,-1 0,1 0,0 0,0 0,-20 0,20 0,0 0,-20 0,0 0,19 0,-19 0,20 0,-20 0,20 0,0 0,0 0,-20 0,20 0,0 0,-20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60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0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0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238D9F-D5CB-4828-9260-1CD8785ED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056F1-DD35-4D07-AEF9-C73165850B3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828623-B5F0-4229-85D7-EC82C9B3A4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87DDD6-BB80-4304-8852-B406964671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7F493-181E-4638-BEE4-958F0CC83D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C5FD9-8D51-4A44-A05C-7E0FDBBACE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DA9886-E09F-4083-8799-B39826DD6C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4F2DD-7A75-4C68-9EA1-7EA6F04EF33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8D797C-3ED7-4671-B8F2-CB1A4C50244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9387BC-D344-486B-B6DD-CDA33800568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A827E-C605-4FC1-B459-4AFDAB43E3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35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3B31D955-28AD-4943-B86A-20791D2961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 descr="Джинсовая ткань"/>
          <p:cNvSpPr>
            <a:spLocks noChangeArrowheads="1" noChangeShapeType="1" noTextEdit="1"/>
          </p:cNvSpPr>
          <p:nvPr/>
        </p:nvSpPr>
        <p:spPr bwMode="auto">
          <a:xfrm rot="-258379">
            <a:off x="-180975" y="1268413"/>
            <a:ext cx="8820150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Impact"/>
              </a:rPr>
              <a:t>"Ах, этот джаз"</a:t>
            </a:r>
          </a:p>
        </p:txBody>
      </p:sp>
      <p:pic>
        <p:nvPicPr>
          <p:cNvPr id="2059" name="Picture 11" descr="MCj039066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02">
            <a:off x="5292725" y="1557338"/>
            <a:ext cx="3516313" cy="4419600"/>
          </a:xfrm>
          <a:prstGeom prst="rect">
            <a:avLst/>
          </a:prstGeom>
          <a:noFill/>
        </p:spPr>
      </p:pic>
      <p:pic>
        <p:nvPicPr>
          <p:cNvPr id="2061" name="Picture 13" descr="Cymbals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1352550" cy="1423988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68313" y="5013325"/>
            <a:ext cx="3024187" cy="11461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400" b="1" dirty="0" smtClean="0"/>
              <a:t>Презентацию </a:t>
            </a:r>
            <a:r>
              <a:rPr lang="ru-RU" sz="1400" b="1" dirty="0" smtClean="0"/>
              <a:t>подготовила учитель музыки Ширяева Татьяна Михайловна.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419475" y="5805488"/>
            <a:ext cx="21605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МОУ  СОШ   </a:t>
            </a:r>
          </a:p>
          <a:p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Уршельская средняя школа</a:t>
            </a:r>
          </a:p>
          <a:p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Чиркунова О. В.</a:t>
            </a: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34536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Джазовый оркестр-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БИГ-БЭНД</a:t>
            </a:r>
          </a:p>
        </p:txBody>
      </p:sp>
      <p:pic>
        <p:nvPicPr>
          <p:cNvPr id="57349" name="Picture 5" descr="tru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00213"/>
            <a:ext cx="3959225" cy="2486025"/>
          </a:xfrm>
          <a:prstGeom prst="rect">
            <a:avLst/>
          </a:prstGeom>
          <a:noFill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436938"/>
            <a:ext cx="38512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13" y="1700213"/>
            <a:ext cx="3671887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2" name="WordArt 8"/>
          <p:cNvSpPr>
            <a:spLocks noChangeArrowheads="1" noChangeShapeType="1" noTextEdit="1"/>
          </p:cNvSpPr>
          <p:nvPr/>
        </p:nvSpPr>
        <p:spPr bwMode="auto">
          <a:xfrm>
            <a:off x="5651500" y="1916113"/>
            <a:ext cx="2160588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Тромбон</a:t>
            </a:r>
          </a:p>
        </p:txBody>
      </p:sp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2700338" y="6092825"/>
            <a:ext cx="20891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Кларнет</a:t>
            </a:r>
          </a:p>
        </p:txBody>
      </p:sp>
      <p:sp>
        <p:nvSpPr>
          <p:cNvPr id="57354" name="WordArt 10"/>
          <p:cNvSpPr>
            <a:spLocks noChangeArrowheads="1" noChangeShapeType="1" noTextEdit="1"/>
          </p:cNvSpPr>
          <p:nvPr/>
        </p:nvSpPr>
        <p:spPr bwMode="auto">
          <a:xfrm>
            <a:off x="1042988" y="1989138"/>
            <a:ext cx="18669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Труба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52" grpId="0" animBg="1"/>
      <p:bldP spid="57353" grpId="0" animBg="1"/>
      <p:bldP spid="573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34536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Джазовый оркестр-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БИГ-БЭНД</a:t>
            </a:r>
          </a:p>
        </p:txBody>
      </p:sp>
      <p:pic>
        <p:nvPicPr>
          <p:cNvPr id="58373" name="Picture 5" descr="piano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205038"/>
            <a:ext cx="3144838" cy="2808287"/>
          </a:xfrm>
          <a:prstGeom prst="rect">
            <a:avLst/>
          </a:prstGeom>
          <a:noFill/>
        </p:spPr>
      </p:pic>
      <p:pic>
        <p:nvPicPr>
          <p:cNvPr id="58374" name="Picture 6" descr="Контраба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773238"/>
            <a:ext cx="2247900" cy="4041775"/>
          </a:xfrm>
          <a:prstGeom prst="rect">
            <a:avLst/>
          </a:prstGeom>
          <a:noFill/>
        </p:spPr>
      </p:pic>
      <p:pic>
        <p:nvPicPr>
          <p:cNvPr id="58375" name="Picture 7" descr="348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852738"/>
            <a:ext cx="22923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2447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Саксофон</a:t>
            </a: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3563938" y="5229225"/>
            <a:ext cx="18669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Рояль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6659563" y="6165850"/>
            <a:ext cx="223202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Контрабас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 animBg="1"/>
      <p:bldP spid="58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34536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Джазовый оркестр-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БИГ-БЭНД</a:t>
            </a:r>
          </a:p>
        </p:txBody>
      </p:sp>
      <p:pic>
        <p:nvPicPr>
          <p:cNvPr id="59397" name="Picture 5" descr="Ukul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844675"/>
            <a:ext cx="2187575" cy="4754563"/>
          </a:xfrm>
          <a:prstGeom prst="rect">
            <a:avLst/>
          </a:prstGeom>
          <a:noFill/>
        </p:spPr>
      </p:pic>
      <p:pic>
        <p:nvPicPr>
          <p:cNvPr id="59399" name="Picture 7" descr="drum_k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65400"/>
            <a:ext cx="3959225" cy="3400425"/>
          </a:xfrm>
          <a:prstGeom prst="rect">
            <a:avLst/>
          </a:prstGeom>
          <a:noFill/>
        </p:spPr>
      </p:pic>
      <p:pic>
        <p:nvPicPr>
          <p:cNvPr id="59400" name="Picture 8" descr="Бандж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1905000" cy="4883150"/>
          </a:xfrm>
          <a:prstGeom prst="rect">
            <a:avLst/>
          </a:prstGeom>
          <a:noFill/>
        </p:spPr>
      </p:pic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468313" y="1557338"/>
            <a:ext cx="18669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Банджо</a:t>
            </a:r>
          </a:p>
        </p:txBody>
      </p:sp>
      <p:sp>
        <p:nvSpPr>
          <p:cNvPr id="59402" name="WordArt 10"/>
          <p:cNvSpPr>
            <a:spLocks noChangeArrowheads="1" noChangeShapeType="1" noTextEdit="1"/>
          </p:cNvSpPr>
          <p:nvPr/>
        </p:nvSpPr>
        <p:spPr bwMode="auto">
          <a:xfrm>
            <a:off x="3059113" y="1989138"/>
            <a:ext cx="28082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Ударные</a:t>
            </a:r>
          </a:p>
        </p:txBody>
      </p:sp>
      <p:sp>
        <p:nvSpPr>
          <p:cNvPr id="59403" name="WordArt 11"/>
          <p:cNvSpPr>
            <a:spLocks noChangeArrowheads="1" noChangeShapeType="1" noTextEdit="1"/>
          </p:cNvSpPr>
          <p:nvPr/>
        </p:nvSpPr>
        <p:spPr bwMode="auto">
          <a:xfrm>
            <a:off x="6948488" y="1557338"/>
            <a:ext cx="18669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Гитара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animBg="1"/>
      <p:bldP spid="59402" grpId="0" animBg="1"/>
      <p:bldP spid="594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116013" y="4941888"/>
            <a:ext cx="6840537" cy="1079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БИГ-БЭНД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273925" cy="86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ДЖАЗ   В   РОССИИ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33480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700338" y="4581525"/>
            <a:ext cx="5715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Исаак Осипович Дунаевский</a:t>
            </a:r>
          </a:p>
        </p:txBody>
      </p:sp>
      <p:sp>
        <p:nvSpPr>
          <p:cNvPr id="7181" name="WordArt 13" descr="Папирус"/>
          <p:cNvSpPr>
            <a:spLocks noChangeArrowheads="1" noChangeShapeType="1" noTextEdit="1"/>
          </p:cNvSpPr>
          <p:nvPr/>
        </p:nvSpPr>
        <p:spPr bwMode="auto">
          <a:xfrm>
            <a:off x="1598613" y="1628775"/>
            <a:ext cx="754538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«Марш веселых ребят» И. Дунаевского</a:t>
            </a:r>
          </a:p>
          <a:p>
            <a:pPr algn="ctr"/>
            <a:r>
              <a:rPr lang="ru-RU" sz="3600" b="1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на слова В.Лебедева-Кумача.</a:t>
            </a:r>
          </a:p>
        </p:txBody>
      </p:sp>
      <p:pic>
        <p:nvPicPr>
          <p:cNvPr id="7182" name="Picture 14" descr="07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636838"/>
            <a:ext cx="1819275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80" grpId="0" animBg="1"/>
      <p:bldP spid="7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73453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49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Леонид Утёсов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25860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844675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341438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6227763" y="1268413"/>
            <a:ext cx="24685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(1895-1982)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684213" y="4437063"/>
            <a:ext cx="77136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Актер, певец, руководитель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оркестра «Теа – джаз» 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539750" y="5661025"/>
            <a:ext cx="7993063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В 1934 году джаз-оркестр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Arial"/>
                <a:cs typeface="Arial"/>
              </a:rPr>
              <a:t>принял участие в съемках фильма «Веселые ребята"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6" grpId="0" animBg="1"/>
      <p:bldP spid="21517" grpId="0" animBg="1"/>
      <p:bldP spid="215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420938"/>
            <a:ext cx="3352800" cy="4000500"/>
          </a:xfrm>
          <a:prstGeom prst="rect">
            <a:avLst/>
          </a:prstGeom>
          <a:noFill/>
          <a:ln w="95250">
            <a:pattFill prst="sphere">
              <a:fgClr>
                <a:srgbClr val="33CC3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8775"/>
            <a:ext cx="3721100" cy="4895850"/>
          </a:xfrm>
          <a:prstGeom prst="rect">
            <a:avLst/>
          </a:prstGeom>
          <a:noFill/>
          <a:ln w="66675">
            <a:pattFill prst="sphere">
              <a:fgClr>
                <a:srgbClr val="33CC33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54006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Лариса Долина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02" name="Group 1162"/>
          <p:cNvGraphicFramePr>
            <a:graphicFrameLocks noGrp="1"/>
          </p:cNvGraphicFramePr>
          <p:nvPr/>
        </p:nvGraphicFramePr>
        <p:xfrm>
          <a:off x="684213" y="1025525"/>
          <a:ext cx="7993062" cy="5538154"/>
        </p:xfrm>
        <a:graphic>
          <a:graphicData uri="http://schemas.openxmlformats.org/drawingml/2006/table">
            <a:tbl>
              <a:tblPr/>
              <a:tblGrid>
                <a:gridCol w="441325"/>
                <a:gridCol w="441325"/>
                <a:gridCol w="442912"/>
                <a:gridCol w="444500"/>
                <a:gridCol w="442913"/>
                <a:gridCol w="442912"/>
                <a:gridCol w="442913"/>
                <a:gridCol w="460375"/>
                <a:gridCol w="442912"/>
                <a:gridCol w="444500"/>
                <a:gridCol w="442913"/>
                <a:gridCol w="442912"/>
                <a:gridCol w="444500"/>
                <a:gridCol w="442913"/>
                <a:gridCol w="442912"/>
                <a:gridCol w="442913"/>
                <a:gridCol w="444500"/>
                <a:gridCol w="442912"/>
              </a:tblGrid>
              <a:tr h="603250">
                <a:tc rowSpan="3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1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6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            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    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                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2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           9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598" name="WordArt 1158"/>
          <p:cNvSpPr>
            <a:spLocks noChangeArrowheads="1" noChangeShapeType="1" noTextEdit="1"/>
          </p:cNvSpPr>
          <p:nvPr/>
        </p:nvSpPr>
        <p:spPr bwMode="auto">
          <a:xfrm>
            <a:off x="395288" y="5445125"/>
            <a:ext cx="1444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8</a:t>
            </a:r>
          </a:p>
        </p:txBody>
      </p:sp>
      <p:sp>
        <p:nvSpPr>
          <p:cNvPr id="62603" name="WordArt 1163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4968875" cy="1389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ПРОВЕРЬ СЕБЯ</a:t>
            </a:r>
          </a:p>
        </p:txBody>
      </p:sp>
      <p:pic>
        <p:nvPicPr>
          <p:cNvPr id="62604" name="Picture 1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573463"/>
            <a:ext cx="2016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288" y="476250"/>
            <a:ext cx="82232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Arial" charset="0"/>
              </a:rPr>
              <a:t>1.Группа музыкальных инструментов в джаз-оркестре.(ударные)</a:t>
            </a:r>
          </a:p>
          <a:p>
            <a:pPr algn="ctr"/>
            <a:r>
              <a:rPr lang="ru-RU" sz="2400" b="1">
                <a:latin typeface="Arial" charset="0"/>
              </a:rPr>
              <a:t>2.Композитор, основатель симфоджаза.(Гершвин)</a:t>
            </a:r>
          </a:p>
          <a:p>
            <a:pPr algn="ctr"/>
            <a:r>
              <a:rPr lang="ru-RU" sz="2400" b="1">
                <a:latin typeface="Arial" charset="0"/>
              </a:rPr>
              <a:t>3.В переводе с латинского "внезапный, неожиданный"(импровизация).</a:t>
            </a:r>
          </a:p>
          <a:p>
            <a:pPr algn="ctr"/>
            <a:r>
              <a:rPr lang="ru-RU" sz="2400" b="1">
                <a:latin typeface="Arial" charset="0"/>
              </a:rPr>
              <a:t>4.Автор музыки к кинофильму "Веселые ребята".(Дунаевский)</a:t>
            </a:r>
          </a:p>
          <a:p>
            <a:pPr algn="ctr"/>
            <a:r>
              <a:rPr lang="ru-RU" sz="2400" b="1">
                <a:latin typeface="Arial" charset="0"/>
              </a:rPr>
              <a:t>5.Советский певец, актер, руководитель джаз-оркестра. (Утесов)</a:t>
            </a:r>
          </a:p>
          <a:p>
            <a:pPr algn="ctr"/>
            <a:r>
              <a:rPr lang="ru-RU" sz="2400" b="1">
                <a:latin typeface="Arial" charset="0"/>
              </a:rPr>
              <a:t>6.Негритянская молитва.(спиричуэлс)</a:t>
            </a:r>
          </a:p>
          <a:p>
            <a:pPr algn="ctr"/>
            <a:r>
              <a:rPr lang="ru-RU" sz="2400" b="1">
                <a:latin typeface="Arial" charset="0"/>
              </a:rPr>
              <a:t>7.Звезда российской эстрады, исполняющая джаз. (Долина)</a:t>
            </a:r>
          </a:p>
          <a:p>
            <a:pPr algn="ctr"/>
            <a:r>
              <a:rPr lang="ru-RU" sz="2400" b="1">
                <a:latin typeface="Arial" charset="0"/>
              </a:rPr>
              <a:t>8.Быстрый стиль в джазе.(диксиленд)</a:t>
            </a:r>
          </a:p>
          <a:p>
            <a:pPr algn="ctr"/>
            <a:r>
              <a:rPr lang="ru-RU" sz="2400" b="1">
                <a:latin typeface="Arial" charset="0"/>
              </a:rPr>
              <a:t>9.Что напоминает звучание музыкальных инструментов в джазе?(разговор)</a:t>
            </a:r>
          </a:p>
          <a:p>
            <a:pPr algn="ctr" eaLnBrk="0" hangingPunct="0"/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4213" y="2349500"/>
            <a:ext cx="770572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ru-RU" dirty="0"/>
          </a:p>
          <a:p>
            <a:pPr marL="342900" indent="-342900" algn="ctr">
              <a:buFontTx/>
              <a:buChar char="•"/>
            </a:pPr>
            <a:r>
              <a:rPr lang="ru-RU" sz="4000" b="1" dirty="0">
                <a:latin typeface="Symphony Black" pitchFamily="2" charset="0"/>
              </a:rPr>
              <a:t>главенство ритма; </a:t>
            </a:r>
          </a:p>
          <a:p>
            <a:pPr marL="800100" lvl="1" indent="-342900" algn="ctr">
              <a:buFontTx/>
              <a:buChar char="•"/>
            </a:pPr>
            <a:r>
              <a:rPr lang="ru-RU" sz="4000" b="1" dirty="0">
                <a:latin typeface="Symphony Black" pitchFamily="2" charset="0"/>
              </a:rPr>
              <a:t>импровизация; </a:t>
            </a:r>
          </a:p>
          <a:p>
            <a:pPr marL="342900" indent="-342900" algn="ctr">
              <a:buFontTx/>
              <a:buChar char="•"/>
            </a:pPr>
            <a:r>
              <a:rPr lang="ru-RU" sz="4000" b="1" dirty="0">
                <a:latin typeface="Symphony Black" pitchFamily="2" charset="0"/>
              </a:rPr>
              <a:t>разговорные интонации; </a:t>
            </a:r>
          </a:p>
          <a:p>
            <a:pPr marL="342900" indent="-342900" algn="ctr">
              <a:buFontTx/>
              <a:buChar char="•"/>
            </a:pPr>
            <a:r>
              <a:rPr lang="ru-RU" sz="4000" b="1" dirty="0">
                <a:latin typeface="Symphony Black" pitchFamily="2" charset="0"/>
              </a:rPr>
              <a:t>преобладание медных духовых инструментов: трубы, саксофона, тромбона 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69850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BFA"/>
                    </a:gs>
                    <a:gs pos="30000">
                      <a:srgbClr val="C4D6EB"/>
                    </a:gs>
                    <a:gs pos="60001">
                      <a:srgbClr val="85C2FF"/>
                    </a:gs>
                    <a:gs pos="100000">
                      <a:srgbClr val="5E9E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ОСНОВНЫЕ ЧЕРТЫ </a:t>
            </a:r>
          </a:p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BFA"/>
                    </a:gs>
                    <a:gs pos="30000">
                      <a:srgbClr val="C4D6EB"/>
                    </a:gs>
                    <a:gs pos="60001">
                      <a:srgbClr val="85C2FF"/>
                    </a:gs>
                    <a:gs pos="100000">
                      <a:srgbClr val="5E9E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ДЖАЗОВОЙ МУЗЫКИ</a:t>
            </a:r>
          </a:p>
        </p:txBody>
      </p:sp>
      <p:pic>
        <p:nvPicPr>
          <p:cNvPr id="60422" name="Picture 6" descr="DD0100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6985000" cy="71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988"/>
            <a:ext cx="8570913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795963" y="2565400"/>
            <a:ext cx="360362" cy="2159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01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5025" y="4929188"/>
              <a:ext cx="736600" cy="28575"/>
            </p14:xfrm>
          </p:contentPart>
        </mc:Choice>
        <mc:Fallback>
          <p:pic>
            <p:nvPicPr>
              <p:cNvPr id="501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7384" y="4911464"/>
                <a:ext cx="771882" cy="6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01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2457450"/>
              <a:ext cx="493713" cy="1588"/>
            </p14:xfrm>
          </p:contentPart>
        </mc:Choice>
        <mc:Fallback>
          <p:pic>
            <p:nvPicPr>
              <p:cNvPr id="501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405" y="2379638"/>
                <a:ext cx="529004" cy="1572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6806 L 8.33333E-7 5.55556E-6 " pathEditMode="relative" ptsTypes="AA">
                                      <p:cBhvr>
                                        <p:cTn id="13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 descr="Розовая тисненая бумага"/>
          <p:cNvSpPr>
            <a:spLocks noChangeArrowheads="1" noChangeShapeType="1" noTextEdit="1"/>
          </p:cNvSpPr>
          <p:nvPr/>
        </p:nvSpPr>
        <p:spPr bwMode="auto">
          <a:xfrm>
            <a:off x="395288" y="765175"/>
            <a:ext cx="8280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1750">
                  <a:solidFill>
                    <a:srgbClr val="80008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Жанры джазовой музыки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403350" y="2636838"/>
            <a:ext cx="6264275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Century Schoolbook"/>
              </a:rPr>
              <a:t>-СПИРИЧУЭЛС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Century Schoolbook"/>
              </a:rPr>
              <a:t>-РЕГТАЙМ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Century Schoolbook"/>
              </a:rPr>
              <a:t>-БЛЮЗ</a:t>
            </a:r>
          </a:p>
        </p:txBody>
      </p:sp>
      <p:pic>
        <p:nvPicPr>
          <p:cNvPr id="9223" name="Picture 7" descr="MCj036074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722">
            <a:off x="6804025" y="3789363"/>
            <a:ext cx="1922463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23850" y="188913"/>
            <a:ext cx="83978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u="sng">
                <a:solidFill>
                  <a:srgbClr val="0000FF"/>
                </a:solidFill>
              </a:rPr>
              <a:t>Спиричуэлс</a:t>
            </a:r>
            <a:r>
              <a:rPr lang="ru-RU" sz="2800" b="1" u="sng">
                <a:solidFill>
                  <a:schemeClr val="hlink"/>
                </a:solidFill>
              </a:rPr>
              <a:t> </a:t>
            </a:r>
            <a:r>
              <a:rPr lang="ru-RU" sz="2800" b="1"/>
              <a:t>– песни северо-американских негров религиозного содержания. Их пели хором ещё рабы плантаций, подражая духовным гимнам белых переселенцев.</a:t>
            </a:r>
          </a:p>
          <a:p>
            <a:pPr algn="ctr"/>
            <a:endParaRPr lang="ru-RU" sz="2800" b="1"/>
          </a:p>
          <a:p>
            <a:pPr algn="ctr"/>
            <a:r>
              <a:rPr lang="ru-RU" sz="2800" b="1" u="sng">
                <a:solidFill>
                  <a:srgbClr val="0000FF"/>
                </a:solidFill>
              </a:rPr>
              <a:t>Блюз </a:t>
            </a:r>
            <a:r>
              <a:rPr lang="ru-RU" sz="2800" b="1"/>
              <a:t>– народная песня американских негров с грустным, печальным оттенком. </a:t>
            </a:r>
          </a:p>
          <a:p>
            <a:pPr algn="ctr"/>
            <a:endParaRPr lang="ru-RU" sz="2800" b="1"/>
          </a:p>
          <a:p>
            <a:pPr algn="ctr"/>
            <a:r>
              <a:rPr lang="ru-RU" sz="2800" b="1" u="sng">
                <a:solidFill>
                  <a:srgbClr val="0000FF"/>
                </a:solidFill>
              </a:rPr>
              <a:t>Регтайм</a:t>
            </a:r>
            <a:r>
              <a:rPr lang="ru-RU" sz="2800" b="1"/>
              <a:t> – танцевальная музыка особого ритмического склада. Первоначально создавалась как фортепианное произведение.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075" y="5229225"/>
            <a:ext cx="460692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Махелия ждек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3338512" cy="4608513"/>
          </a:xfrm>
          <a:prstGeom prst="rect">
            <a:avLst/>
          </a:prstGeom>
          <a:noFill/>
        </p:spPr>
      </p:pic>
      <p:sp>
        <p:nvSpPr>
          <p:cNvPr id="56326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3059113" y="260350"/>
            <a:ext cx="53292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Спиричуэлс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1573213" y="4076700"/>
            <a:ext cx="7570787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«Молитва» - 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в исполнении Махелии Джексон </a:t>
            </a:r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628775"/>
            <a:ext cx="1414463" cy="3035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rmstrong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32893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116013" y="4508500"/>
            <a:ext cx="741680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Луи   Армстронг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003800" y="3284538"/>
            <a:ext cx="33845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(1901-1971)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995738" y="476250"/>
            <a:ext cx="49006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Негритянский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 певец и трубач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851275" y="1989138"/>
            <a:ext cx="51133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"КОРОЛЬ ДЖАЗА"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4" grpId="0" animBg="1"/>
      <p:bldP spid="4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OMBO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4608513" cy="3305175"/>
          </a:xfrm>
          <a:prstGeom prst="rect">
            <a:avLst/>
          </a:prstGeom>
          <a:noFill/>
        </p:spPr>
      </p:pic>
      <p:pic>
        <p:nvPicPr>
          <p:cNvPr id="3081" name="Picture 9" descr="DD0101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208963" cy="4354513"/>
          </a:xfrm>
          <a:prstGeom prst="rect">
            <a:avLst/>
          </a:prstGeom>
          <a:noFill/>
        </p:spPr>
      </p:pic>
      <p:sp>
        <p:nvSpPr>
          <p:cNvPr id="3080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55650" y="3789363"/>
            <a:ext cx="7848600" cy="1784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«Блюз Западной окраины»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3duke_elling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703638" cy="4537075"/>
          </a:xfrm>
          <a:prstGeom prst="rect">
            <a:avLst/>
          </a:prstGeom>
          <a:noFill/>
          <a:ln w="107950">
            <a:pattFill prst="openDmnd">
              <a:fgClr>
                <a:srgbClr val="FFFF00"/>
              </a:fgClr>
              <a:bgClr>
                <a:schemeClr val="folHlink"/>
              </a:bgClr>
            </a:pattFill>
            <a:miter lim="800000"/>
            <a:headEnd/>
            <a:tailEnd/>
          </a:ln>
        </p:spPr>
      </p:pic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4284663" y="620713"/>
            <a:ext cx="4535487" cy="14001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Дюк Эллингтон </a:t>
            </a: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4932363" y="2492375"/>
            <a:ext cx="3311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(1899-1974)</a:t>
            </a:r>
          </a:p>
        </p:txBody>
      </p:sp>
      <p:pic>
        <p:nvPicPr>
          <p:cNvPr id="48139" name="Picture 11" descr="ellingt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68638"/>
            <a:ext cx="2384425" cy="3284537"/>
          </a:xfrm>
          <a:prstGeom prst="rect">
            <a:avLst/>
          </a:prstGeom>
          <a:noFill/>
          <a:ln w="57150">
            <a:pattFill prst="pct90">
              <a:fgClr>
                <a:srgbClr val="CC66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500702"/>
            <a:ext cx="51133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ANO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836613"/>
            <a:ext cx="21812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04813"/>
            <a:ext cx="2293937" cy="3556000"/>
          </a:xfrm>
          <a:prstGeom prst="rect">
            <a:avLst/>
          </a:prstGeom>
          <a:noFill/>
          <a:ln w="603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3384550" cy="2538412"/>
          </a:xfrm>
          <a:prstGeom prst="rect">
            <a:avLst/>
          </a:prstGeom>
          <a:noFill/>
          <a:ln w="50800">
            <a:solidFill>
              <a:srgbClr val="FF9900"/>
            </a:solidFill>
            <a:miter lim="800000"/>
            <a:headEnd/>
            <a:tailEnd/>
          </a:ln>
          <a:effectLst/>
        </p:spPr>
      </p:pic>
      <p:sp>
        <p:nvSpPr>
          <p:cNvPr id="6153" name="WordArt 9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468313" y="4652963"/>
            <a:ext cx="842486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«Рапсодия в блюзовых тонах» 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11188" y="2924175"/>
            <a:ext cx="453548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Джордж Гершвин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3348038" y="4076700"/>
            <a:ext cx="246856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(1898-1937)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</p:bldLst>
  </p:timing>
</p:sld>
</file>

<file path=ppt/theme/theme1.xml><?xml version="1.0" encoding="utf-8"?>
<a:theme xmlns:a="http://schemas.openxmlformats.org/drawingml/2006/main" name="Занавес">
  <a:themeElements>
    <a:clrScheme name="Занавес 8">
      <a:dk1>
        <a:srgbClr val="000000"/>
      </a:dk1>
      <a:lt1>
        <a:srgbClr val="DDDCC5"/>
      </a:lt1>
      <a:dk2>
        <a:srgbClr val="000000"/>
      </a:dk2>
      <a:lt2>
        <a:srgbClr val="C9C6A5"/>
      </a:lt2>
      <a:accent1>
        <a:srgbClr val="C0C0C0"/>
      </a:accent1>
      <a:accent2>
        <a:srgbClr val="B0AC90"/>
      </a:accent2>
      <a:accent3>
        <a:srgbClr val="EBEBDF"/>
      </a:accent3>
      <a:accent4>
        <a:srgbClr val="000000"/>
      </a:accent4>
      <a:accent5>
        <a:srgbClr val="DCDCDC"/>
      </a:accent5>
      <a:accent6>
        <a:srgbClr val="9F9B82"/>
      </a:accent6>
      <a:hlink>
        <a:srgbClr val="666699"/>
      </a:hlink>
      <a:folHlink>
        <a:srgbClr val="905C80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370</TotalTime>
  <Words>324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Занавес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Чиркунова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Director</cp:lastModifiedBy>
  <cp:revision>24</cp:revision>
  <dcterms:created xsi:type="dcterms:W3CDTF">2008-01-14T15:10:03Z</dcterms:created>
  <dcterms:modified xsi:type="dcterms:W3CDTF">2014-04-14T04:07:54Z</dcterms:modified>
</cp:coreProperties>
</file>