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2" r:id="rId5"/>
    <p:sldId id="277" r:id="rId6"/>
    <p:sldId id="282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81" r:id="rId18"/>
    <p:sldId id="267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B067-EDE1-400F-B4F9-4159A1517D6F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A8EE-839E-4439-9258-D5EE57BA0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kubsahar.fis.ru/files/7797454.jpg" TargetMode="External"/><Relationship Id="rId13" Type="http://schemas.openxmlformats.org/officeDocument/2006/relationships/hyperlink" Target="http://900igr.net/Detskie_prezentatsii/Biologija.Eda/1/Thumb/Ovoschi_5.files/slide0009_image011.jpg" TargetMode="External"/><Relationship Id="rId3" Type="http://schemas.openxmlformats.org/officeDocument/2006/relationships/hyperlink" Target="http://school-collection.iv-edu.ru/dlrstore/8dafb7d7-fa70-45ca-8f92-7f83579b81eb/45.jpg" TargetMode="External"/><Relationship Id="rId7" Type="http://schemas.openxmlformats.org/officeDocument/2006/relationships/hyperlink" Target="http://www.nebovokrug.ru/img/201003/sad8.jpg" TargetMode="External"/><Relationship Id="rId12" Type="http://schemas.openxmlformats.org/officeDocument/2006/relationships/hyperlink" Target="http://seablogs.zenfs.com/u/alegRWeTEhR4eeEvIO569VM-/profile/gu_1.jpg" TargetMode="External"/><Relationship Id="rId2" Type="http://schemas.openxmlformats.org/officeDocument/2006/relationships/hyperlink" Target="http://sohmet.ru/books/item/f00/s00/z0000020/pic/000022.j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tate.ru/materials/edit/id/attachment/fc87e5b7860be33a5ad" TargetMode="External"/><Relationship Id="rId11" Type="http://schemas.openxmlformats.org/officeDocument/2006/relationships/hyperlink" Target="http://school1266.edusite.ru/images/p25_limon.jpg" TargetMode="External"/><Relationship Id="rId5" Type="http://schemas.openxmlformats.org/officeDocument/2006/relationships/hyperlink" Target="http://www.avtoavto.ru/files/photogallery_m/mitsubishi/lancer_evolution" TargetMode="External"/><Relationship Id="rId15" Type="http://schemas.openxmlformats.org/officeDocument/2006/relationships/hyperlink" Target="http://nibiryukov.narod.ru/nb_pinacoteca/nb_pinacoteca_painting/nb_pinacoteca_peale_rembrandt_joseph_priestley.jpg" TargetMode="External"/><Relationship Id="rId10" Type="http://schemas.openxmlformats.org/officeDocument/2006/relationships/hyperlink" Target="http://www.utkonos.ru/images/it/001/001/009/1010752P.jpg" TargetMode="External"/><Relationship Id="rId4" Type="http://schemas.openxmlformats.org/officeDocument/2006/relationships/hyperlink" Target="http://img.20.ua/photos/partner_hotel/hotel_main/0/2/258/258mx.jpg" TargetMode="External"/><Relationship Id="rId9" Type="http://schemas.openxmlformats.org/officeDocument/2006/relationships/hyperlink" Target="http://www.tiptip.ru/base_prod/img/krahmal_kartofelnyj.jpg" TargetMode="External"/><Relationship Id="rId14" Type="http://schemas.openxmlformats.org/officeDocument/2006/relationships/hyperlink" Target="http://th01.deviantart.com/fs5/300W/i/2005/007/d/a/earth_by_xipx.j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836712"/>
            <a:ext cx="784887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Окружающий мир</a:t>
            </a:r>
            <a:b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класс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429000"/>
            <a:ext cx="19715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84249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- Человек без воздуха может прожить 5минут. Вся планета Земля окутана невидимым прозрачным покрывалом-воздухом. Воздух есть везде – на улице, в комнате, в земле, и в воде. Любое свободное пространство на Земле заполнено воздухом. Воздух невидим, но его можно обнаружить с помощью наших органов чувств. Ветер – это движение воздуха.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717032"/>
            <a:ext cx="83529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- Слой воздуха, окружающий нашу планету, называется атмосферой. 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Атмосфера - это гигантская воздушная оболочка, которая простирается вверх на сотни километров. Толщина атмосферы в разных частях </a:t>
            </a:r>
            <a:r>
              <a:rPr lang="ru-RU" sz="2000" b="1" dirty="0" err="1" smtClean="0">
                <a:solidFill>
                  <a:srgbClr val="008000"/>
                </a:solidFill>
              </a:rPr>
              <a:t>пла</a:t>
            </a:r>
            <a:r>
              <a:rPr lang="ru-RU" sz="2000" b="1" dirty="0" smtClean="0">
                <a:solidFill>
                  <a:srgbClr val="008000"/>
                </a:solidFill>
              </a:rPr>
              <a:t>- 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</a:t>
            </a:r>
            <a:r>
              <a:rPr lang="ru-RU" sz="2000" b="1" dirty="0" err="1" smtClean="0">
                <a:solidFill>
                  <a:srgbClr val="008000"/>
                </a:solidFill>
              </a:rPr>
              <a:t>неты</a:t>
            </a:r>
            <a:r>
              <a:rPr lang="ru-RU" sz="2000" b="1" dirty="0" smtClean="0">
                <a:solidFill>
                  <a:srgbClr val="008000"/>
                </a:solidFill>
              </a:rPr>
              <a:t> неодинакова. Атмосфера защищает землю от избытка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тепла и холода, от излишней солнечной радиации. Если бы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вдруг она исчезла, то вода и другие жидкости на Земле </a:t>
            </a:r>
            <a:r>
              <a:rPr lang="ru-RU" sz="2000" b="1" dirty="0" err="1" smtClean="0">
                <a:solidFill>
                  <a:srgbClr val="008000"/>
                </a:solidFill>
              </a:rPr>
              <a:t>мгно</a:t>
            </a:r>
            <a:r>
              <a:rPr lang="ru-RU" sz="20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</a:t>
            </a:r>
            <a:r>
              <a:rPr lang="ru-RU" sz="2000" b="1" dirty="0" err="1" smtClean="0">
                <a:solidFill>
                  <a:srgbClr val="008000"/>
                </a:solidFill>
              </a:rPr>
              <a:t>венно</a:t>
            </a:r>
            <a:r>
              <a:rPr lang="ru-RU" sz="2000" b="1" dirty="0" smtClean="0">
                <a:solidFill>
                  <a:srgbClr val="008000"/>
                </a:solidFill>
              </a:rPr>
              <a:t> закипели бы, а лучи солнца сожгли бы все живое.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556792"/>
            <a:ext cx="33123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Воздух.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прозрачный невидимка,</a:t>
            </a:r>
            <a:br>
              <a:rPr lang="ru-RU" sz="20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Легкий и прозрачный газ. </a:t>
            </a:r>
            <a:br>
              <a:rPr lang="ru-RU" sz="20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Невесомою косынкой</a:t>
            </a:r>
            <a:br>
              <a:rPr lang="ru-RU" sz="20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окутывает нас. </a:t>
            </a:r>
            <a:endParaRPr lang="ru-RU" sz="2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1520" y="3140968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Что можно узнать из стихотворения о воздухе?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6450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Первыми стали изучать состав воздуха и его свойства </a:t>
            </a:r>
            <a:r>
              <a:rPr lang="ru-RU" sz="2400" b="1" dirty="0" err="1" smtClean="0">
                <a:solidFill>
                  <a:srgbClr val="008000"/>
                </a:solidFill>
              </a:rPr>
              <a:t>англий</a:t>
            </a:r>
            <a:r>
              <a:rPr lang="ru-RU" sz="2400" b="1" dirty="0" smtClean="0">
                <a:solidFill>
                  <a:srgbClr val="008000"/>
                </a:solidFill>
              </a:rPr>
              <a:t>-  </a:t>
            </a:r>
            <a:r>
              <a:rPr lang="ru-RU" sz="2400" b="1" dirty="0" err="1" smtClean="0">
                <a:solidFill>
                  <a:srgbClr val="008000"/>
                </a:solidFill>
              </a:rPr>
              <a:t>ский</a:t>
            </a:r>
            <a:r>
              <a:rPr lang="ru-RU" sz="2400" b="1" dirty="0" smtClean="0">
                <a:solidFill>
                  <a:srgbClr val="008000"/>
                </a:solidFill>
              </a:rPr>
              <a:t> священник Джозеф Пристли и французский химик </a:t>
            </a:r>
            <a:r>
              <a:rPr lang="ru-RU" sz="2400" b="1" dirty="0" err="1" smtClean="0">
                <a:solidFill>
                  <a:srgbClr val="008000"/>
                </a:solidFill>
              </a:rPr>
              <a:t>Антуан</a:t>
            </a:r>
            <a:endParaRPr lang="ru-RU" sz="2400" b="1" dirty="0" smtClean="0">
              <a:solidFill>
                <a:srgbClr val="008000"/>
              </a:solidFill>
            </a:endParaRPr>
          </a:p>
          <a:p>
            <a:r>
              <a:rPr lang="ru-RU" sz="2400" b="1" dirty="0" smtClean="0">
                <a:solidFill>
                  <a:srgbClr val="008000"/>
                </a:solidFill>
              </a:rPr>
              <a:t>                                                                                                       Лавуазье. 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37112"/>
            <a:ext cx="1421904" cy="16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1224136" cy="16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12976"/>
            <a:ext cx="4242048" cy="318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528" y="1556792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Так что же такое воздух? Это газ, а вернее смеси газов. Всего лишь два века назад ученые узнали, что воздух - это смеси многих газов, в основном азота - 78%, кислорода -21%, углекислого газа - 1%.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667798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Какими же свойствами обладает воздух?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1. Прозрачный.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780928"/>
            <a:ext cx="2522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2. Бесцветный.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356992"/>
            <a:ext cx="3213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3. Не имеет запаха.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933056"/>
            <a:ext cx="526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4. При нагревании расширяется.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4581128"/>
            <a:ext cx="5086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5. При охлаждении сжимается.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5157192"/>
            <a:ext cx="413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6. Плохо проводит тепло.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73016"/>
            <a:ext cx="6471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228184" y="3573016"/>
            <a:ext cx="0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580112" y="4365104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580112" y="3573016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80112" y="3573016"/>
            <a:ext cx="0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65104"/>
            <a:ext cx="576064" cy="74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6444208" y="436510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444208" y="5085184"/>
            <a:ext cx="5760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444208" y="436510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20272" y="4365104"/>
            <a:ext cx="0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452355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8000"/>
                </a:solidFill>
              </a:rPr>
              <a:t> Как вы понимаете выражение: «Воздух должен быть чистым»?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636912"/>
            <a:ext cx="84249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Человеку и другим живым существам для дыхания нужен чистый воздух. Загрязнение воздуха угрожает здоровью людей, всей жизни на Земле. С заводов и фабрик, от работающих автомобилей в воздух попадают </a:t>
            </a:r>
            <a:r>
              <a:rPr lang="ru-RU" sz="2000" b="1" dirty="0" err="1" smtClean="0">
                <a:solidFill>
                  <a:srgbClr val="008000"/>
                </a:solidFill>
              </a:rPr>
              <a:t>впед</a:t>
            </a:r>
            <a:r>
              <a:rPr lang="ru-RU" sz="2000" b="1" dirty="0" smtClean="0">
                <a:solidFill>
                  <a:srgbClr val="008000"/>
                </a:solidFill>
              </a:rPr>
              <a:t>- </a:t>
            </a:r>
            <a:r>
              <a:rPr lang="ru-RU" sz="2000" b="1" dirty="0" err="1" smtClean="0">
                <a:solidFill>
                  <a:srgbClr val="008000"/>
                </a:solidFill>
              </a:rPr>
              <a:t>ные</a:t>
            </a:r>
            <a:r>
              <a:rPr lang="ru-RU" sz="2000" b="1" dirty="0" smtClean="0">
                <a:solidFill>
                  <a:srgbClr val="008000"/>
                </a:solidFill>
              </a:rPr>
              <a:t> вещества. Они опасны для всего живого, поэтому необходимо </a:t>
            </a:r>
            <a:r>
              <a:rPr lang="ru-RU" sz="2000" b="1" dirty="0" err="1" smtClean="0">
                <a:solidFill>
                  <a:srgbClr val="008000"/>
                </a:solidFill>
              </a:rPr>
              <a:t>забо</a:t>
            </a:r>
            <a:r>
              <a:rPr lang="ru-RU" sz="2000" b="1" dirty="0" smtClean="0">
                <a:solidFill>
                  <a:srgbClr val="008000"/>
                </a:solidFill>
              </a:rPr>
              <a:t>- </a:t>
            </a:r>
            <a:r>
              <a:rPr lang="ru-RU" sz="2000" b="1" dirty="0" err="1" smtClean="0">
                <a:solidFill>
                  <a:srgbClr val="008000"/>
                </a:solidFill>
              </a:rPr>
              <a:t>титься</a:t>
            </a:r>
            <a:r>
              <a:rPr lang="ru-RU" sz="2000" b="1" dirty="0" smtClean="0">
                <a:solidFill>
                  <a:srgbClr val="008000"/>
                </a:solidFill>
              </a:rPr>
              <a:t> о чистоте воздуха. Сейчас немало делается для охраны чистоты воздуха. На многих предприятиях работают установки, которые </a:t>
            </a:r>
            <a:r>
              <a:rPr lang="ru-RU" sz="2000" b="1" dirty="0" err="1" smtClean="0">
                <a:solidFill>
                  <a:srgbClr val="008000"/>
                </a:solidFill>
              </a:rPr>
              <a:t>улавли</a:t>
            </a:r>
            <a:r>
              <a:rPr lang="ru-RU" sz="2000" b="1" dirty="0" smtClean="0">
                <a:solidFill>
                  <a:srgbClr val="008000"/>
                </a:solidFill>
              </a:rPr>
              <a:t>- </a:t>
            </a:r>
            <a:r>
              <a:rPr lang="ru-RU" sz="2000" b="1" dirty="0" err="1" smtClean="0">
                <a:solidFill>
                  <a:srgbClr val="008000"/>
                </a:solidFill>
              </a:rPr>
              <a:t>вают</a:t>
            </a:r>
            <a:r>
              <a:rPr lang="ru-RU" sz="2000" b="1" dirty="0" smtClean="0">
                <a:solidFill>
                  <a:srgbClr val="008000"/>
                </a:solidFill>
              </a:rPr>
              <a:t> пыль, сажу, ядовитые газы. Ученые разрабатывают новые </a:t>
            </a:r>
            <a:r>
              <a:rPr lang="ru-RU" sz="2000" b="1" dirty="0" err="1" smtClean="0">
                <a:solidFill>
                  <a:srgbClr val="008000"/>
                </a:solidFill>
              </a:rPr>
              <a:t>автомо</a:t>
            </a:r>
            <a:r>
              <a:rPr lang="ru-RU" sz="20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    били, которые не будут загрязнять воздух. В разных местах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    созданы специальные станции, они </a:t>
            </a:r>
            <a:r>
              <a:rPr lang="ru-RU" sz="2000" b="1" dirty="0" err="1" smtClean="0">
                <a:solidFill>
                  <a:srgbClr val="008000"/>
                </a:solidFill>
              </a:rPr>
              <a:t>постоян</a:t>
            </a:r>
            <a:r>
              <a:rPr lang="ru-RU" sz="20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    но следят за чистотой воздуха в больших 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    городах. </a:t>
            </a: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85184"/>
            <a:ext cx="2065412" cy="144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412776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Человек без воздуха может прожить самое большее 6 минут. Чтобы воз- дух был чистым в воздухе должно быть больше кислорода и меньше </a:t>
            </a:r>
            <a:r>
              <a:rPr lang="ru-RU" sz="2000" b="1" dirty="0" err="1" smtClean="0">
                <a:solidFill>
                  <a:srgbClr val="008000"/>
                </a:solidFill>
              </a:rPr>
              <a:t>уг</a:t>
            </a:r>
            <a:r>
              <a:rPr lang="ru-RU" sz="2000" b="1" dirty="0" smtClean="0">
                <a:solidFill>
                  <a:srgbClr val="008000"/>
                </a:solidFill>
              </a:rPr>
              <a:t>- </a:t>
            </a:r>
            <a:r>
              <a:rPr lang="ru-RU" sz="2000" b="1" dirty="0" err="1" smtClean="0">
                <a:solidFill>
                  <a:srgbClr val="008000"/>
                </a:solidFill>
              </a:rPr>
              <a:t>лекислого</a:t>
            </a:r>
            <a:r>
              <a:rPr lang="ru-RU" sz="2000" b="1" dirty="0" smtClean="0">
                <a:solidFill>
                  <a:srgbClr val="008000"/>
                </a:solidFill>
              </a:rPr>
              <a:t> газа 600 литров кислорода необходимо для дыхания на один день. А вот растениям наоборот, поглощают углекислый газ, а выделяют кислород в атмосферу. Не зря растения называют «Зелеными легкими планеты». </a:t>
            </a:r>
          </a:p>
          <a:p>
            <a:endParaRPr lang="ru-RU" sz="2000" b="1" dirty="0" smtClean="0">
              <a:solidFill>
                <a:srgbClr val="008000"/>
              </a:solidFill>
            </a:endParaRPr>
          </a:p>
          <a:p>
            <a:endParaRPr lang="ru-RU" dirty="0"/>
          </a:p>
        </p:txBody>
      </p:sp>
      <p:pic>
        <p:nvPicPr>
          <p:cNvPr id="8" name="Picture 5" descr="_41250204_smoke2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157192"/>
            <a:ext cx="1728192" cy="129371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635896" y="5157192"/>
            <a:ext cx="1728192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635896" y="5229200"/>
            <a:ext cx="1728192" cy="1224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19672" y="2924944"/>
            <a:ext cx="373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Чтобы очистить воздух, надо … 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284984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… сажать деревья, кустарники: липы, тополя, сирень. Смолистый запах ели и сосны, аромат березы, дуба, лиственницы очень полезен для чело- века.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8000"/>
                </a:solidFill>
              </a:rPr>
              <a:t>На предприятиях устанавливать очистные сооружения, которые улавливают пыль и сажу, ядовитые газы. Разрабатывать новые </a:t>
            </a:r>
            <a:r>
              <a:rPr lang="ru-RU" sz="2000" b="1" dirty="0" err="1" smtClean="0">
                <a:solidFill>
                  <a:srgbClr val="008000"/>
                </a:solidFill>
              </a:rPr>
              <a:t>автомо</a:t>
            </a:r>
            <a:r>
              <a:rPr lang="ru-RU" sz="2000" b="1" dirty="0" smtClean="0">
                <a:solidFill>
                  <a:srgbClr val="008000"/>
                </a:solidFill>
              </a:rPr>
              <a:t>-            били, которые не будут загрязнять воздух. 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229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157192"/>
            <a:ext cx="1716021" cy="12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229200"/>
            <a:ext cx="1804480" cy="11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679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- Что нового вы узнали на уроке?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- Что такое воздух?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- Какие его свойства?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- Воздух надо охранять, заботиться о его чистоте. 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7005464" cy="4450506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Домашнее задание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с.44-47, пересказ</a:t>
            </a:r>
            <a:br>
              <a:rPr lang="ru-RU" sz="3600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с.47-48, вопросы </a:t>
            </a:r>
            <a:br>
              <a:rPr lang="ru-RU" sz="3600" b="1" dirty="0" smtClean="0">
                <a:solidFill>
                  <a:srgbClr val="008000"/>
                </a:solidFill>
              </a:rPr>
            </a:br>
            <a:r>
              <a:rPr lang="ru-RU" sz="3600" b="1" dirty="0" smtClean="0">
                <a:solidFill>
                  <a:srgbClr val="008000"/>
                </a:solidFill>
              </a:rPr>
              <a:t>с.48, задание 3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376264" cy="30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33656" cy="5400600"/>
          </a:xfrm>
        </p:spPr>
        <p:txBody>
          <a:bodyPr>
            <a:normAutofit lnSpcReduction="10000"/>
          </a:bodyPr>
          <a:lstStyle/>
          <a:p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endParaRPr lang="ru-RU" sz="1400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3333FF"/>
              </a:solidFill>
              <a:hlinkClick r:id="rId2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3333FF"/>
                </a:solidFill>
                <a:hlinkClick r:id="rId2"/>
              </a:rPr>
              <a:t>http://sohmet.ru/books/item/f00/s00/z0000020/pic/000022.jp</a:t>
            </a:r>
            <a:endParaRPr lang="ru-RU" sz="18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3333FF"/>
                </a:solidFill>
                <a:hlinkClick r:id="rId3"/>
              </a:rPr>
              <a:t>http://school-collection.iv-edu.ru/dlrstore/8dafb7d7-fa70-45ca-8f92-7f83579b81eb/45.jpg</a:t>
            </a:r>
            <a:endParaRPr lang="ru-RU" sz="18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3333FF"/>
                </a:solidFill>
                <a:hlinkClick r:id="rId4"/>
              </a:rPr>
              <a:t>http://img.20.ua/photos/partner_hotel/hotel_main/0/2/258/258mx.jpg</a:t>
            </a:r>
            <a:endParaRPr lang="ru-RU" sz="18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3333FF"/>
                </a:solidFill>
              </a:rPr>
              <a:t>                        </a:t>
            </a:r>
            <a:r>
              <a:rPr lang="en-US" sz="1800" dirty="0" smtClean="0">
                <a:solidFill>
                  <a:srgbClr val="3333FF"/>
                </a:solidFill>
                <a:hlinkClick r:id="rId5"/>
              </a:rPr>
              <a:t>http://www.avtoavto.ru/files/photogallery_m/mitsubishi/lancer_evolution</a:t>
            </a:r>
            <a:endParaRPr lang="ru-RU" sz="18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3333FF"/>
                </a:solidFill>
              </a:rPr>
              <a:t>                        </a:t>
            </a:r>
            <a:r>
              <a:rPr lang="en-US" sz="1800" dirty="0" smtClean="0">
                <a:solidFill>
                  <a:srgbClr val="3333FF"/>
                </a:solidFill>
              </a:rPr>
              <a:t>_x/53264.jpg</a:t>
            </a:r>
            <a:endParaRPr lang="ru-RU" sz="18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3333FF"/>
                </a:solidFill>
                <a:hlinkClick r:id="rId6"/>
              </a:rPr>
              <a:t>                         </a:t>
            </a:r>
            <a:r>
              <a:rPr lang="en-US" sz="1800" dirty="0" smtClean="0">
                <a:solidFill>
                  <a:srgbClr val="3333FF"/>
                </a:solidFill>
                <a:hlinkClick r:id="rId6"/>
              </a:rPr>
              <a:t>http://www.restate.ru/materials/edit/id/attachment/fc87e5b7860be33a5ad</a:t>
            </a:r>
            <a:endParaRPr lang="ru-RU" sz="18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3333FF"/>
                </a:solidFill>
              </a:rPr>
              <a:t>                       </a:t>
            </a:r>
            <a:r>
              <a:rPr lang="en-US" sz="1800" dirty="0" smtClean="0">
                <a:solidFill>
                  <a:srgbClr val="3333FF"/>
                </a:solidFill>
              </a:rPr>
              <a:t>7f442af5744341a7a50de/sacv7YX7SeXV.jpg</a:t>
            </a:r>
            <a:endParaRPr lang="ru-RU" sz="1800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3333FF"/>
                </a:solidFill>
              </a:rPr>
              <a:t>                       </a:t>
            </a:r>
            <a:r>
              <a:rPr lang="en-US" sz="1800" dirty="0" smtClean="0">
                <a:solidFill>
                  <a:srgbClr val="3333FF"/>
                </a:solidFill>
                <a:hlinkClick r:id="rId7"/>
              </a:rPr>
              <a:t>http://www.nebovokrug.ru/img/201003/sad8.jpg</a:t>
            </a:r>
            <a:endParaRPr lang="ru-RU" sz="1800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836712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http://kubsahar.fis.ru/files/7797454.jpg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http://www.tiptip.ru/base_prod/img/krahmal_kartofelnyj.jpg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http://www.utkonos.ru/images/it/001/001/009/1010752P.jpg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http://school1266.edusite.ru/images/p25_limon.jpg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http://seablogs.zenfs.com/u/alegRWeTEhR4eeEvIO569VM-/profile/gu_1.jpg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http://900igr.net/Detskie_prezentatsii/Biologija.Eda/1/Thumb/Ovoschi_5.files/slide0009_image011.jpg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http://th01.deviantart.com/fs5/300W/i/2005/007/d/a/earth_by_xipx.jp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http://nibiryukov.narod.ru/nb_pinacoteca/nb_pinacoteca_painting/nb_pinacoteca_peale_rembrandt_joseph_priestley.jpg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Прямоугольник 314"/>
          <p:cNvSpPr/>
          <p:nvPr/>
        </p:nvSpPr>
        <p:spPr>
          <a:xfrm>
            <a:off x="683568" y="1340768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1500" algn="l"/>
              </a:tabLst>
            </a:pPr>
            <a:r>
              <a:rPr lang="ru-RU" sz="2800" b="1" dirty="0" smtClean="0">
                <a:solidFill>
                  <a:srgbClr val="008000"/>
                </a:solidFill>
              </a:rPr>
              <a:t>В поле родился,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На заводе варился,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На столе растворился.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924944"/>
            <a:ext cx="87998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С чем можно спутать сахар по внешнему виду?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Главное свойство сахара … , поэтому его добавляют …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Получают сахар из …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Сахар не единственное сладкое вещество. </a:t>
            </a:r>
            <a:r>
              <a:rPr lang="ru-RU" sz="2800" b="1" dirty="0" err="1" smtClean="0">
                <a:solidFill>
                  <a:srgbClr val="008000"/>
                </a:solidFill>
              </a:rPr>
              <a:t>Разновид</a:t>
            </a:r>
            <a:r>
              <a:rPr lang="ru-RU" sz="28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                </a:t>
            </a:r>
            <a:r>
              <a:rPr lang="ru-RU" sz="2800" b="1" dirty="0" err="1" smtClean="0">
                <a:solidFill>
                  <a:srgbClr val="008000"/>
                </a:solidFill>
              </a:rPr>
              <a:t>ностью</a:t>
            </a:r>
            <a:r>
              <a:rPr lang="ru-RU" sz="2800" b="1" dirty="0" smtClean="0">
                <a:solidFill>
                  <a:srgbClr val="008000"/>
                </a:solidFill>
              </a:rPr>
              <a:t> сахара является … В природе она 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                встречается в различных частях … Особенно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                богаты глюкозой …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40466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машнего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1788790" cy="162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Прямоугольник 314"/>
          <p:cNvSpPr/>
          <p:nvPr/>
        </p:nvSpPr>
        <p:spPr>
          <a:xfrm>
            <a:off x="971600" y="1628800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1500" algn="l"/>
              </a:tabLst>
            </a:pPr>
            <a:r>
              <a:rPr lang="ru-RU" sz="2800" b="1" dirty="0" smtClean="0">
                <a:solidFill>
                  <a:srgbClr val="008000"/>
                </a:solidFill>
              </a:rPr>
              <a:t>О том, что он содержится в картофеле, мы узнали из опыта.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212976"/>
            <a:ext cx="86383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Крахмал – это … порошок. Его используют , когда </a:t>
            </a:r>
            <a:r>
              <a:rPr lang="ru-RU" sz="2800" b="1" dirty="0" err="1" smtClean="0">
                <a:solidFill>
                  <a:srgbClr val="008000"/>
                </a:solidFill>
              </a:rPr>
              <a:t>ва</a:t>
            </a:r>
            <a:r>
              <a:rPr lang="ru-RU" sz="28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 </a:t>
            </a:r>
            <a:r>
              <a:rPr lang="ru-RU" sz="2800" b="1" dirty="0" err="1" smtClean="0">
                <a:solidFill>
                  <a:srgbClr val="008000"/>
                </a:solidFill>
              </a:rPr>
              <a:t>рят</a:t>
            </a:r>
            <a:r>
              <a:rPr lang="ru-RU" sz="2800" b="1" dirty="0" smtClean="0">
                <a:solidFill>
                  <a:srgbClr val="008000"/>
                </a:solidFill>
              </a:rPr>
              <a:t> …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Он содержится во многих продуктах … </a:t>
            </a:r>
            <a:r>
              <a:rPr lang="ru-RU" sz="2800" b="1" dirty="0" err="1" smtClean="0">
                <a:solidFill>
                  <a:srgbClr val="008000"/>
                </a:solidFill>
              </a:rPr>
              <a:t>происхожде</a:t>
            </a:r>
            <a:r>
              <a:rPr lang="ru-RU" sz="28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 </a:t>
            </a:r>
            <a:r>
              <a:rPr lang="ru-RU" sz="2800" b="1" dirty="0" err="1" smtClean="0">
                <a:solidFill>
                  <a:srgbClr val="008000"/>
                </a:solidFill>
              </a:rPr>
              <a:t>ния</a:t>
            </a:r>
            <a:r>
              <a:rPr lang="ru-RU" sz="2800" b="1" dirty="0" smtClean="0">
                <a:solidFill>
                  <a:srgbClr val="008000"/>
                </a:solidFill>
              </a:rPr>
              <a:t>. Чтобы узнать, есть ли крахмал в том или ином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                продукте, надо … 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                Крахмал содержится в …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556792"/>
            <a:ext cx="112895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9552" y="40466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машнего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машнего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683568" y="1412776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8000"/>
                </a:solidFill>
              </a:rPr>
              <a:t>В воде родилась,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В огне крестилась.</a:t>
            </a:r>
            <a:br>
              <a:rPr lang="ru-RU" sz="2800" b="1" dirty="0" smtClean="0">
                <a:solidFill>
                  <a:srgbClr val="008000"/>
                </a:solidFill>
              </a:rPr>
            </a:br>
            <a:r>
              <a:rPr lang="ru-RU" sz="2800" b="1" dirty="0" smtClean="0">
                <a:solidFill>
                  <a:srgbClr val="008000"/>
                </a:solidFill>
              </a:rPr>
              <a:t>На воду пала и пропала.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251520" y="2780928"/>
            <a:ext cx="874585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Поваренная соль в природе под землёй встречается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в виде … Самое важное для человека свойство </a:t>
            </a:r>
            <a:r>
              <a:rPr lang="ru-RU" sz="2800" b="1" dirty="0" err="1" smtClean="0">
                <a:solidFill>
                  <a:srgbClr val="008000"/>
                </a:solidFill>
              </a:rPr>
              <a:t>пова</a:t>
            </a:r>
            <a:r>
              <a:rPr lang="ru-RU" sz="28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</a:t>
            </a:r>
            <a:r>
              <a:rPr lang="ru-RU" sz="2800" b="1" dirty="0" err="1" smtClean="0">
                <a:solidFill>
                  <a:srgbClr val="008000"/>
                </a:solidFill>
              </a:rPr>
              <a:t>ренной</a:t>
            </a:r>
            <a:r>
              <a:rPr lang="ru-RU" sz="2800" b="1" dirty="0" smtClean="0">
                <a:solidFill>
                  <a:srgbClr val="008000"/>
                </a:solidFill>
              </a:rPr>
              <a:t> соли – это … Поэтому её используют для …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В природе поваренная соль встречается под …, в …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Поваренная соль – это одна из минеральных солей.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                 Некоторые из них люди добывают и </a:t>
            </a:r>
            <a:r>
              <a:rPr lang="ru-RU" sz="2800" b="1" dirty="0" err="1" smtClean="0">
                <a:solidFill>
                  <a:srgbClr val="008000"/>
                </a:solidFill>
              </a:rPr>
              <a:t>исполь</a:t>
            </a:r>
            <a:r>
              <a:rPr lang="ru-RU" sz="2800" b="1" dirty="0" smtClean="0">
                <a:solidFill>
                  <a:srgbClr val="008000"/>
                </a:solidFill>
              </a:rPr>
              <a:t>-</a:t>
            </a:r>
            <a:endParaRPr lang="ru-RU" sz="2800" b="1" dirty="0">
              <a:solidFill>
                <a:srgbClr val="008000"/>
              </a:solidFill>
            </a:endParaRPr>
          </a:p>
          <a:p>
            <a:r>
              <a:rPr lang="ru-RU" sz="2800" b="1" dirty="0" smtClean="0">
                <a:solidFill>
                  <a:srgbClr val="008000"/>
                </a:solidFill>
              </a:rPr>
              <a:t>                   </a:t>
            </a:r>
            <a:r>
              <a:rPr lang="ru-RU" sz="2800" b="1" dirty="0" err="1" smtClean="0">
                <a:solidFill>
                  <a:srgbClr val="008000"/>
                </a:solidFill>
              </a:rPr>
              <a:t>зуют</a:t>
            </a:r>
            <a:r>
              <a:rPr lang="ru-RU" sz="2800" b="1" dirty="0" smtClean="0">
                <a:solidFill>
                  <a:srgbClr val="008000"/>
                </a:solidFill>
              </a:rPr>
              <a:t> как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96753"/>
            <a:ext cx="1152724" cy="158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412776"/>
            <a:ext cx="86733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Кислый вкус          придаёт содержащаяся в нём …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В       содержится … , в листах         - … Когда прокисает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молоко, в нём образуется …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Общее свойство этих веществ - … Многие кислоты 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очень едки – они разрушают … Поэтому обращаться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с кислотами надо … На кухне мы встретим одну из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таких кислот – это … К бутылочке с уксусом </a:t>
            </a:r>
            <a:r>
              <a:rPr lang="ru-RU" sz="2800" b="1" dirty="0" err="1" smtClean="0">
                <a:solidFill>
                  <a:srgbClr val="008000"/>
                </a:solidFill>
              </a:rPr>
              <a:t>прика</a:t>
            </a:r>
            <a:r>
              <a:rPr lang="ru-RU" sz="28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</a:t>
            </a:r>
            <a:r>
              <a:rPr lang="ru-RU" sz="2800" b="1" dirty="0" err="1" smtClean="0">
                <a:solidFill>
                  <a:srgbClr val="008000"/>
                </a:solidFill>
              </a:rPr>
              <a:t>саться</a:t>
            </a:r>
            <a:r>
              <a:rPr lang="ru-RU" sz="2800" b="1" dirty="0" smtClean="0">
                <a:solidFill>
                  <a:srgbClr val="008000"/>
                </a:solidFill>
              </a:rPr>
              <a:t>        Это вещество используют только в … виде.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40466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машнего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709713" cy="51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558077" cy="49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5400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437112"/>
            <a:ext cx="504056" cy="4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52" y="40466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Проверка до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машнего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340768"/>
            <a:ext cx="86519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Из-за … окружающей среды кислоты стали </a:t>
            </a:r>
            <a:r>
              <a:rPr lang="ru-RU" sz="2800" b="1" dirty="0" err="1" smtClean="0">
                <a:solidFill>
                  <a:srgbClr val="008000"/>
                </a:solidFill>
              </a:rPr>
              <a:t>образо</a:t>
            </a:r>
            <a:r>
              <a:rPr lang="ru-RU" sz="28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</a:t>
            </a:r>
            <a:r>
              <a:rPr lang="ru-RU" sz="2800" b="1" dirty="0" err="1" smtClean="0">
                <a:solidFill>
                  <a:srgbClr val="008000"/>
                </a:solidFill>
              </a:rPr>
              <a:t>вываться</a:t>
            </a:r>
            <a:r>
              <a:rPr lang="ru-RU" sz="2800" b="1" dirty="0" smtClean="0">
                <a:solidFill>
                  <a:srgbClr val="008000"/>
                </a:solidFill>
              </a:rPr>
              <a:t> … Нередко они выпадают на землю вместе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с … Это так называемые … От них страдают …, пор-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</a:t>
            </a:r>
            <a:r>
              <a:rPr lang="ru-RU" sz="2800" b="1" dirty="0" err="1" smtClean="0">
                <a:solidFill>
                  <a:srgbClr val="008000"/>
                </a:solidFill>
              </a:rPr>
              <a:t>тятся</a:t>
            </a:r>
            <a:r>
              <a:rPr lang="ru-RU" sz="2800" b="1" dirty="0" smtClean="0">
                <a:solidFill>
                  <a:srgbClr val="008000"/>
                </a:solidFill>
              </a:rPr>
              <a:t> многие …</a:t>
            </a:r>
          </a:p>
          <a:p>
            <a:endParaRPr lang="ru-RU" sz="2800" b="1" dirty="0" smtClean="0">
              <a:solidFill>
                <a:srgbClr val="008000"/>
              </a:solidFill>
            </a:endParaRPr>
          </a:p>
          <a:p>
            <a:endParaRPr lang="ru-RU" sz="2800" b="1" dirty="0" smtClean="0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8000"/>
                </a:solidFill>
              </a:rPr>
              <a:t> Некоторые растения и животные с помощью кисло-</a:t>
            </a:r>
          </a:p>
          <a:p>
            <a:r>
              <a:rPr lang="ru-RU" sz="2800" b="1" dirty="0" smtClean="0">
                <a:solidFill>
                  <a:srgbClr val="008000"/>
                </a:solidFill>
              </a:rPr>
              <a:t>  ты … Например … 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12" name="Picture 4" descr="ecolo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936104" cy="1075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63688" y="2420888"/>
            <a:ext cx="64008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 нос  проходит  в  грудь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 обратный  держит  путь.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невидмый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и  всё  же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  него  мы  жить  не  можем.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725144"/>
            <a:ext cx="14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ВОЗДУХ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1772816"/>
            <a:ext cx="82809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- Кроме Атлантического, Тихого, Индийского и Северного Ледовитого океанов есть на свете ещё один – самый большой из всех океанов, и вы, каждый день, каждый час, каждую минуту, сами того не замечая, «</a:t>
            </a:r>
            <a:r>
              <a:rPr lang="ru-RU" sz="2000" b="1" dirty="0" err="1" smtClean="0">
                <a:solidFill>
                  <a:srgbClr val="008000"/>
                </a:solidFill>
              </a:rPr>
              <a:t>ку</a:t>
            </a:r>
            <a:r>
              <a:rPr lang="ru-RU" sz="2000" b="1" dirty="0" smtClean="0">
                <a:solidFill>
                  <a:srgbClr val="008000"/>
                </a:solidFill>
              </a:rPr>
              <a:t>- </a:t>
            </a:r>
            <a:r>
              <a:rPr lang="ru-RU" sz="2000" b="1" dirty="0" err="1" smtClean="0">
                <a:solidFill>
                  <a:srgbClr val="008000"/>
                </a:solidFill>
              </a:rPr>
              <a:t>паетесь</a:t>
            </a:r>
            <a:r>
              <a:rPr lang="ru-RU" sz="2000" b="1" dirty="0" smtClean="0">
                <a:solidFill>
                  <a:srgbClr val="008000"/>
                </a:solidFill>
              </a:rPr>
              <a:t>» в нём.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8000"/>
                </a:solidFill>
              </a:rPr>
              <a:t>И прохожие на улице, и кошки, и собаки, и голуби, даже трамваи с троллейбусами день и ночь « купаются» в этом океане. Догадались что это за океан? Нет? Тогда я вам подскажу: океан это не солёный, не пресный и к тому же без берегов и без воды. Словно огромные </a:t>
            </a:r>
            <a:r>
              <a:rPr lang="ru-RU" sz="2000" b="1" dirty="0" err="1" smtClean="0">
                <a:solidFill>
                  <a:srgbClr val="008000"/>
                </a:solidFill>
              </a:rPr>
              <a:t>сереб</a:t>
            </a:r>
            <a:r>
              <a:rPr lang="ru-RU" sz="2000" b="1" dirty="0" smtClean="0">
                <a:solidFill>
                  <a:srgbClr val="008000"/>
                </a:solidFill>
              </a:rPr>
              <a:t>- </a:t>
            </a:r>
            <a:r>
              <a:rPr lang="ru-RU" sz="2000" b="1" dirty="0" err="1" smtClean="0">
                <a:solidFill>
                  <a:srgbClr val="008000"/>
                </a:solidFill>
              </a:rPr>
              <a:t>ристые</a:t>
            </a:r>
            <a:r>
              <a:rPr lang="ru-RU" sz="2000" b="1" dirty="0" smtClean="0">
                <a:solidFill>
                  <a:srgbClr val="008000"/>
                </a:solidFill>
              </a:rPr>
              <a:t> рыбы, проплывают по его просторам самолёты. Теперь-то вы наверняка поняли. Ну, конечно, речь идёт о самом большом – о голу-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8000"/>
                </a:solidFill>
              </a:rPr>
              <a:t>                   бом воздушном океане.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   - Четыре водяных океана широко-широко разлились по </a:t>
            </a:r>
            <a:r>
              <a:rPr lang="ru-RU" sz="2000" b="1" dirty="0" err="1" smtClean="0">
                <a:solidFill>
                  <a:srgbClr val="008000"/>
                </a:solidFill>
              </a:rPr>
              <a:t>зем</a:t>
            </a:r>
            <a:r>
              <a:rPr lang="ru-RU" sz="2000" b="1" dirty="0" smtClean="0">
                <a:solidFill>
                  <a:srgbClr val="008000"/>
                </a:solidFill>
              </a:rPr>
              <a:t>-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                     </a:t>
            </a:r>
            <a:r>
              <a:rPr lang="ru-RU" sz="2000" b="1" dirty="0" err="1" smtClean="0">
                <a:solidFill>
                  <a:srgbClr val="008000"/>
                </a:solidFill>
              </a:rPr>
              <a:t>ле</a:t>
            </a:r>
            <a:r>
              <a:rPr lang="ru-RU" sz="2000" b="1" dirty="0" smtClean="0">
                <a:solidFill>
                  <a:srgbClr val="008000"/>
                </a:solidFill>
              </a:rPr>
              <a:t>, а пятый воздушный – над землёй. Получается, что поверх-</a:t>
            </a:r>
          </a:p>
          <a:p>
            <a:r>
              <a:rPr lang="ru-RU" sz="2000" b="1" smtClean="0">
                <a:solidFill>
                  <a:srgbClr val="008000"/>
                </a:solidFill>
              </a:rPr>
              <a:t>                     ность</a:t>
            </a:r>
            <a:r>
              <a:rPr lang="ru-RU" sz="2000" b="1" dirty="0" smtClean="0">
                <a:solidFill>
                  <a:srgbClr val="008000"/>
                </a:solidFill>
              </a:rPr>
              <a:t> планеты – его дно.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Воздух и его охрана.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1772816"/>
            <a:ext cx="84249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- В реальности существования воздуха легко убедимся, проделав  опыты. </a:t>
            </a:r>
          </a:p>
          <a:p>
            <a:endParaRPr lang="ru-RU" sz="2000" b="1" dirty="0" smtClean="0">
              <a:solidFill>
                <a:srgbClr val="008000"/>
              </a:solidFill>
            </a:endParaRPr>
          </a:p>
          <a:p>
            <a:r>
              <a:rPr lang="ru-RU" sz="2000" b="1" dirty="0" smtClean="0">
                <a:solidFill>
                  <a:srgbClr val="008000"/>
                </a:solidFill>
              </a:rPr>
              <a:t>1. Наполните полиэтиленовый пакет воздухом, завяжите и попробуйте его осторожно сжать. 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2. Наполните небольшой шприц без иглы воздухом. Зажмите пальцем входное отверстие. Попробуйте передвинуть поршень. 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- Можно ли сжать воздух?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- Что произойдет, если отпустить палец?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3. Наполните рот воздухом и, сомкнув губы, нажмите на щеки пальцами. </a:t>
            </a:r>
          </a:p>
          <a:p>
            <a:r>
              <a:rPr lang="ru-RU" sz="2000" b="1" dirty="0" smtClean="0">
                <a:solidFill>
                  <a:srgbClr val="008000"/>
                </a:solidFill>
              </a:rPr>
              <a:t>– Что заметили?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1249</Words>
  <Application>Microsoft Office PowerPoint</Application>
  <PresentationFormat>Экран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 с.44-47, пересказ с.47-48, вопросы  с.48, задание 3 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Оксана</cp:lastModifiedBy>
  <cp:revision>67</cp:revision>
  <dcterms:created xsi:type="dcterms:W3CDTF">2011-09-28T12:29:18Z</dcterms:created>
  <dcterms:modified xsi:type="dcterms:W3CDTF">2013-10-04T07:12:49Z</dcterms:modified>
</cp:coreProperties>
</file>