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D5D2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882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AD684F-5B23-4563-996C-12F645511E1C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2AD8DF2C-260B-420B-A0B9-A198E113605B}" type="pres">
      <dgm:prSet presAssocID="{2BAD684F-5B23-4563-996C-12F645511E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AA804D3-FB95-4969-9F0C-FA65464A1E29}" type="presOf" srcId="{2BAD684F-5B23-4563-996C-12F645511E1C}" destId="{2AD8DF2C-260B-420B-A0B9-A198E113605B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AD16B-388A-403E-95FD-FD8FF9136E57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CC767-E924-42CE-BBFF-8FE09C5AF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030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CC767-E924-42CE-BBFF-8FE09C5AF29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CC767-E924-42CE-BBFF-8FE09C5AF29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835F-DD7D-4CC9-B1E4-AAFA455B38F4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6DB-4674-4DE9-B7AB-B84FADA47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835F-DD7D-4CC9-B1E4-AAFA455B38F4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6DB-4674-4DE9-B7AB-B84FADA47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835F-DD7D-4CC9-B1E4-AAFA455B38F4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6DB-4674-4DE9-B7AB-B84FADA47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835F-DD7D-4CC9-B1E4-AAFA455B38F4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6DB-4674-4DE9-B7AB-B84FADA47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835F-DD7D-4CC9-B1E4-AAFA455B38F4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6DB-4674-4DE9-B7AB-B84FADA47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835F-DD7D-4CC9-B1E4-AAFA455B38F4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6DB-4674-4DE9-B7AB-B84FADA47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835F-DD7D-4CC9-B1E4-AAFA455B38F4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6DB-4674-4DE9-B7AB-B84FADA47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835F-DD7D-4CC9-B1E4-AAFA455B38F4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6DB-4674-4DE9-B7AB-B84FADA47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835F-DD7D-4CC9-B1E4-AAFA455B38F4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6DB-4674-4DE9-B7AB-B84FADA47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835F-DD7D-4CC9-B1E4-AAFA455B38F4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6DB-4674-4DE9-B7AB-B84FADA47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835F-DD7D-4CC9-B1E4-AAFA455B38F4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6DB-4674-4DE9-B7AB-B84FADA47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4835F-DD7D-4CC9-B1E4-AAFA455B38F4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96DB-4674-4DE9-B7AB-B84FADA47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audio" Target="../media/audio2.wav"/><Relationship Id="rId5" Type="http://schemas.openxmlformats.org/officeDocument/2006/relationships/image" Target="../media/image13.jpeg"/><Relationship Id="rId10" Type="http://schemas.openxmlformats.org/officeDocument/2006/relationships/audio" Target="../media/audio1.wav"/><Relationship Id="rId4" Type="http://schemas.openxmlformats.org/officeDocument/2006/relationships/image" Target="../media/image12.jpe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eg"/><Relationship Id="rId7" Type="http://schemas.openxmlformats.org/officeDocument/2006/relationships/audio" Target="../media/audio1.wav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2.jpeg"/><Relationship Id="rId7" Type="http://schemas.openxmlformats.org/officeDocument/2006/relationships/audio" Target="../media/audio2.wav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6.jpeg"/><Relationship Id="rId7" Type="http://schemas.openxmlformats.org/officeDocument/2006/relationships/audio" Target="../media/audio1.wav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jpeg"/><Relationship Id="rId7" Type="http://schemas.openxmlformats.org/officeDocument/2006/relationships/audio" Target="../media/audio2.wav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328/0582533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86742" cy="147002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2060"/>
                </a:solidFill>
              </a:rPr>
              <a:t>Муниципальное казённое общеобразовательное учреждение</a:t>
            </a:r>
            <a:br>
              <a:rPr lang="ru-RU" sz="20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2060"/>
                </a:solidFill>
              </a:rPr>
            </a:br>
            <a:r>
              <a:rPr lang="ru-RU" sz="20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2060"/>
                </a:solidFill>
              </a:rPr>
              <a:t>«Средняя общеобразовательная школа №9»</a:t>
            </a:r>
            <a:br>
              <a:rPr lang="ru-RU" sz="20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2060"/>
                </a:solidFill>
              </a:rPr>
            </a:br>
            <a:r>
              <a:rPr lang="ru-RU" sz="20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2060"/>
                </a:solidFill>
              </a:rPr>
              <a:t>РФ, г. Миасс, Челябинская область</a:t>
            </a:r>
            <a:br>
              <a:rPr lang="ru-RU" sz="20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2060"/>
                </a:solidFill>
              </a:rPr>
            </a:br>
            <a:endParaRPr lang="ru-RU" sz="20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2500306"/>
            <a:ext cx="6400800" cy="642942"/>
          </a:xfrm>
        </p:spPr>
        <p:txBody>
          <a:bodyPr>
            <a:normAutofit lnSpcReduction="10000"/>
          </a:bodyPr>
          <a:lstStyle/>
          <a:p>
            <a:r>
              <a:rPr lang="ru-RU" sz="4000" b="1" i="1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Задачи в стихах на тему</a:t>
            </a:r>
            <a:r>
              <a:rPr lang="ru-RU" sz="4000" b="1" i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:</a:t>
            </a:r>
            <a:endParaRPr lang="ru-RU" sz="4000" b="1" i="1" dirty="0">
              <a:ln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57158" y="928670"/>
            <a:ext cx="1456567" cy="5572165"/>
            <a:chOff x="357158" y="928670"/>
            <a:chExt cx="1456567" cy="5572165"/>
          </a:xfrm>
        </p:grpSpPr>
        <p:pic>
          <p:nvPicPr>
            <p:cNvPr id="1026" name="Picture 2" descr="http://www.materinstvo.ru/skins/default/public/images/articles/s2390_1235453720_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597" y="2214555"/>
              <a:ext cx="1381134" cy="2071701"/>
            </a:xfrm>
            <a:prstGeom prst="rect">
              <a:avLst/>
            </a:prstGeom>
            <a:noFill/>
          </p:spPr>
        </p:pic>
        <p:pic>
          <p:nvPicPr>
            <p:cNvPr id="1034" name="Picture 10" descr="http://magov.net/uploads/images/00/91/03/2012/05/13/85ca49a77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58" y="928670"/>
              <a:ext cx="1456567" cy="1143008"/>
            </a:xfrm>
            <a:prstGeom prst="rect">
              <a:avLst/>
            </a:prstGeom>
            <a:noFill/>
          </p:spPr>
        </p:pic>
        <p:pic>
          <p:nvPicPr>
            <p:cNvPr id="1032" name="Picture 8" descr="http://healyou.ru/wp-content/uploads/zdorcenn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4989" y="4286257"/>
              <a:ext cx="1370929" cy="2214578"/>
            </a:xfrm>
            <a:prstGeom prst="rect">
              <a:avLst/>
            </a:prstGeom>
            <a:noFill/>
          </p:spPr>
        </p:pic>
      </p:grpSp>
      <p:grpSp>
        <p:nvGrpSpPr>
          <p:cNvPr id="16" name="Группа 15"/>
          <p:cNvGrpSpPr/>
          <p:nvPr/>
        </p:nvGrpSpPr>
        <p:grpSpPr>
          <a:xfrm>
            <a:off x="1785918" y="4714884"/>
            <a:ext cx="6929486" cy="1817055"/>
            <a:chOff x="1785918" y="4714884"/>
            <a:chExt cx="6929486" cy="1817055"/>
          </a:xfrm>
        </p:grpSpPr>
        <p:pic>
          <p:nvPicPr>
            <p:cNvPr id="8" name="Рисунок 7" descr="http://www.kazved.ru/uploadimg/83152_34320_%D0%B7%D0%B4%D0%BE%D1%80%D0%BE%D0%B2%D1%8C%D0%B5.jpg"/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71868" y="4714884"/>
              <a:ext cx="2357454" cy="1817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3" descr="http://7yaiya.ru/wp-content/uploads/2011/08/vid-sporta-dlya-detey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85918" y="4786322"/>
              <a:ext cx="1785950" cy="1698090"/>
            </a:xfrm>
            <a:prstGeom prst="rect">
              <a:avLst/>
            </a:prstGeom>
            <a:noFill/>
          </p:spPr>
        </p:pic>
        <p:pic>
          <p:nvPicPr>
            <p:cNvPr id="1039" name="Picture 15" descr="http://masiki.net/pics/2012/09/1346603652_24ca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643570" y="4714884"/>
              <a:ext cx="3071834" cy="1783069"/>
            </a:xfrm>
            <a:prstGeom prst="rect">
              <a:avLst/>
            </a:prstGeom>
            <a:noFill/>
          </p:spPr>
        </p:pic>
      </p:grp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08" y="1714488"/>
            <a:ext cx="3929090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00232" y="3214686"/>
            <a:ext cx="6357982" cy="12858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0" name="Picture 2" descr="http://www.edu.cap.ru/home/1212/doc/2012/baner/zo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72330" y="1000108"/>
            <a:ext cx="1500198" cy="15251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48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3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2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http://www.edu54.ru/sites/default/files/userfiles/image/matematika_carica_nauk_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0"/>
              <a:ext cx="8929718" cy="6858000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0" y="0"/>
              <a:ext cx="214282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8" name="Picture 4" descr="http://i-snoubord.ru/d/3121-1/i-snoubord386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6625">
            <a:off x="7345666" y="3271634"/>
            <a:ext cx="1582982" cy="1367473"/>
          </a:xfrm>
          <a:prstGeom prst="rect">
            <a:avLst/>
          </a:prstGeom>
          <a:noFill/>
        </p:spPr>
      </p:pic>
      <p:pic>
        <p:nvPicPr>
          <p:cNvPr id="1030" name="Picture 6" descr="http://img-fotki.yandex.ru/get/3100/mistina.5/0_1bab0_1cd01171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69607">
            <a:off x="565086" y="3325123"/>
            <a:ext cx="1909221" cy="1431916"/>
          </a:xfrm>
          <a:prstGeom prst="rect">
            <a:avLst/>
          </a:prstGeom>
          <a:noFill/>
        </p:spPr>
      </p:pic>
      <p:sp>
        <p:nvSpPr>
          <p:cNvPr id="10" name="Text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00034" y="1285860"/>
            <a:ext cx="835824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0" b="1" dirty="0" smtClean="0">
                <a:solidFill>
                  <a:srgbClr val="FF0000"/>
                </a:solidFill>
                <a:latin typeface="Mistral" pitchFamily="66" charset="0"/>
                <a:cs typeface="Gautami" pitchFamily="34" charset="0"/>
              </a:rPr>
              <a:t>Молодцы!</a:t>
            </a:r>
          </a:p>
        </p:txBody>
      </p:sp>
      <p:pic>
        <p:nvPicPr>
          <p:cNvPr id="1032" name="Picture 8" descr="http://hwhc.china987.cn/Photo/UploadPhotos/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250645"/>
            <a:ext cx="2143140" cy="1607355"/>
          </a:xfrm>
          <a:prstGeom prst="rect">
            <a:avLst/>
          </a:prstGeom>
          <a:noFill/>
        </p:spPr>
      </p:pic>
      <p:pic>
        <p:nvPicPr>
          <p:cNvPr id="11" name="Рисунок 10" descr="http://azbez.com/sites/azbez.com/files/images/osipova_a._gimn._1-10.preview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3429000"/>
            <a:ext cx="5929353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4" descr="http://www.edu54.ru/sites/default/files/userfiles/image/matematika_carica_nauk_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0"/>
              <a:ext cx="8929718" cy="6858000"/>
            </a:xfrm>
            <a:prstGeom prst="rect">
              <a:avLst/>
            </a:prstGeom>
            <a:noFill/>
          </p:spPr>
        </p:pic>
        <p:sp>
          <p:nvSpPr>
            <p:cNvPr id="4" name="Прямоугольник 3"/>
            <p:cNvSpPr/>
            <p:nvPr/>
          </p:nvSpPr>
          <p:spPr>
            <a:xfrm>
              <a:off x="0" y="0"/>
              <a:ext cx="214282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" name="Picture 2" descr="http://img-fotki.yandex.ru/get/4523/111874181.98/0_9451f_c0585347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643050"/>
            <a:ext cx="5357850" cy="3786214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7158" y="1643050"/>
            <a:ext cx="564360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проснулся в семь утра</a:t>
            </a:r>
            <a:endParaRPr kumimoji="0" lang="ru-RU" sz="2800" b="1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 стадион!» -</a:t>
            </a:r>
            <a:endParaRPr kumimoji="0" lang="ru-RU" sz="2800" b="1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приятелям сказал</a:t>
            </a:r>
            <a:endParaRPr kumimoji="0" lang="ru-RU" sz="2800" b="1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Ляпин Родион.</a:t>
            </a:r>
            <a:endParaRPr kumimoji="0" lang="ru-RU" sz="2800" b="1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«Четверть часа на пробежку,</a:t>
            </a:r>
            <a:endParaRPr kumimoji="0" lang="ru-RU" sz="2800" b="1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зарядку полчаса,</a:t>
            </a:r>
            <a:endParaRPr kumimoji="0" lang="ru-RU" sz="2800" b="1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одну шестую часа</a:t>
            </a:r>
            <a:endParaRPr kumimoji="0" lang="ru-RU" sz="2800" b="1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Слушал птичьи голоса».</a:t>
            </a:r>
            <a:endParaRPr kumimoji="0" lang="ru-RU" sz="2800" b="1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img-fotki.yandex.ru/get/4523/111874181.98/0_9451f_c0585347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500702"/>
            <a:ext cx="7500990" cy="642942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00034" y="5572140"/>
            <a:ext cx="7715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колько времени был Родион на стадионе?</a:t>
            </a:r>
            <a:endParaRPr kumimoji="0" lang="ru-RU" sz="2800" b="1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4" descr="http://www.udmfoto.ru/files/middle/241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9628" y="1285860"/>
            <a:ext cx="3154372" cy="2926975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graphicFrame>
        <p:nvGraphicFramePr>
          <p:cNvPr id="16" name="Схема 15"/>
          <p:cNvGraphicFramePr/>
          <p:nvPr/>
        </p:nvGraphicFramePr>
        <p:xfrm>
          <a:off x="3428992" y="6286520"/>
          <a:ext cx="1143008" cy="571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3" name="4-конечная звезда 32"/>
          <p:cNvSpPr/>
          <p:nvPr/>
        </p:nvSpPr>
        <p:spPr>
          <a:xfrm rot="1592004">
            <a:off x="5500367" y="2777435"/>
            <a:ext cx="996703" cy="1082775"/>
          </a:xfrm>
          <a:prstGeom prst="star4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4-конечная звезда 34"/>
          <p:cNvSpPr/>
          <p:nvPr/>
        </p:nvSpPr>
        <p:spPr>
          <a:xfrm rot="21047936">
            <a:off x="7311285" y="4052214"/>
            <a:ext cx="1692452" cy="1890577"/>
          </a:xfrm>
          <a:prstGeom prst="star4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>
            <a:hlinkClick r:id="" action="ppaction://noaction">
              <a:snd r:embed="rId10" name="coin.wav"/>
            </a:hlinkClick>
          </p:cNvPr>
          <p:cNvSpPr/>
          <p:nvPr/>
        </p:nvSpPr>
        <p:spPr>
          <a:xfrm>
            <a:off x="285720" y="6286520"/>
            <a:ext cx="1143008" cy="5714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45 мин.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>
            <a:hlinkClick r:id="" action="ppaction://noaction">
              <a:snd r:embed="rId10" name="coin.wav"/>
            </a:hlinkClick>
          </p:cNvPr>
          <p:cNvSpPr/>
          <p:nvPr/>
        </p:nvSpPr>
        <p:spPr>
          <a:xfrm>
            <a:off x="1571604" y="6286520"/>
            <a:ext cx="1214446" cy="5714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50 мин.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8" name="Скругленный прямоугольник 37">
            <a:hlinkClick r:id="" action="ppaction://hlinkshowjump?jump=nextslide">
              <a:snd r:embed="rId11" name="chimes.wav"/>
            </a:hlinkClick>
          </p:cNvPr>
          <p:cNvSpPr/>
          <p:nvPr/>
        </p:nvSpPr>
        <p:spPr>
          <a:xfrm>
            <a:off x="2928926" y="6286520"/>
            <a:ext cx="1214446" cy="5714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55 мин.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>
            <a:hlinkClick r:id="" action="ppaction://noaction">
              <a:snd r:embed="rId10" name="coin.wav"/>
            </a:hlinkClick>
          </p:cNvPr>
          <p:cNvSpPr/>
          <p:nvPr/>
        </p:nvSpPr>
        <p:spPr>
          <a:xfrm>
            <a:off x="4286248" y="6286520"/>
            <a:ext cx="1143008" cy="57148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 час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>
            <a:hlinkClick r:id="" action="ppaction://noaction">
              <a:snd r:embed="rId10" name="coin.wav"/>
            </a:hlinkClick>
          </p:cNvPr>
          <p:cNvSpPr/>
          <p:nvPr/>
        </p:nvSpPr>
        <p:spPr>
          <a:xfrm>
            <a:off x="5572132" y="6286520"/>
            <a:ext cx="1571636" cy="5714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 час 5 мин.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2" name="Скругленный прямоугольник 41">
            <a:hlinkClick r:id="" action="ppaction://noaction">
              <a:snd r:embed="rId10" name="coin.wav"/>
            </a:hlinkClick>
          </p:cNvPr>
          <p:cNvSpPr/>
          <p:nvPr/>
        </p:nvSpPr>
        <p:spPr>
          <a:xfrm>
            <a:off x="7215206" y="6286520"/>
            <a:ext cx="1714480" cy="5714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 час 10мин.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48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4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41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600" decel="5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600" decel="5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23554" grpId="0"/>
      <p:bldP spid="33" grpId="1" animBg="1"/>
      <p:bldP spid="3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4" name="Picture 4" descr="http://www.edu54.ru/sites/default/files/userfiles/image/matematika_carica_nauk_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0"/>
              <a:ext cx="8929718" cy="6858000"/>
            </a:xfrm>
            <a:prstGeom prst="rect">
              <a:avLst/>
            </a:prstGeom>
            <a:noFill/>
          </p:spPr>
        </p:pic>
        <p:sp>
          <p:nvSpPr>
            <p:cNvPr id="25" name="Прямоугольник 24"/>
            <p:cNvSpPr/>
            <p:nvPr/>
          </p:nvSpPr>
          <p:spPr>
            <a:xfrm>
              <a:off x="0" y="0"/>
              <a:ext cx="214282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4" name="Picture 6" descr="http://img-fotki.yandex.ru/get/51/mavesta.34/0_44dd4_3304cb06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643050"/>
            <a:ext cx="2714644" cy="3857652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214282" y="1643050"/>
            <a:ext cx="8215370" cy="4523748"/>
            <a:chOff x="214282" y="1643050"/>
            <a:chExt cx="8215370" cy="4523748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785786" y="5643578"/>
              <a:ext cx="7572428" cy="50006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57158" y="1643050"/>
              <a:ext cx="4857784" cy="385765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214282" y="1643050"/>
              <a:ext cx="5286412" cy="3568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0850" algn="l" defTabSz="914400" rtl="0" eaLnBrk="1" fontAlgn="base" latinLnBrk="0" hangingPunct="1">
                <a:lnSpc>
                  <a:spcPts val="456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Без здоровья, что за жизнь?</a:t>
              </a:r>
              <a:endParaRPr kumimoji="0" lang="ru-RU" sz="28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450850" algn="l" defTabSz="914400" rtl="0" eaLnBrk="0" fontAlgn="base" latinLnBrk="0" hangingPunct="0">
                <a:lnSpc>
                  <a:spcPts val="456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На турник – и подтянись?</a:t>
              </a:r>
              <a:endParaRPr kumimoji="0" lang="ru-RU" sz="28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450850" algn="l" defTabSz="914400" rtl="0" eaLnBrk="0" fontAlgn="base" latinLnBrk="0" hangingPunct="0">
                <a:lnSpc>
                  <a:spcPts val="456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Подтянулся десять раз</a:t>
              </a:r>
              <a:endParaRPr kumimoji="0" lang="ru-RU" sz="28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450850" algn="l" defTabSz="914400" rtl="0" eaLnBrk="0" fontAlgn="base" latinLnBrk="0" hangingPunct="0">
                <a:lnSpc>
                  <a:spcPts val="456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Наш силач спортсмен Тарас,</a:t>
              </a:r>
              <a:endParaRPr kumimoji="0" lang="ru-RU" sz="28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450850" algn="l" defTabSz="914400" rtl="0" eaLnBrk="0" fontAlgn="base" latinLnBrk="0" hangingPunct="0">
                <a:lnSpc>
                  <a:spcPts val="456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А его сосед Емеля</a:t>
              </a:r>
              <a:endParaRPr kumimoji="0" lang="ru-RU" sz="28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450850" algn="l" defTabSz="914400" rtl="0" eaLnBrk="0" fontAlgn="base" latinLnBrk="0" hangingPunct="0">
                <a:lnSpc>
                  <a:spcPts val="456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Один разик еле-еле.</a:t>
              </a:r>
              <a:endParaRPr kumimoji="0" lang="ru-RU" sz="28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3"/>
            <p:cNvSpPr>
              <a:spLocks noChangeArrowheads="1"/>
            </p:cNvSpPr>
            <p:nvPr/>
          </p:nvSpPr>
          <p:spPr bwMode="auto">
            <a:xfrm>
              <a:off x="785786" y="5643578"/>
              <a:ext cx="764386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0113" algn="l"/>
                </a:tabLst>
              </a:pPr>
              <a:r>
                <a:rPr kumimoji="0" lang="ru-RU" sz="2800" b="0" i="0" u="none" strike="noStrike" cap="none" normalizeH="0" baseline="0" dirty="0" smtClean="0">
                  <a:ln>
                    <a:solidFill>
                      <a:srgbClr val="002060"/>
                    </a:solidFill>
                  </a:ln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На сколько меньше подтягиваний сделал Емеля?</a:t>
              </a:r>
              <a:endParaRPr kumimoji="0" lang="ru-RU" sz="28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 rot="21018545">
              <a:off x="4581301" y="4295531"/>
              <a:ext cx="1047823" cy="1048103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8501058" y="428604"/>
            <a:ext cx="642942" cy="6429396"/>
            <a:chOff x="8501058" y="428604"/>
            <a:chExt cx="642942" cy="6429396"/>
          </a:xfrm>
        </p:grpSpPr>
        <p:sp>
          <p:nvSpPr>
            <p:cNvPr id="80" name="Скругленный прямоугольник 79">
              <a:hlinkClick r:id="" action="ppaction://noaction">
                <a:snd r:embed="rId5" name="coin.wav"/>
              </a:hlinkClick>
            </p:cNvPr>
            <p:cNvSpPr/>
            <p:nvPr/>
          </p:nvSpPr>
          <p:spPr>
            <a:xfrm>
              <a:off x="8501058" y="6429372"/>
              <a:ext cx="642942" cy="4286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8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1" name="Скругленный прямоугольник 80">
              <a:hlinkClick r:id="" action="ppaction://hlinkshowjump?jump=nextslide">
                <a:snd r:embed="rId6" name="chimes.wav"/>
              </a:hlinkClick>
            </p:cNvPr>
            <p:cNvSpPr/>
            <p:nvPr/>
          </p:nvSpPr>
          <p:spPr>
            <a:xfrm>
              <a:off x="8501058" y="5929330"/>
              <a:ext cx="642942" cy="4286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9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2" name="Скругленный прямоугольник 81">
              <a:hlinkClick r:id="" action="ppaction://noaction">
                <a:snd r:embed="rId5" name="coin.wav"/>
              </a:hlinkClick>
            </p:cNvPr>
            <p:cNvSpPr/>
            <p:nvPr/>
          </p:nvSpPr>
          <p:spPr>
            <a:xfrm>
              <a:off x="8501058" y="5429264"/>
              <a:ext cx="642942" cy="4286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10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3" name="Скругленный прямоугольник 82">
              <a:hlinkClick r:id="" action="ppaction://noaction">
                <a:snd r:embed="rId5" name="coin.wav"/>
              </a:hlinkClick>
            </p:cNvPr>
            <p:cNvSpPr/>
            <p:nvPr/>
          </p:nvSpPr>
          <p:spPr>
            <a:xfrm>
              <a:off x="8501058" y="4929198"/>
              <a:ext cx="642942" cy="4286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11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4" name="Скругленный прямоугольник 83">
              <a:hlinkClick r:id="" action="ppaction://noaction">
                <a:snd r:embed="rId5" name="coin.wav"/>
              </a:hlinkClick>
            </p:cNvPr>
            <p:cNvSpPr/>
            <p:nvPr/>
          </p:nvSpPr>
          <p:spPr>
            <a:xfrm>
              <a:off x="8501058" y="4429132"/>
              <a:ext cx="642942" cy="4286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12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5" name="Скругленный прямоугольник 84">
              <a:hlinkClick r:id="" action="ppaction://noaction">
                <a:snd r:embed="rId5" name="coin.wav"/>
              </a:hlinkClick>
            </p:cNvPr>
            <p:cNvSpPr/>
            <p:nvPr/>
          </p:nvSpPr>
          <p:spPr>
            <a:xfrm>
              <a:off x="8501058" y="3929066"/>
              <a:ext cx="642942" cy="4286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13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6" name="Скругленный прямоугольник 85">
              <a:hlinkClick r:id="" action="ppaction://noaction">
                <a:snd r:embed="rId5" name="coin.wav"/>
              </a:hlinkClick>
            </p:cNvPr>
            <p:cNvSpPr/>
            <p:nvPr/>
          </p:nvSpPr>
          <p:spPr>
            <a:xfrm>
              <a:off x="8501058" y="3429000"/>
              <a:ext cx="642942" cy="4286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14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7" name="Скругленный прямоугольник 86">
              <a:hlinkClick r:id="" action="ppaction://noaction">
                <a:snd r:embed="rId5" name="coin.wav"/>
              </a:hlinkClick>
            </p:cNvPr>
            <p:cNvSpPr/>
            <p:nvPr/>
          </p:nvSpPr>
          <p:spPr>
            <a:xfrm>
              <a:off x="8501058" y="2928934"/>
              <a:ext cx="642942" cy="4286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15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8" name="Скругленный прямоугольник 87">
              <a:hlinkClick r:id="" action="ppaction://noaction">
                <a:snd r:embed="rId5" name="coin.wav"/>
              </a:hlinkClick>
            </p:cNvPr>
            <p:cNvSpPr/>
            <p:nvPr/>
          </p:nvSpPr>
          <p:spPr>
            <a:xfrm>
              <a:off x="8501058" y="2428868"/>
              <a:ext cx="642942" cy="4286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16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9" name="Скругленный прямоугольник 88">
              <a:hlinkClick r:id="" action="ppaction://noaction">
                <a:snd r:embed="rId5" name="coin.wav"/>
              </a:hlinkClick>
            </p:cNvPr>
            <p:cNvSpPr/>
            <p:nvPr/>
          </p:nvSpPr>
          <p:spPr>
            <a:xfrm>
              <a:off x="8501058" y="1928802"/>
              <a:ext cx="642942" cy="4286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17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Скругленный прямоугольник 89">
              <a:hlinkClick r:id="" action="ppaction://noaction">
                <a:snd r:embed="rId5" name="coin.wav"/>
              </a:hlinkClick>
            </p:cNvPr>
            <p:cNvSpPr/>
            <p:nvPr/>
          </p:nvSpPr>
          <p:spPr>
            <a:xfrm>
              <a:off x="8501058" y="1428736"/>
              <a:ext cx="642942" cy="4286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18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1" name="Скругленный прямоугольник 90">
              <a:hlinkClick r:id="" action="ppaction://noaction">
                <a:snd r:embed="rId5" name="coin.wav"/>
              </a:hlinkClick>
            </p:cNvPr>
            <p:cNvSpPr/>
            <p:nvPr/>
          </p:nvSpPr>
          <p:spPr>
            <a:xfrm>
              <a:off x="8501058" y="928670"/>
              <a:ext cx="642942" cy="4286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19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2" name="Скругленный прямоугольник 91">
              <a:hlinkClick r:id="" action="ppaction://noaction">
                <a:snd r:embed="rId5" name="coin.wav"/>
              </a:hlinkClick>
            </p:cNvPr>
            <p:cNvSpPr/>
            <p:nvPr/>
          </p:nvSpPr>
          <p:spPr>
            <a:xfrm>
              <a:off x="8501058" y="428604"/>
              <a:ext cx="642942" cy="4286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20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500430" y="6429372"/>
            <a:ext cx="4929222" cy="428628"/>
            <a:chOff x="3500430" y="6429372"/>
            <a:chExt cx="4929222" cy="428628"/>
          </a:xfrm>
        </p:grpSpPr>
        <p:sp>
          <p:nvSpPr>
            <p:cNvPr id="93" name="Скругленный прямоугольник 92">
              <a:hlinkClick r:id="" action="ppaction://noaction">
                <a:snd r:embed="rId5" name="coin.wav"/>
              </a:hlinkClick>
            </p:cNvPr>
            <p:cNvSpPr/>
            <p:nvPr/>
          </p:nvSpPr>
          <p:spPr>
            <a:xfrm>
              <a:off x="7786710" y="6429372"/>
              <a:ext cx="642942" cy="4286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7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5" name="Скругленный прямоугольник 94">
              <a:hlinkClick r:id="" action="ppaction://noaction">
                <a:snd r:embed="rId5" name="coin.wav"/>
              </a:hlinkClick>
            </p:cNvPr>
            <p:cNvSpPr/>
            <p:nvPr/>
          </p:nvSpPr>
          <p:spPr>
            <a:xfrm>
              <a:off x="7072330" y="6429372"/>
              <a:ext cx="642942" cy="4286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6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6" name="Скругленный прямоугольник 95">
              <a:hlinkClick r:id="" action="ppaction://noaction">
                <a:snd r:embed="rId5" name="coin.wav"/>
              </a:hlinkClick>
            </p:cNvPr>
            <p:cNvSpPr/>
            <p:nvPr/>
          </p:nvSpPr>
          <p:spPr>
            <a:xfrm>
              <a:off x="6357950" y="6429372"/>
              <a:ext cx="642942" cy="4286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5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7" name="Скругленный прямоугольник 96">
              <a:hlinkClick r:id="" action="ppaction://noaction">
                <a:snd r:embed="rId5" name="coin.wav"/>
              </a:hlinkClick>
            </p:cNvPr>
            <p:cNvSpPr/>
            <p:nvPr/>
          </p:nvSpPr>
          <p:spPr>
            <a:xfrm>
              <a:off x="5643570" y="6429372"/>
              <a:ext cx="642942" cy="4286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4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8" name="Скругленный прямоугольник 97">
              <a:hlinkClick r:id="" action="ppaction://noaction">
                <a:snd r:embed="rId5" name="coin.wav"/>
              </a:hlinkClick>
            </p:cNvPr>
            <p:cNvSpPr/>
            <p:nvPr/>
          </p:nvSpPr>
          <p:spPr>
            <a:xfrm>
              <a:off x="4929190" y="6429372"/>
              <a:ext cx="642942" cy="4286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3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15" name="Скругленный прямоугольник 114">
              <a:hlinkClick r:id="" action="ppaction://noaction">
                <a:snd r:embed="rId5" name="coin.wav"/>
              </a:hlinkClick>
            </p:cNvPr>
            <p:cNvSpPr/>
            <p:nvPr/>
          </p:nvSpPr>
          <p:spPr>
            <a:xfrm>
              <a:off x="4214810" y="6429372"/>
              <a:ext cx="642942" cy="4286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2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16" name="Скругленный прямоугольник 115">
              <a:hlinkClick r:id="" action="ppaction://noaction">
                <a:snd r:embed="rId5" name="coin.wav"/>
              </a:hlinkClick>
            </p:cNvPr>
            <p:cNvSpPr/>
            <p:nvPr/>
          </p:nvSpPr>
          <p:spPr>
            <a:xfrm>
              <a:off x="3500430" y="6429372"/>
              <a:ext cx="642942" cy="4286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1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7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>
          <a:xfrm>
            <a:off x="-214346" y="0"/>
            <a:ext cx="9144000" cy="6858000"/>
            <a:chOff x="-214346" y="0"/>
            <a:chExt cx="9144000" cy="685800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-214346" y="0"/>
              <a:ext cx="9144000" cy="6858000"/>
              <a:chOff x="0" y="0"/>
              <a:chExt cx="9144000" cy="6858000"/>
            </a:xfrm>
          </p:grpSpPr>
          <p:pic>
            <p:nvPicPr>
              <p:cNvPr id="6" name="Picture 4" descr="http://www.edu54.ru/sites/default/files/userfiles/image/matematika_carica_nauk_1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14282" y="0"/>
                <a:ext cx="8929718" cy="6858000"/>
              </a:xfrm>
              <a:prstGeom prst="rect">
                <a:avLst/>
              </a:prstGeom>
              <a:noFill/>
            </p:spPr>
          </p:pic>
          <p:sp>
            <p:nvSpPr>
              <p:cNvPr id="7" name="Прямоугольник 6"/>
              <p:cNvSpPr/>
              <p:nvPr/>
            </p:nvSpPr>
            <p:spPr>
              <a:xfrm>
                <a:off x="0" y="0"/>
                <a:ext cx="214282" cy="685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" name="Блок-схема: внутренняя память 10"/>
            <p:cNvSpPr/>
            <p:nvPr/>
          </p:nvSpPr>
          <p:spPr>
            <a:xfrm>
              <a:off x="0" y="1643050"/>
              <a:ext cx="6000760" cy="4214842"/>
            </a:xfrm>
            <a:prstGeom prst="flowChartInternalStorag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92D050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214282" y="2357430"/>
              <a:ext cx="5715040" cy="267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08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0113" algn="l"/>
                </a:tabLst>
              </a:pPr>
              <a:r>
                <a:rPr kumimoji="0" lang="ru-RU" sz="2800" b="1" i="0" u="none" strike="noStrike" cap="none" normalizeH="0" baseline="0" dirty="0" smtClean="0">
                  <a:solidFill>
                    <a:srgbClr val="FFFF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На лужайке, на лужайке</a:t>
              </a:r>
              <a:endParaRPr kumimoji="0" lang="ru-RU" sz="2800" b="1" i="0" u="none" strike="noStrike" cap="none" normalizeH="0" baseline="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4508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0113" algn="l"/>
                </a:tabLst>
              </a:pPr>
              <a:r>
                <a:rPr kumimoji="0" lang="ru-RU" sz="2800" b="1" i="0" u="none" strike="noStrike" cap="none" normalizeH="0" baseline="0" dirty="0" smtClean="0">
                  <a:solidFill>
                    <a:srgbClr val="FFFF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Дети прыгали, как зайки.</a:t>
              </a:r>
              <a:endParaRPr kumimoji="0" lang="ru-RU" sz="2800" b="1" i="0" u="none" strike="noStrike" cap="none" normalizeH="0" baseline="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4508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0113" algn="l"/>
                </a:tabLst>
              </a:pPr>
              <a:r>
                <a:rPr kumimoji="0" lang="ru-RU" sz="2800" b="1" i="0" u="none" strike="noStrike" cap="none" normalizeH="0" baseline="0" dirty="0" smtClean="0">
                  <a:solidFill>
                    <a:srgbClr val="FFFF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Пять прыжков на левой ножке,</a:t>
              </a:r>
              <a:endParaRPr kumimoji="0" lang="ru-RU" sz="2800" b="1" i="0" u="none" strike="noStrike" cap="none" normalizeH="0" baseline="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4508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0113" algn="l"/>
                </a:tabLst>
              </a:pPr>
              <a:r>
                <a:rPr kumimoji="0" lang="ru-RU" sz="2800" b="1" i="0" u="none" strike="noStrike" cap="none" normalizeH="0" baseline="0" dirty="0" smtClean="0">
                  <a:solidFill>
                    <a:srgbClr val="FFFF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Шесть на правой по дорожке.</a:t>
              </a:r>
              <a:endParaRPr kumimoji="0" lang="ru-RU" sz="2800" b="1" i="0" u="none" strike="noStrike" cap="none" normalizeH="0" baseline="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4508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0113" algn="l"/>
                </a:tabLst>
              </a:pPr>
              <a:r>
                <a:rPr kumimoji="0" lang="ru-RU" sz="2800" b="1" i="0" u="none" strike="noStrike" cap="none" normalizeH="0" baseline="0" dirty="0" smtClean="0">
                  <a:solidFill>
                    <a:srgbClr val="FFFF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Кто из вас сказать готов,</a:t>
              </a:r>
              <a:endParaRPr kumimoji="0" lang="ru-RU" sz="2800" b="1" i="0" u="none" strike="noStrike" cap="none" normalizeH="0" baseline="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4508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0113" algn="l"/>
                </a:tabLst>
              </a:pPr>
              <a:r>
                <a:rPr kumimoji="0" lang="ru-RU" sz="2800" b="1" i="0" u="none" strike="noStrike" cap="none" normalizeH="0" baseline="0" dirty="0" smtClean="0">
                  <a:solidFill>
                    <a:srgbClr val="FFFF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Сколько было всех прыжков.</a:t>
              </a:r>
              <a:endParaRPr kumimoji="0" lang="ru-RU" sz="2800" b="1" i="0" u="none" strike="noStrike" cap="none" normalizeH="0" baseline="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391" name="Picture 7" descr="http://www.frame-baby.ru/uploads/effects/2012/04/17/21/1334683898-7949089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844" y="5012220"/>
              <a:ext cx="2786082" cy="1845780"/>
            </a:xfrm>
            <a:prstGeom prst="rect">
              <a:avLst/>
            </a:prstGeom>
            <a:noFill/>
            <a:effectLst>
              <a:softEdge rad="317500"/>
            </a:effectLst>
          </p:spPr>
        </p:pic>
      </p:grpSp>
      <p:sp>
        <p:nvSpPr>
          <p:cNvPr id="39" name="Скругленный прямоугольник 38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8501058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0" name="Скругленный прямоугольник 39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8501058" y="5929330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1" name="Скругленный прямоугольник 40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8501058" y="5429264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4" name="Скругленный прямоугольник 43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8501058" y="4929198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5" name="Скругленный прямоугольник 44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8501058" y="442913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6" name="Скругленный прямоугольник 45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8501058" y="3929066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7" name="Скругленный прямоугольник 46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8501058" y="3429000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8" name="Скругленный прямоугольник 47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8501058" y="2928934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9" name="Скругленный прямоугольник 48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8501058" y="2428868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0" name="Скругленный прямоугольник 49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8501058" y="192880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1" name="Скругленный прямоугольник 50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8501058" y="1428736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2" name="Скругленный прямоугольник 51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8501058" y="928670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3" name="Скругленный прямоугольник 52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8501058" y="428604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4" name="Скругленный прямоугольник 53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8501058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5" name="Скругленный прямоугольник 54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778671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6" name="Скругленный прямоугольник 55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707233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7" name="Скругленный прямоугольник 56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635795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8" name="Скругленный прямоугольник 57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564357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9" name="Скругленный прямоугольник 58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492919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0" name="Скругленный прямоугольник 59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421481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1" name="Скругленный прямоугольник 60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350043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196" name="Picture 4" descr="http://static.freepik.com/darmowe-zdjecie/las-dziewczyna-drzewa_1430158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3195187"/>
            <a:ext cx="2428892" cy="309184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  <p:pic>
        <p:nvPicPr>
          <p:cNvPr id="8194" name="Picture 2" descr="http://ed.fishup.ru/files/d9/a9/40/01/ed_24582791_IMG_0985.JPG?v=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1643050"/>
            <a:ext cx="3357586" cy="187724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sp>
        <p:nvSpPr>
          <p:cNvPr id="62" name="5-конечная звезда 61"/>
          <p:cNvSpPr/>
          <p:nvPr/>
        </p:nvSpPr>
        <p:spPr>
          <a:xfrm rot="19802947">
            <a:off x="4558399" y="5107307"/>
            <a:ext cx="1000132" cy="1071570"/>
          </a:xfrm>
          <a:prstGeom prst="star5">
            <a:avLst/>
          </a:prstGeom>
          <a:solidFill>
            <a:srgbClr val="FF0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5-конечная звезда 63"/>
          <p:cNvSpPr/>
          <p:nvPr/>
        </p:nvSpPr>
        <p:spPr>
          <a:xfrm rot="18641193">
            <a:off x="6813624" y="614906"/>
            <a:ext cx="1262616" cy="1297579"/>
          </a:xfrm>
          <a:prstGeom prst="star5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49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7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7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7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http://www.edu54.ru/sites/default/files/userfiles/image/matematika_carica_nauk_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0"/>
              <a:ext cx="8929718" cy="6858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0" y="0"/>
              <a:ext cx="214282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122" name="Picture 2" descr="http://wallpaper.goodfon.ru/image/256831-2560x1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714488"/>
            <a:ext cx="3143272" cy="228601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grpSp>
        <p:nvGrpSpPr>
          <p:cNvPr id="2" name="Группа 1"/>
          <p:cNvGrpSpPr/>
          <p:nvPr/>
        </p:nvGrpSpPr>
        <p:grpSpPr>
          <a:xfrm>
            <a:off x="285720" y="1643050"/>
            <a:ext cx="5429288" cy="4572032"/>
            <a:chOff x="285720" y="1643050"/>
            <a:chExt cx="5429288" cy="4572032"/>
          </a:xfrm>
        </p:grpSpPr>
        <p:pic>
          <p:nvPicPr>
            <p:cNvPr id="7" name="Рисунок 6" descr="http://www.tvoyrebenok.ru/images/presentation/nice/m/09.jpg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20" y="1643050"/>
              <a:ext cx="5429288" cy="45720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505" name="Rectangle 1"/>
            <p:cNvSpPr>
              <a:spLocks noChangeArrowheads="1"/>
            </p:cNvSpPr>
            <p:nvPr/>
          </p:nvSpPr>
          <p:spPr bwMode="auto">
            <a:xfrm>
              <a:off x="357158" y="2071678"/>
              <a:ext cx="5143536" cy="3970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08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0113" algn="l"/>
                </a:tabLst>
              </a:pPr>
              <a:r>
                <a:rPr kumimoji="0" lang="ru-RU" sz="2800" b="0" i="0" u="none" strike="noStrike" cap="none" normalizeH="0" baseline="0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Важны для здоровья, друзья, витамины</a:t>
              </a:r>
              <a:endParaRPr kumimoji="0" lang="ru-RU" sz="28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4508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0113" algn="l"/>
                </a:tabLst>
              </a:pPr>
              <a:r>
                <a:rPr kumimoji="0" lang="ru-RU" sz="2800" b="0" i="0" u="none" strike="noStrike" cap="none" normalizeH="0" baseline="0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И яблоки ест непременно Ирина.</a:t>
              </a:r>
              <a:endParaRPr kumimoji="0" lang="ru-RU" sz="28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4508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0113" algn="l"/>
                </a:tabLst>
              </a:pPr>
              <a:r>
                <a:rPr kumimoji="0" lang="ru-RU" sz="2800" b="0" i="0" u="none" strike="noStrike" cap="none" normalizeH="0" baseline="0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Двенадцать их в вазе лежало, смотри,</a:t>
              </a:r>
              <a:endParaRPr kumimoji="0" lang="ru-RU" sz="28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4508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0113" algn="l"/>
                </a:tabLst>
              </a:pPr>
              <a:r>
                <a:rPr kumimoji="0" lang="ru-RU" sz="2800" b="0" i="0" u="none" strike="noStrike" cap="none" normalizeH="0" baseline="0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А после обеда осталось лишь три!</a:t>
              </a:r>
              <a:endParaRPr kumimoji="0" lang="ru-RU" sz="28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4508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0113" algn="l"/>
                </a:tabLst>
              </a:pPr>
              <a:r>
                <a:rPr kumimoji="0" lang="ru-RU" sz="2800" b="0" i="0" u="none" strike="noStrike" cap="none" normalizeH="0" baseline="0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Сколько яблок съела Ирина?</a:t>
              </a:r>
              <a:endParaRPr kumimoji="0" lang="ru-RU" sz="2800" b="0" i="0" u="none" strike="noStrike" cap="none" normalizeH="0" baseline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124" name="Picture 4" descr="http://www.essentially-england.com/images/basket_of_appl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000504"/>
            <a:ext cx="3214710" cy="203598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sp>
        <p:nvSpPr>
          <p:cNvPr id="63" name="Скругленный прямоугольник 62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8501058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4" name="Скругленный прямоугольник 63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8501058" y="5929330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5" name="Скругленный прямоугольник 64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8501058" y="5429264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6" name="Скругленный прямоугольник 65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8501058" y="4929198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7" name="Скругленный прямоугольник 66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8501058" y="442913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8" name="Скругленный прямоугольник 67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8501058" y="3929066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9" name="Скругленный прямоугольник 68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8501058" y="3429000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0" name="Скругленный прямоугольник 69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8501058" y="2928934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1" name="Скругленный прямоугольник 70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8501058" y="2428868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2" name="Скругленный прямоугольник 71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8501058" y="192880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3" name="Скругленный прямоугольник 72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8501058" y="1428736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4" name="Скругленный прямоугольник 73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8501058" y="928670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5" name="Скругленный прямоугольник 74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8501058" y="428604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6" name="Скругленный прямоугольник 75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8501058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7" name="Скругленный прямоугольник 76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778671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8" name="Скругленный прямоугольник 77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707233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9" name="Скругленный прямоугольник 78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635795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0" name="Скругленный прямоугольник 79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564357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1" name="Скругленный прямоугольник 80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492919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2" name="Скругленный прямоугольник 81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421481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6" name="6-конечная звезда 85"/>
          <p:cNvSpPr/>
          <p:nvPr/>
        </p:nvSpPr>
        <p:spPr>
          <a:xfrm rot="20488384">
            <a:off x="870159" y="796124"/>
            <a:ext cx="1154990" cy="1169090"/>
          </a:xfrm>
          <a:prstGeom prst="star6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кругленный прямоугольник 82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350043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146" name="AutoShape 2" descr="http://s16.rimg.info/67e9aec6b6eb74af71d4c06fa8f992d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://s16.rimg.info/67e9aec6b6eb74af71d4c06fa8f992d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://s16.rimg.info/67e9aec6b6eb74af71d4c06fa8f992d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://s16.rimg.info/67e9aec6b6eb74af71d4c06fa8f992d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http://s16.rimg.info/67e9aec6b6eb74af71d4c06fa8f992d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http://s16.rimg.info/67e9aec6b6eb74af71d4c06fa8f992d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8" name="AutoShape 14" descr="http://im0-tub-ru.yandex.net/i?id=182227615-06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0" name="Picture 16" descr="http://img-fotki.yandex.ru/get/4700/tatyana2q8-medvedeva.140/0_545a9_9c70d63c_X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14346" y="5548887"/>
            <a:ext cx="1428728" cy="1309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1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4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4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7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8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http://www.edu54.ru/sites/default/files/userfiles/image/matematika_carica_nauk_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0"/>
              <a:ext cx="8929718" cy="6858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0" y="0"/>
              <a:ext cx="214282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0" y="1928802"/>
            <a:ext cx="5143504" cy="4000528"/>
            <a:chOff x="0" y="1928802"/>
            <a:chExt cx="5143504" cy="4000528"/>
          </a:xfrm>
        </p:grpSpPr>
        <p:pic>
          <p:nvPicPr>
            <p:cNvPr id="4099" name="Picture 3" descr="http://www.pedsovet.su/_ld/266/57775174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58" y="1928802"/>
              <a:ext cx="4572032" cy="400052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097" name="Rectangle 1"/>
            <p:cNvSpPr>
              <a:spLocks noChangeArrowheads="1"/>
            </p:cNvSpPr>
            <p:nvPr/>
          </p:nvSpPr>
          <p:spPr bwMode="auto">
            <a:xfrm>
              <a:off x="0" y="2143116"/>
              <a:ext cx="5143504" cy="332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085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solidFill>
                      <a:srgbClr val="002060"/>
                    </a:solidFill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Играли вечером в хоккей</a:t>
              </a:r>
              <a:endParaRPr kumimoji="0" lang="ru-RU" sz="2800" b="1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4508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solidFill>
                      <a:srgbClr val="002060"/>
                    </a:solidFill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Артёмка, Игорь и Евсей.</a:t>
              </a:r>
              <a:endParaRPr kumimoji="0" lang="ru-RU" sz="2800" b="1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4508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solidFill>
                      <a:srgbClr val="002060"/>
                    </a:solidFill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На лёд пришли два брата,</a:t>
              </a:r>
            </a:p>
            <a:p>
              <a:pPr marL="0" marR="0" lvl="0" indent="4508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solidFill>
                      <a:srgbClr val="002060"/>
                    </a:solidFill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Сколько теперь</a:t>
              </a:r>
            </a:p>
            <a:p>
              <a:pPr marL="0" marR="0" lvl="0" indent="4508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solidFill>
                      <a:srgbClr val="002060"/>
                    </a:solidFill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          хоккеистов ребята?</a:t>
              </a:r>
              <a:r>
                <a:rPr kumimoji="0" lang="ru-RU" sz="2800" b="1" i="0" u="none" strike="noStrike" cap="none" normalizeH="0" baseline="0" dirty="0" smtClean="0">
                  <a:ln>
                    <a:solidFill>
                      <a:srgbClr val="002060"/>
                    </a:solidFill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4101" name="Picture 5" descr="http://www.srk-olimpiya.ru/netcat_files/346/74/h_b35f87148aeb09a277d16413cc67d27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857364"/>
            <a:ext cx="4000496" cy="2191836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</p:pic>
      <p:pic>
        <p:nvPicPr>
          <p:cNvPr id="4103" name="Picture 7" descr="http://svit24.net/images/stories/articles/2012/Sport/05-2012/olimp_sochi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857628"/>
            <a:ext cx="357190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1" name="4-конечная звезда 10"/>
          <p:cNvSpPr/>
          <p:nvPr/>
        </p:nvSpPr>
        <p:spPr>
          <a:xfrm>
            <a:off x="4679141" y="5449470"/>
            <a:ext cx="1143008" cy="857256"/>
          </a:xfrm>
          <a:prstGeom prst="star4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428596" y="714356"/>
            <a:ext cx="1500198" cy="1571612"/>
          </a:xfrm>
          <a:prstGeom prst="star4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8501058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8501058" y="5929330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8501058" y="5429264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8501058" y="4929198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8501058" y="442913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8501058" y="3929066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8501058" y="3429000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8501058" y="2928934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8501058" y="2428868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8501058" y="192880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8501058" y="1428736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8501058" y="928670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8501058" y="428604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778671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2" name="Скругленный прямоугольник 41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778671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3" name="Скругленный прямоугольник 42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707233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4" name="Скругленный прямоугольник 43">
            <a:hlinkClick r:id="" action="ppaction://hlinkshowjump?jump=nextslide">
              <a:snd r:embed="rId7" name="chimes.wav"/>
            </a:hlinkClick>
          </p:cNvPr>
          <p:cNvSpPr/>
          <p:nvPr/>
        </p:nvSpPr>
        <p:spPr>
          <a:xfrm>
            <a:off x="635795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5" name="Скругленный прямоугольник 44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564357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6" name="Скругленный прямоугольник 45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492919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7" name="Скругленный прямоугольник 46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421481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8" name="Скругленный прямоугольник 47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350043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www.ugra-hc.ru/forum/images/smilies/sports-289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5226017"/>
            <a:ext cx="2825089" cy="1846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4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6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8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http://www.edu54.ru/sites/default/files/userfiles/image/matematika_carica_nauk_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0"/>
              <a:ext cx="8929718" cy="6858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0" y="0"/>
              <a:ext cx="214282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77" name="Picture 5" descr="http://img12.nnm.ru/8/c/e/1/d/33c398581dfc65331f79347e2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1643050"/>
            <a:ext cx="5214973" cy="521495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714488"/>
            <a:ext cx="5929322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шахматы пришли играть</a:t>
            </a:r>
            <a:endParaRPr kumimoji="0" lang="ru-RU" sz="2800" b="1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школы семь ребят.</a:t>
            </a:r>
            <a:endParaRPr kumimoji="0" lang="ru-RU" sz="2800" b="1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 из них мальчишки были,</a:t>
            </a:r>
            <a:endParaRPr kumimoji="0" lang="ru-RU" sz="2800" b="1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шахматы любили.</a:t>
            </a:r>
          </a:p>
          <a:p>
            <a:pPr marL="0" marR="0" lvl="0" indent="450850" algn="l" defTabSz="914400" rtl="0" eaLnBrk="0" fontAlgn="base" latinLnBrk="0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девчонок пришло</a:t>
            </a:r>
          </a:p>
          <a:p>
            <a:pPr marL="0" marR="0" lvl="0" indent="450850" algn="l" defTabSz="914400" rtl="0" eaLnBrk="0" fontAlgn="base" latinLnBrk="0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играть в шахматы?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079" name="Picture 7" descr="http://www.penzenskaya-pravda.ru/download/doc_edoc_41_4952_chess3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643050"/>
            <a:ext cx="2500330" cy="1765988"/>
          </a:xfrm>
          <a:prstGeom prst="rect">
            <a:avLst/>
          </a:prstGeom>
          <a:noFill/>
        </p:spPr>
      </p:pic>
      <p:pic>
        <p:nvPicPr>
          <p:cNvPr id="3081" name="Picture 9" descr="http://www.yaplakal.com/uploads/post-3-13311694258927.jpg"/>
          <p:cNvPicPr>
            <a:picLocks noChangeAspect="1" noChangeArrowheads="1"/>
          </p:cNvPicPr>
          <p:nvPr/>
        </p:nvPicPr>
        <p:blipFill>
          <a:blip r:embed="rId5"/>
          <a:srcRect b="7126"/>
          <a:stretch>
            <a:fillRect/>
          </a:stretch>
        </p:blipFill>
        <p:spPr bwMode="auto">
          <a:xfrm>
            <a:off x="5500694" y="3500438"/>
            <a:ext cx="3286148" cy="2786082"/>
          </a:xfrm>
          <a:prstGeom prst="rect">
            <a:avLst/>
          </a:prstGeom>
          <a:noFill/>
          <a:effectLst>
            <a:softEdge rad="127000"/>
          </a:effectLst>
          <a:scene3d>
            <a:camera prst="perspectiveHeroicExtremeRightFacing"/>
            <a:lightRig rig="threePt" dir="t"/>
          </a:scene3d>
        </p:spPr>
      </p:pic>
      <p:sp>
        <p:nvSpPr>
          <p:cNvPr id="9" name="Скругленный прямоугольник 8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8501058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8501058" y="5929330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8501058" y="5429264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8501058" y="4929198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8501058" y="442913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8501058" y="3929066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8501058" y="3429000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8501058" y="2928934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8501058" y="2428868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8501058" y="192880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8501058" y="1428736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8501058" y="928670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8501058" y="428604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8501058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778671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778671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707233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Скругленный прямоугольник 28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635795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" name="Скругленный прямоугольник 29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564357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1" name="Скругленный прямоугольник 30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492919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2" name="Скругленный прямоугольник 31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421481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3" name="Скругленный прямоугольник 32">
            <a:hlinkClick r:id="" action="ppaction://noaction">
              <a:snd r:embed="rId7" name="coin.wav"/>
            </a:hlinkClick>
          </p:cNvPr>
          <p:cNvSpPr/>
          <p:nvPr/>
        </p:nvSpPr>
        <p:spPr>
          <a:xfrm>
            <a:off x="350043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http://img0.liveinternet.ru/images/attach/c/4/80/210/80210856_defne__15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9891997">
            <a:off x="197876" y="287519"/>
            <a:ext cx="1514475" cy="1214446"/>
          </a:xfrm>
          <a:prstGeom prst="rect">
            <a:avLst/>
          </a:prstGeom>
          <a:noFill/>
        </p:spPr>
      </p:pic>
      <p:sp>
        <p:nvSpPr>
          <p:cNvPr id="36" name="Солнце 35"/>
          <p:cNvSpPr/>
          <p:nvPr/>
        </p:nvSpPr>
        <p:spPr>
          <a:xfrm>
            <a:off x="0" y="3857628"/>
            <a:ext cx="1285884" cy="1357322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3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3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3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3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3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3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1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62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http://www.edu54.ru/sites/default/files/userfiles/image/matematika_carica_nauk_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0"/>
              <a:ext cx="8929718" cy="6858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0" y="0"/>
              <a:ext cx="214282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14348" y="1857364"/>
            <a:ext cx="5000660" cy="4500594"/>
            <a:chOff x="357158" y="1857364"/>
            <a:chExt cx="5000660" cy="4500594"/>
          </a:xfrm>
        </p:grpSpPr>
        <p:pic>
          <p:nvPicPr>
            <p:cNvPr id="2055" name="Picture 7" descr="http://4put.ru/pictures/max/100/30937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58" y="1857364"/>
              <a:ext cx="5000660" cy="450059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049" name="Rectangle 1"/>
            <p:cNvSpPr>
              <a:spLocks noChangeArrowheads="1"/>
            </p:cNvSpPr>
            <p:nvPr/>
          </p:nvSpPr>
          <p:spPr bwMode="auto">
            <a:xfrm>
              <a:off x="428596" y="1928802"/>
              <a:ext cx="4857784" cy="389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085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0113" algn="l"/>
                </a:tabLst>
              </a:pPr>
              <a:r>
                <a:rPr kumimoji="0" lang="ru-RU" sz="2800" b="1" i="0" u="none" strike="noStrike" cap="none" normalizeH="0" baseline="0" dirty="0" smtClean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Ваня любит витамины.</a:t>
              </a:r>
              <a:endParaRPr kumimoji="0" lang="ru-RU" sz="2800" b="1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4508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0113" algn="l"/>
                </a:tabLst>
              </a:pPr>
              <a:r>
                <a:rPr kumimoji="0" lang="ru-RU" sz="2800" b="1" i="0" u="none" strike="noStrike" cap="none" normalizeH="0" baseline="0" dirty="0" smtClean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Он купил три апельсина,</a:t>
              </a:r>
              <a:endParaRPr kumimoji="0" lang="ru-RU" sz="2800" b="1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4508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0113" algn="l"/>
                </a:tabLst>
              </a:pPr>
              <a:r>
                <a:rPr kumimoji="0" lang="ru-RU" sz="2800" b="1" i="0" u="none" strike="noStrike" cap="none" normalizeH="0" baseline="0" dirty="0" smtClean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Десять яблок, два банана.</a:t>
              </a:r>
              <a:endParaRPr kumimoji="0" lang="ru-RU" sz="2800" b="1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4508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0113" algn="l"/>
                </a:tabLst>
              </a:pPr>
              <a:r>
                <a:rPr kumimoji="0" lang="ru-RU" sz="2800" b="1" i="0" u="none" strike="noStrike" cap="none" normalizeH="0" baseline="0" dirty="0" smtClean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Всё в корзине у Ивана.</a:t>
              </a:r>
              <a:endParaRPr kumimoji="0" lang="ru-RU" sz="2800" b="1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4508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0113" algn="l"/>
                </a:tabLst>
              </a:pPr>
              <a:r>
                <a:rPr kumimoji="0" lang="ru-RU" sz="2800" b="1" i="0" u="none" strike="noStrike" cap="none" normalizeH="0" baseline="0" dirty="0" smtClean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Сколько всего фруктов </a:t>
              </a:r>
            </a:p>
            <a:p>
              <a:pPr marL="0" marR="0" lvl="0" indent="4508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0113" algn="l"/>
                </a:tabLst>
              </a:pPr>
              <a:r>
                <a:rPr kumimoji="0" lang="ru-RU" sz="2800" b="1" i="0" u="none" strike="noStrike" cap="none" normalizeH="0" baseline="0" dirty="0" smtClean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</a:t>
              </a:r>
              <a:r>
                <a:rPr kumimoji="0" lang="ru-RU" sz="2800" b="1" i="0" u="none" strike="noStrike" cap="none" normalizeH="0" dirty="0" smtClean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               </a:t>
              </a:r>
              <a:r>
                <a:rPr kumimoji="0" lang="ru-RU" sz="2800" b="1" i="0" u="none" strike="noStrike" cap="none" normalizeH="0" baseline="0" dirty="0" smtClean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купил Ваня?</a:t>
              </a:r>
              <a:endParaRPr kumimoji="0" lang="ru-RU" sz="2800" b="1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7" name="Picture 9" descr="http://www.medikforum.ru/news/uploads/posts/2011-09/1317358816624250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785926"/>
            <a:ext cx="3143272" cy="4429156"/>
          </a:xfrm>
          <a:prstGeom prst="rect">
            <a:avLst/>
          </a:prstGeom>
          <a:noFill/>
          <a:effectLst>
            <a:softEdge rad="317500"/>
          </a:effectLst>
          <a:scene3d>
            <a:camera prst="perspectiveHeroicExtremeLeftFacing"/>
            <a:lightRig rig="threePt" dir="t"/>
          </a:scene3d>
        </p:spPr>
      </p:pic>
      <p:sp>
        <p:nvSpPr>
          <p:cNvPr id="8" name="Скругленный прямоугольник 7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778671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778671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707233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635795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564357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492919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421481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350043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8501058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8501058" y="5929330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8501058" y="5429264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8501058" y="4929198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8501058" y="442913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8501058" y="3929066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8501058" y="3429000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8501058" y="2928934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8501058" y="2428868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8501058" y="192880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8501058" y="1428736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8501058" y="928670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8501058" y="428604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Скругленный прямоугольник 28">
            <a:hlinkClick r:id="" action="ppaction://noaction">
              <a:snd r:embed="rId5" name="coin.wav"/>
            </a:hlinkClick>
          </p:cNvPr>
          <p:cNvSpPr/>
          <p:nvPr/>
        </p:nvSpPr>
        <p:spPr>
          <a:xfrm>
            <a:off x="8501058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3" name="4-конечная звезда 32"/>
          <p:cNvSpPr/>
          <p:nvPr/>
        </p:nvSpPr>
        <p:spPr>
          <a:xfrm>
            <a:off x="285720" y="428604"/>
            <a:ext cx="1285884" cy="171451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44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4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http://www.edu54.ru/sites/default/files/userfiles/image/matematika_carica_nauk_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0"/>
              <a:ext cx="8929718" cy="6858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0" y="0"/>
              <a:ext cx="214282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7" name="Picture 3" descr="http://www.delvalpoolsandspas.com/images/k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857364"/>
            <a:ext cx="2428892" cy="1809269"/>
          </a:xfrm>
          <a:prstGeom prst="rect">
            <a:avLst/>
          </a:prstGeom>
          <a:noFill/>
          <a:effectLst>
            <a:softEdge rad="127000"/>
          </a:effectLst>
          <a:scene3d>
            <a:camera prst="isometricOffAxis2Left"/>
            <a:lightRig rig="threePt" dir="t"/>
          </a:scene3d>
        </p:spPr>
      </p:pic>
      <p:pic>
        <p:nvPicPr>
          <p:cNvPr id="1029" name="Picture 5" descr="http://www.pbase.com/archer13/image/69760213.jpg"/>
          <p:cNvPicPr>
            <a:picLocks noChangeAspect="1" noChangeArrowheads="1"/>
          </p:cNvPicPr>
          <p:nvPr/>
        </p:nvPicPr>
        <p:blipFill>
          <a:blip r:embed="rId4"/>
          <a:srcRect l="16638" t="8130" r="38955"/>
          <a:stretch>
            <a:fillRect/>
          </a:stretch>
        </p:blipFill>
        <p:spPr bwMode="auto">
          <a:xfrm>
            <a:off x="6286512" y="3472316"/>
            <a:ext cx="2286016" cy="2735964"/>
          </a:xfrm>
          <a:prstGeom prst="rect">
            <a:avLst/>
          </a:prstGeom>
          <a:noFill/>
          <a:effectLst>
            <a:softEdge rad="127000"/>
          </a:effectLst>
          <a:scene3d>
            <a:camera prst="isometricOffAxis1Right"/>
            <a:lightRig rig="threePt" dir="t"/>
          </a:scene3d>
        </p:spPr>
      </p:pic>
      <p:grpSp>
        <p:nvGrpSpPr>
          <p:cNvPr id="31" name="Группа 30"/>
          <p:cNvGrpSpPr/>
          <p:nvPr/>
        </p:nvGrpSpPr>
        <p:grpSpPr>
          <a:xfrm>
            <a:off x="0" y="1857365"/>
            <a:ext cx="6715140" cy="4143404"/>
            <a:chOff x="0" y="1857365"/>
            <a:chExt cx="6715140" cy="4143404"/>
          </a:xfrm>
        </p:grpSpPr>
        <p:pic>
          <p:nvPicPr>
            <p:cNvPr id="1031" name="Picture 7" descr="http://www.photoshopstar.com/wp-content/uploads/2008/08/bg1024x768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5720" y="1857365"/>
              <a:ext cx="6000791" cy="4143404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1025" name="Rectangle 1"/>
            <p:cNvSpPr>
              <a:spLocks noChangeArrowheads="1"/>
            </p:cNvSpPr>
            <p:nvPr/>
          </p:nvSpPr>
          <p:spPr bwMode="auto">
            <a:xfrm>
              <a:off x="0" y="2071678"/>
              <a:ext cx="6715140" cy="332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085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0113" algn="l"/>
                </a:tabLst>
              </a:pPr>
              <a:r>
                <a:rPr kumimoji="0" lang="ru-RU" sz="2800" b="1" i="0" u="none" strike="noStrike" normalizeH="0" baseline="0" dirty="0" smtClean="0">
                  <a:ln w="18000">
                    <a:solidFill>
                      <a:schemeClr val="accent5">
                        <a:lumMod val="50000"/>
                      </a:schemeClr>
                    </a:solidFill>
                    <a:prstDash val="solid"/>
                    <a:miter lim="800000"/>
                  </a:ln>
                  <a:solidFill>
                    <a:srgbClr val="0070C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 нашем классе пятнадцать ребят,</a:t>
              </a:r>
              <a:endParaRPr kumimoji="0" lang="ru-RU" sz="2800" b="1" i="0" u="none" strike="noStrike" normalizeH="0" baseline="0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4508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0113" algn="l"/>
                </a:tabLst>
              </a:pPr>
              <a:r>
                <a:rPr kumimoji="0" lang="ru-RU" sz="2800" b="1" i="0" u="none" strike="noStrike" normalizeH="0" baseline="0" dirty="0" smtClean="0">
                  <a:ln w="18000">
                    <a:solidFill>
                      <a:schemeClr val="accent5">
                        <a:lumMod val="50000"/>
                      </a:schemeClr>
                    </a:solidFill>
                    <a:prstDash val="solid"/>
                    <a:miter lim="800000"/>
                  </a:ln>
                  <a:solidFill>
                    <a:srgbClr val="0070C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Заниматься все спортом хотят,</a:t>
              </a:r>
              <a:endParaRPr kumimoji="0" lang="ru-RU" sz="2800" b="1" i="0" u="none" strike="noStrike" normalizeH="0" baseline="0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4508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0113" algn="l"/>
                </a:tabLst>
              </a:pPr>
              <a:r>
                <a:rPr kumimoji="0" lang="ru-RU" sz="2800" b="1" i="0" u="none" strike="noStrike" normalizeH="0" baseline="0" dirty="0" smtClean="0">
                  <a:ln w="18000">
                    <a:solidFill>
                      <a:schemeClr val="accent5">
                        <a:lumMod val="50000"/>
                      </a:schemeClr>
                    </a:solidFill>
                    <a:prstDash val="solid"/>
                    <a:miter lim="800000"/>
                  </a:ln>
                  <a:solidFill>
                    <a:srgbClr val="0070C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Три пловчихи, два самбиста,</a:t>
              </a:r>
              <a:endParaRPr kumimoji="0" lang="ru-RU" sz="2800" b="1" i="0" u="none" strike="noStrike" normalizeH="0" baseline="0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4508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0113" algn="l"/>
                </a:tabLst>
              </a:pPr>
              <a:r>
                <a:rPr kumimoji="0" lang="ru-RU" sz="2800" b="1" i="0" u="none" strike="noStrike" normalizeH="0" baseline="0" dirty="0" smtClean="0">
                  <a:ln w="18000">
                    <a:solidFill>
                      <a:schemeClr val="accent5">
                        <a:lumMod val="50000"/>
                      </a:schemeClr>
                    </a:solidFill>
                    <a:prstDash val="solid"/>
                    <a:miter lim="800000"/>
                  </a:ln>
                  <a:solidFill>
                    <a:srgbClr val="0070C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Остальные шахматисты.</a:t>
              </a:r>
              <a:endParaRPr kumimoji="0" lang="ru-RU" sz="2800" b="1" i="0" u="none" strike="noStrike" normalizeH="0" baseline="0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4508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0113" algn="l"/>
                </a:tabLst>
              </a:pPr>
              <a:r>
                <a:rPr kumimoji="0" lang="ru-RU" sz="2800" b="1" i="0" u="none" strike="noStrike" normalizeH="0" baseline="0" dirty="0" smtClean="0">
                  <a:ln w="18000">
                    <a:solidFill>
                      <a:schemeClr val="accent5">
                        <a:lumMod val="50000"/>
                      </a:schemeClr>
                    </a:solidFill>
                    <a:prstDash val="solid"/>
                    <a:miter lim="800000"/>
                  </a:ln>
                  <a:solidFill>
                    <a:srgbClr val="0070C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Сколько шахматистов в классе?</a:t>
              </a:r>
              <a:endParaRPr kumimoji="0" lang="ru-RU" sz="2800" b="1" i="0" u="none" strike="noStrike" normalizeH="0" baseline="0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Скругленный прямоугольник 8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778671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778671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707233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635795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564357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492919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421481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3500430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>
            <a:hlinkClick r:id="" action="ppaction://hlinkshowjump?jump=nextslide">
              <a:snd r:embed="rId7" name="chimes.wav"/>
            </a:hlinkClick>
          </p:cNvPr>
          <p:cNvSpPr/>
          <p:nvPr/>
        </p:nvSpPr>
        <p:spPr>
          <a:xfrm>
            <a:off x="8501058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8501058" y="5929330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>
            <a:hlinkClick r:id="" action="ppaction://hlinkshowjump?jump=nextslide">
              <a:snd r:embed="rId7" name="chimes.wav"/>
            </a:hlinkClick>
          </p:cNvPr>
          <p:cNvSpPr/>
          <p:nvPr/>
        </p:nvSpPr>
        <p:spPr>
          <a:xfrm>
            <a:off x="8501058" y="5429264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8501058" y="4929198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8501058" y="442913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8501058" y="3929066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8501058" y="3429000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8501058" y="2928934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8501058" y="2428868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8501058" y="192880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8501058" y="1428736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8501058" y="928670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Скругленный прямоугольник 28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8501058" y="428604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" name="Скругленный прямоугольник 29">
            <a:hlinkClick r:id="" action="ppaction://noaction">
              <a:snd r:embed="rId6" name="coin.wav"/>
            </a:hlinkClick>
          </p:cNvPr>
          <p:cNvSpPr/>
          <p:nvPr/>
        </p:nvSpPr>
        <p:spPr>
          <a:xfrm>
            <a:off x="8501058" y="642937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uwyo.edu/WINTHEROCKIES_EDUR/images/12ways-healtthylivin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022674">
            <a:off x="743459" y="5262581"/>
            <a:ext cx="1585296" cy="172007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3" name="5-конечная звезда 32"/>
          <p:cNvSpPr/>
          <p:nvPr/>
        </p:nvSpPr>
        <p:spPr>
          <a:xfrm rot="20013860">
            <a:off x="249082" y="528116"/>
            <a:ext cx="1430660" cy="1455016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1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008700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1220</TotalTime>
  <Words>430</Words>
  <Application>Microsoft Office PowerPoint</Application>
  <PresentationFormat>Экран (4:3)</PresentationFormat>
  <Paragraphs>209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казённое общеобразовательное учреждение «Средняя общеобразовательная школа №9» РФ, г. Миасс, Челябинская область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общеобразовательное учреждение «Средняя общеобразовательная школа №9» РФ, г. Миасс, Челябинская область</dc:title>
  <dc:creator>1</dc:creator>
  <cp:lastModifiedBy>1</cp:lastModifiedBy>
  <cp:revision>126</cp:revision>
  <dcterms:created xsi:type="dcterms:W3CDTF">2012-12-17T16:12:35Z</dcterms:created>
  <dcterms:modified xsi:type="dcterms:W3CDTF">2012-12-22T16:20:07Z</dcterms:modified>
</cp:coreProperties>
</file>