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7" r:id="rId13"/>
    <p:sldId id="268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1837" autoAdjust="0"/>
  </p:normalViewPr>
  <p:slideViewPr>
    <p:cSldViewPr>
      <p:cViewPr varScale="1">
        <p:scale>
          <a:sx n="102" d="100"/>
          <a:sy n="102" d="100"/>
        </p:scale>
        <p:origin x="-1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6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256D5E0-7F18-4A58-9F4B-B1B1D2430076}" type="datetimeFigureOut">
              <a:rPr lang="ru-RU"/>
              <a:pPr>
                <a:defRPr/>
              </a:pPr>
              <a:t>21.06.2012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124A94-4C7D-4EB7-8976-E6962695A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550045-BFD4-4F3D-B2AC-EF8EED48BD5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170FE6-D144-47A9-BF75-A16E6A0B411E}" type="datetimeFigureOut">
              <a:rPr lang="ru-RU"/>
              <a:pPr>
                <a:defRPr/>
              </a:pPr>
              <a:t>21.06.2012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2ED6F0-B4BD-46C2-85BE-75BAEF842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F344A-655E-4A3F-89DE-0B600ACF25DE}" type="datetimeFigureOut">
              <a:rPr lang="ru-RU"/>
              <a:pPr>
                <a:defRPr/>
              </a:pPr>
              <a:t>21.06.2012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51BA7-7FFF-4212-BA38-8BBD4B493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52703-1956-4530-B631-99EB95AE1F73}" type="datetimeFigureOut">
              <a:rPr lang="ru-RU"/>
              <a:pPr>
                <a:defRPr/>
              </a:pPr>
              <a:t>21.06.2012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F8FCF-EE3A-4118-8762-4D921517D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5A2FE-6F0D-4EF0-8FAF-E49911B381C7}" type="datetimeFigureOut">
              <a:rPr lang="ru-RU"/>
              <a:pPr>
                <a:defRPr/>
              </a:pPr>
              <a:t>21.06.2012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33CE9-A53A-4720-A9EB-D46FA677C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Полилиния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оугольник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FCC8AE-7E39-4DC5-86A4-F29459A70A0E}" type="datetimeFigureOut">
              <a:rPr lang="ru-RU"/>
              <a:pPr>
                <a:defRPr/>
              </a:pPr>
              <a:t>21.06.2012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917D53-01B8-43A1-A524-1A4266664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24D40F-9FD7-4E9B-9B12-A98A4FE62FF0}" type="datetimeFigureOut">
              <a:rPr lang="ru-RU"/>
              <a:pPr>
                <a:defRPr/>
              </a:pPr>
              <a:t>21.06.2012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15E386-F742-4B53-997D-ACB498289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7100A0-1EC5-4EED-A41F-511448A8BC3D}" type="datetimeFigureOut">
              <a:rPr lang="ru-RU"/>
              <a:pPr>
                <a:defRPr/>
              </a:pPr>
              <a:t>21.06.2012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50F6D0-442D-401C-98C7-D6455F36C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8AC02-8854-46B2-9F36-39A9B4613047}" type="datetimeFigureOut">
              <a:rPr lang="ru-RU"/>
              <a:pPr>
                <a:defRPr/>
              </a:pPr>
              <a:t>21.06.2012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5DF48-E649-4B7F-B328-4CFE0F38E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78020B-119F-4C12-8629-669E6C9FEE6D}" type="datetimeFigureOut">
              <a:rPr lang="ru-RU"/>
              <a:pPr>
                <a:defRPr/>
              </a:pPr>
              <a:t>21.06.2012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B55197-D329-4702-8CA4-11FC260D3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91F46-3C59-4D7D-8BEF-23137FCEF918}" type="datetimeFigureOut">
              <a:rPr lang="ru-RU"/>
              <a:pPr>
                <a:defRPr/>
              </a:pPr>
              <a:t>21.06.2012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B2016-EDCF-4B91-8A86-C44222BDC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14"/>
            <p:cNvCxnSpPr/>
            <p:nvPr/>
          </p:nvCxnSpPr>
          <p:spPr>
            <a:xfrm rot="16200000">
              <a:off x="6663593" y="12790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16"/>
            <p:cNvCxnSpPr/>
            <p:nvPr/>
          </p:nvCxnSpPr>
          <p:spPr>
            <a:xfrm rot="5400000" flipH="1">
              <a:off x="6744513" y="12780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0"/>
            <p:cNvCxnSpPr/>
            <p:nvPr/>
          </p:nvCxnSpPr>
          <p:spPr>
            <a:xfrm rot="16200000">
              <a:off x="6663593" y="12790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2"/>
            <p:cNvCxnSpPr/>
            <p:nvPr/>
          </p:nvCxnSpPr>
          <p:spPr>
            <a:xfrm rot="5400000" flipH="1">
              <a:off x="6744513" y="12780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8"/>
            <p:cNvCxnSpPr/>
            <p:nvPr/>
          </p:nvCxnSpPr>
          <p:spPr>
            <a:xfrm rot="16200000">
              <a:off x="6663592" y="12790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20"/>
            <p:cNvCxnSpPr/>
            <p:nvPr/>
          </p:nvCxnSpPr>
          <p:spPr>
            <a:xfrm rot="5400000" flipH="1">
              <a:off x="6744512" y="12780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A98C4D1-3AC0-4E09-BA5F-A58369C312CF}" type="datetimeFigureOut">
              <a:rPr lang="ru-RU"/>
              <a:pPr>
                <a:defRPr/>
              </a:pPr>
              <a:t>21.06.2012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97BB54-A4F9-413E-8A3C-E0611A9D8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E2D2704-2AC5-4178-8322-19C80CAD0A72}" type="datetimeFigureOut">
              <a:rPr lang="ru-RU"/>
              <a:pPr>
                <a:defRPr/>
              </a:pPr>
              <a:t>21.06.2012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FD11F36-0D83-41F7-B2D4-1A696A54E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10" r:id="rId4"/>
    <p:sldLayoutId id="2147483711" r:id="rId5"/>
    <p:sldLayoutId id="2147483706" r:id="rId6"/>
    <p:sldLayoutId id="2147483712" r:id="rId7"/>
    <p:sldLayoutId id="2147483705" r:id="rId8"/>
    <p:sldLayoutId id="2147483713" r:id="rId9"/>
    <p:sldLayoutId id="2147483704" r:id="rId10"/>
    <p:sldLayoutId id="21474837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kbook.org.ua/upload/recipes/81_12441136140229884116845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char.ru/books/1067190_Mir_vokrug_nas_Uchebnik_dlya_uchashchihsya_1_klassa_nachalnoj_shkoly_Izd_7-e_shkola_Rossii.jpg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dekatop.com/wp-content/uploads/2012/04/smex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char.ru/books/1067190_Mir_vokrug_nas_Uchebnik_dlya_uchashchihsya_1_klassa_nachalnoj_shkoly_Izd_7-e_shkola_Rossii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 idx="4294967295"/>
          </p:nvPr>
        </p:nvSpPr>
        <p:spPr>
          <a:xfrm>
            <a:off x="1371600" y="1214438"/>
            <a:ext cx="77724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Витамины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« Мир вокруг нас» А.А. Плешаков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1 класс 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3657600" y="1435100"/>
            <a:ext cx="5486400" cy="4572000"/>
          </a:xfrm>
        </p:spPr>
        <p:txBody>
          <a:bodyPr>
            <a:normAutofit fontScale="77500" lnSpcReduction="2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Витамин С ( аскорбиновая кислота) – самый популярный витамин. Он </a:t>
            </a:r>
            <a:r>
              <a:rPr lang="ru-RU" dirty="0" err="1" smtClean="0"/>
              <a:t>содержиться</a:t>
            </a:r>
            <a:r>
              <a:rPr lang="ru-RU" dirty="0" smtClean="0"/>
              <a:t> почти во всех свежих овощах, плодах шиповника, лимонах, </a:t>
            </a:r>
            <a:r>
              <a:rPr lang="ru-RU" dirty="0" err="1" smtClean="0"/>
              <a:t>капусте,луке</a:t>
            </a:r>
            <a:r>
              <a:rPr lang="ru-RU" dirty="0" smtClean="0"/>
              <a:t>, укропе и др.Если не хватает этого витамина, организм перестает сопротивляться простудным и инфекционным заболеваниям, появляется воспаление десен , снижается </a:t>
            </a:r>
            <a:r>
              <a:rPr lang="ru-RU" dirty="0" err="1" smtClean="0"/>
              <a:t>иммунитет.Много</a:t>
            </a:r>
            <a:r>
              <a:rPr lang="ru-RU" dirty="0" smtClean="0"/>
              <a:t> этого витамина в черной смородине! Эта ягода спасает нас не только от простуды, но и от малокровия.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ru-RU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/>
          </a:p>
        </p:txBody>
      </p:sp>
      <p:pic>
        <p:nvPicPr>
          <p:cNvPr id="24578" name="Picture 4" descr="i?id=268461378-11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071688"/>
            <a:ext cx="2855912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 descr="http://im0-tub-ru.yandex.net/i?id=458208948-03-72&amp;n=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14313"/>
            <a:ext cx="29178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 descr="i?id=143042603-59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724400"/>
            <a:ext cx="2862262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http://im8-tub-ru.yandex.net/i?id=61084831-31-72&amp;n=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5373688"/>
            <a:ext cx="21590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3657600" y="1435100"/>
            <a:ext cx="5486400" cy="4572000"/>
          </a:xfrm>
        </p:spPr>
        <p:txBody>
          <a:bodyPr>
            <a:normAutofit fontScale="92500" lnSpcReduction="2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Витамин Д ( кальциферол) – редкий, но один из самых важных витаминов. Дефицит этого витамина в организме человека вызывает замедление роста и такую болезнь, как рахит. А </a:t>
            </a:r>
            <a:r>
              <a:rPr lang="ru-RU" dirty="0" err="1" smtClean="0"/>
              <a:t>содержиться</a:t>
            </a:r>
            <a:r>
              <a:rPr lang="ru-RU" dirty="0" smtClean="0"/>
              <a:t> этот витамин в продуктах животного происхождения : в жирном сыре, сливочном масле, яичном желтке, печени, сельди.</a:t>
            </a:r>
            <a:endParaRPr lang="ru-RU" dirty="0"/>
          </a:p>
        </p:txBody>
      </p:sp>
      <p:pic>
        <p:nvPicPr>
          <p:cNvPr id="25602" name="Picture 2" descr="i?id=43578160-08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12875"/>
            <a:ext cx="3830637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512763"/>
            <a:ext cx="82296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Тест:</a:t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0" y="1071563"/>
            <a:ext cx="4114800" cy="5357812"/>
          </a:xfrm>
        </p:spPr>
        <p:txBody>
          <a:bodyPr>
            <a:normAutofit fontScale="77500" lnSpcReduction="2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1. В каком из продуктов питания наибольшее разнообразие витаминов?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а) в хлебе 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б) в свежей капусте 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в) </a:t>
            </a:r>
            <a:r>
              <a:rPr lang="ru-RU" dirty="0" err="1" smtClean="0"/>
              <a:t>в</a:t>
            </a:r>
            <a:r>
              <a:rPr lang="ru-RU" dirty="0" smtClean="0"/>
              <a:t> печени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2. Какой витамин вырабатывается в организме только под воздействием </a:t>
            </a:r>
            <a:r>
              <a:rPr lang="ru-RU" dirty="0" err="1" smtClean="0"/>
              <a:t>солнеч</a:t>
            </a:r>
            <a:r>
              <a:rPr lang="ru-RU" dirty="0" smtClean="0"/>
              <a:t>-</a:t>
            </a:r>
            <a:endParaRPr lang="en-US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err="1"/>
              <a:t>н</a:t>
            </a:r>
            <a:r>
              <a:rPr lang="ru-RU" dirty="0" err="1" smtClean="0"/>
              <a:t>ых</a:t>
            </a:r>
            <a:r>
              <a:rPr lang="ru-RU" dirty="0" smtClean="0"/>
              <a:t> лучей?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а) витамин А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б) витамин Д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В) витамин В6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5033963" y="1143000"/>
            <a:ext cx="4110037" cy="4929188"/>
          </a:xfrm>
        </p:spPr>
        <p:txBody>
          <a:bodyPr>
            <a:normAutofit fontScale="70000" lnSpcReduction="2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3.Как лучше приготовить картофель, чтобы </a:t>
            </a:r>
            <a:r>
              <a:rPr lang="ru-RU" dirty="0" err="1" smtClean="0"/>
              <a:t>сохра</a:t>
            </a:r>
            <a:r>
              <a:rPr lang="ru-RU" dirty="0" smtClean="0"/>
              <a:t>-    </a:t>
            </a:r>
            <a:r>
              <a:rPr lang="ru-RU" dirty="0"/>
              <a:t>н</a:t>
            </a:r>
            <a:r>
              <a:rPr lang="ru-RU" dirty="0" smtClean="0"/>
              <a:t>ить в нем витамин С ?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а) сварить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/>
              <a:t> </a:t>
            </a:r>
            <a:r>
              <a:rPr lang="ru-RU" dirty="0" smtClean="0"/>
              <a:t>б) поджарить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в) запечь в кожуре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ru-RU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4. Какой витамин есть в черной смородине?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а) витамин Д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б) витамин С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в) витамин А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ru-RU" dirty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ru-RU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   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ru-RU" dirty="0"/>
          </a:p>
        </p:txBody>
      </p:sp>
      <p:pic>
        <p:nvPicPr>
          <p:cNvPr id="26628" name="Picture 2" descr="F:\картинки\iCAD7NCZ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4572000"/>
            <a:ext cx="17859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512763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« Доскажи словечко»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294967295"/>
          </p:nvPr>
        </p:nvSpPr>
        <p:spPr>
          <a:xfrm>
            <a:off x="214313" y="1285875"/>
            <a:ext cx="4714875" cy="5286375"/>
          </a:xfrm>
        </p:spPr>
        <p:txBody>
          <a:bodyPr>
            <a:normAutofit fontScale="70000" lnSpcReduction="2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err="1" smtClean="0"/>
              <a:t>Бананы,зерна</a:t>
            </a:r>
            <a:r>
              <a:rPr lang="ru-RU" dirty="0" smtClean="0"/>
              <a:t> </a:t>
            </a:r>
            <a:r>
              <a:rPr lang="ru-RU" dirty="0" err="1" smtClean="0"/>
              <a:t>злаков,пе</a:t>
            </a:r>
            <a:r>
              <a:rPr lang="ru-RU" dirty="0" smtClean="0"/>
              <a:t>- </a:t>
            </a:r>
            <a:endParaRPr lang="ru-RU" sz="5100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err="1" smtClean="0"/>
              <a:t>чень</a:t>
            </a:r>
            <a:r>
              <a:rPr lang="ru-RU" dirty="0" smtClean="0"/>
              <a:t>, тебе советуют все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есть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И в хлебе грубого помола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Есть ценный витамин….В6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ru-RU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Минералами богаты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Все бобовые и злаки.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Хочешь быть красивой </a:t>
            </a:r>
            <a:r>
              <a:rPr lang="ru-RU" dirty="0" err="1" smtClean="0"/>
              <a:t>леди-принимай</a:t>
            </a:r>
            <a:r>
              <a:rPr lang="ru-RU" dirty="0" smtClean="0"/>
              <a:t> продукты…..с медью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ru-RU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Если хочешь быть здоровым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И в кровати не валяться-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Ешь говядину и творог:</a:t>
            </a:r>
          </a:p>
          <a:p>
            <a:pPr marL="411480" algn="just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ОНИ СОДЕРЖАТ В 12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ru-RU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ru-RU" dirty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ru-RU" dirty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ru-RU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294967295"/>
          </p:nvPr>
        </p:nvSpPr>
        <p:spPr>
          <a:xfrm>
            <a:off x="5000625" y="1857375"/>
            <a:ext cx="4143375" cy="4643438"/>
          </a:xfrm>
        </p:spPr>
        <p:txBody>
          <a:bodyPr>
            <a:normAutofit fontScale="77500" lnSpcReduction="2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Все виды масел так </a:t>
            </a:r>
            <a:r>
              <a:rPr lang="ru-RU" dirty="0" err="1" smtClean="0"/>
              <a:t>полез-ны</a:t>
            </a:r>
            <a:r>
              <a:rPr lang="ru-RU" dirty="0" smtClean="0"/>
              <a:t>, известно </a:t>
            </a:r>
            <a:r>
              <a:rPr lang="ru-RU" dirty="0" err="1" smtClean="0"/>
              <a:t>вам,как</a:t>
            </a:r>
            <a:r>
              <a:rPr lang="ru-RU" dirty="0" smtClean="0"/>
              <a:t> </a:t>
            </a:r>
            <a:r>
              <a:rPr lang="ru-RU" dirty="0" err="1" smtClean="0"/>
              <a:t>дваж</a:t>
            </a:r>
            <a:endParaRPr lang="ru-RU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err="1" smtClean="0"/>
              <a:t>ды</a:t>
            </a:r>
            <a:r>
              <a:rPr lang="ru-RU" dirty="0" smtClean="0"/>
              <a:t> два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В рябине, </a:t>
            </a:r>
            <a:r>
              <a:rPr lang="ru-RU" dirty="0" err="1" smtClean="0"/>
              <a:t>луке,облепихе</a:t>
            </a:r>
            <a:endParaRPr lang="ru-RU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Есть витамины группы …А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ru-RU" dirty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err="1" smtClean="0"/>
              <a:t>Рыба,яйца</a:t>
            </a:r>
            <a:r>
              <a:rPr lang="ru-RU" dirty="0" smtClean="0"/>
              <a:t>, мясо свинки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Содержат очень много ...цинка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ru-RU" dirty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err="1" smtClean="0"/>
              <a:t>Шпинат,зародыши</a:t>
            </a:r>
            <a:r>
              <a:rPr lang="ru-RU" dirty="0" smtClean="0"/>
              <a:t> овса-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Все это витамин ……..В2</a:t>
            </a:r>
            <a:endParaRPr lang="ru-RU" dirty="0"/>
          </a:p>
        </p:txBody>
      </p:sp>
      <p:pic>
        <p:nvPicPr>
          <p:cNvPr id="27652" name="Picture 2" descr="F:\картинки\iCAVV7QQ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107950"/>
            <a:ext cx="215265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5002213" y="1357313"/>
            <a:ext cx="4141787" cy="1092200"/>
          </a:xfrm>
        </p:spPr>
        <p:txBody>
          <a:bodyPr/>
          <a:lstStyle/>
          <a:p>
            <a:pPr eaLnBrk="1" hangingPunct="1"/>
            <a:r>
              <a:rPr lang="ru-RU" sz="4000" smtClean="0"/>
              <a:t>Полезные продукты: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5102225" y="2459038"/>
            <a:ext cx="4041775" cy="3959225"/>
          </a:xfrm>
        </p:spPr>
        <p:txBody>
          <a:bodyPr>
            <a:normAutofit lnSpcReduction="1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ru-RU" sz="3200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sz="3200" dirty="0" smtClean="0"/>
              <a:t>КЕФИР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sz="3200" dirty="0" smtClean="0"/>
              <a:t>МОЛОКО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sz="3200" dirty="0" smtClean="0"/>
              <a:t>РЫБА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sz="3200" dirty="0" smtClean="0"/>
              <a:t>ОВОЩИ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sz="3200" dirty="0" smtClean="0"/>
              <a:t>ФРУКТЫ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sz="3200" dirty="0" smtClean="0"/>
              <a:t>ЯГОДЫ</a:t>
            </a:r>
            <a:endParaRPr lang="ru-RU" sz="3200" dirty="0"/>
          </a:p>
        </p:txBody>
      </p:sp>
      <p:pic>
        <p:nvPicPr>
          <p:cNvPr id="28675" name="Picture 8" descr="Картинка 8 из 16061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213100"/>
            <a:ext cx="2735263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http://im7-tub-ru.yandex.net/i?id=336539720-53-72&amp;n=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4884738"/>
            <a:ext cx="1798637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7" descr="0_70360_6520a2c_X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3375"/>
            <a:ext cx="4067175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8" descr="580_600,8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868863"/>
            <a:ext cx="2232025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4714875" y="357188"/>
            <a:ext cx="3857625" cy="2139950"/>
          </a:xfrm>
        </p:spPr>
        <p:txBody>
          <a:bodyPr/>
          <a:lstStyle/>
          <a:p>
            <a:pPr eaLnBrk="1" hangingPunct="1"/>
            <a:endParaRPr lang="ru-RU" sz="4000" smtClean="0"/>
          </a:p>
          <a:p>
            <a:pPr eaLnBrk="1" hangingPunct="1"/>
            <a:r>
              <a:rPr lang="ru-RU" sz="4000" smtClean="0"/>
              <a:t>Вредные </a:t>
            </a:r>
          </a:p>
          <a:p>
            <a:pPr eaLnBrk="1" hangingPunct="1"/>
            <a:r>
              <a:rPr lang="ru-RU" sz="4000" smtClean="0"/>
              <a:t>продукты</a:t>
            </a:r>
          </a:p>
          <a:p>
            <a:pPr eaLnBrk="1" hangingPunct="1"/>
            <a:endParaRPr lang="ru-RU" sz="4000" smtClean="0"/>
          </a:p>
          <a:p>
            <a:pPr eaLnBrk="1" hangingPunct="1"/>
            <a:r>
              <a:rPr lang="ru-RU" sz="4000" smtClean="0"/>
              <a:t>САХАР</a:t>
            </a:r>
          </a:p>
          <a:p>
            <a:pPr eaLnBrk="1" hangingPunct="1"/>
            <a:endParaRPr lang="ru-RU" sz="4000" smtClean="0"/>
          </a:p>
          <a:p>
            <a:pPr eaLnBrk="1" hangingPunct="1"/>
            <a:r>
              <a:rPr lang="ru-RU" sz="4000" smtClean="0"/>
              <a:t>ШОКОЛАД</a:t>
            </a:r>
          </a:p>
          <a:p>
            <a:pPr eaLnBrk="1" hangingPunct="1"/>
            <a:endParaRPr lang="ru-RU" sz="4000" smtClean="0"/>
          </a:p>
          <a:p>
            <a:pPr eaLnBrk="1" hangingPunct="1"/>
            <a:r>
              <a:rPr lang="ru-RU" sz="4000" smtClean="0"/>
              <a:t>КОНФЕТЫ</a:t>
            </a:r>
          </a:p>
          <a:p>
            <a:pPr eaLnBrk="1" hangingPunct="1"/>
            <a:endParaRPr lang="ru-RU" sz="4000" smtClean="0"/>
          </a:p>
        </p:txBody>
      </p:sp>
      <p:pic>
        <p:nvPicPr>
          <p:cNvPr id="29698" name="Picture 3" descr="0_67115_c6f6e25a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3887787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 descr="chocolate-keyboa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924175"/>
            <a:ext cx="3744912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 descr="x_a706ad9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5300663"/>
            <a:ext cx="369728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0722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Продукты, которые не при-носят вреда, но не являют-ся полезными:</a:t>
            </a:r>
          </a:p>
          <a:p>
            <a:pPr eaLnBrk="1" hangingPunct="1"/>
            <a:r>
              <a:rPr lang="ru-RU" smtClean="0"/>
              <a:t>БЕЛЫЙ ХЛЕБ</a:t>
            </a:r>
          </a:p>
          <a:p>
            <a:pPr eaLnBrk="1" hangingPunct="1"/>
            <a:r>
              <a:rPr lang="ru-RU" smtClean="0"/>
              <a:t>БУЛОЧКИ</a:t>
            </a:r>
          </a:p>
          <a:p>
            <a:pPr eaLnBrk="1" hangingPunct="1"/>
            <a:r>
              <a:rPr lang="ru-RU" smtClean="0"/>
              <a:t>ПИРОЖКИ</a:t>
            </a:r>
          </a:p>
        </p:txBody>
      </p:sp>
      <p:sp>
        <p:nvSpPr>
          <p:cNvPr id="30723" name="Текст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53975" eaLnBrk="1" hangingPunct="1"/>
            <a:r>
              <a:rPr lang="ru-RU" sz="3000" smtClean="0">
                <a:latin typeface="Arial" charset="0"/>
              </a:rPr>
              <a:t>39259801_P2033549_.jpg</a:t>
            </a:r>
          </a:p>
        </p:txBody>
      </p:sp>
      <p:pic>
        <p:nvPicPr>
          <p:cNvPr id="30724" name="Picture 5" descr="1-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765175"/>
            <a:ext cx="31686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6" descr="39259801_P2033549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997200"/>
            <a:ext cx="3240087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7" descr="f_191043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868863"/>
            <a:ext cx="3382962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512763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Игра» ПОЛЕЗНЫЕ И НЕПОЛЕЗНЫЕ»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1746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3"/>
          </a:xfrm>
        </p:spPr>
        <p:txBody>
          <a:bodyPr/>
          <a:lstStyle/>
          <a:p>
            <a:pPr marL="73025" eaLnBrk="1" hangingPunct="1"/>
            <a:endParaRPr lang="ru-RU" smtClean="0"/>
          </a:p>
        </p:txBody>
      </p:sp>
      <p:sp>
        <p:nvSpPr>
          <p:cNvPr id="31747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3"/>
          </a:xfrm>
        </p:spPr>
        <p:txBody>
          <a:bodyPr/>
          <a:lstStyle/>
          <a:p>
            <a:pPr marL="73025" eaLnBrk="1" hangingPunct="1"/>
            <a:endParaRPr lang="ru-RU" sz="320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8"/>
            <a:ext cx="4041775" cy="3959225"/>
          </a:xfrm>
        </p:spPr>
        <p:txBody>
          <a:bodyPr>
            <a:normAutofit fontScale="62500" lnSpcReduction="2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Яблоко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Торт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Огурцы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Рыба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Карамель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Морковь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Творог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err="1" smtClean="0"/>
              <a:t>Чупа-чупс</a:t>
            </a:r>
            <a:endParaRPr lang="ru-RU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Ириски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Клюква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Винегрет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Зефир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Мармелад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Сыр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ru-RU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ru-RU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ru-RU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ru-RU" dirty="0"/>
          </a:p>
        </p:txBody>
      </p:sp>
      <p:pic>
        <p:nvPicPr>
          <p:cNvPr id="31749" name="Picture 2" descr="F:\картинки\iCAD7NCZZ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928813"/>
            <a:ext cx="3746500" cy="37465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512763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РЕФЛЕКСИЯ»ВСЁ В ТВОИХ РУКАХ»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2770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3"/>
          </a:xfrm>
        </p:spPr>
        <p:txBody>
          <a:bodyPr/>
          <a:lstStyle/>
          <a:p>
            <a:pPr marL="73025" eaLnBrk="1" hangingPunct="1"/>
            <a:endParaRPr lang="ru-RU" smtClean="0"/>
          </a:p>
        </p:txBody>
      </p:sp>
      <p:sp>
        <p:nvSpPr>
          <p:cNvPr id="32771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3"/>
          </a:xfrm>
        </p:spPr>
        <p:txBody>
          <a:bodyPr/>
          <a:lstStyle/>
          <a:p>
            <a:pPr marL="73025" eaLnBrk="1" hangingPunct="1"/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2459038"/>
            <a:ext cx="4040188" cy="3959225"/>
          </a:xfrm>
        </p:spPr>
        <p:txBody>
          <a:bodyPr>
            <a:normAutofit fontScale="70000" lnSpcReduction="2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. На листе бумаги обведите левую </a:t>
            </a:r>
            <a:r>
              <a:rPr lang="ru-RU" dirty="0" err="1" smtClean="0"/>
              <a:t>рукуКаждый</a:t>
            </a:r>
            <a:r>
              <a:rPr lang="ru-RU" dirty="0" smtClean="0"/>
              <a:t> палец – это какая – то </a:t>
            </a:r>
            <a:r>
              <a:rPr lang="ru-RU" dirty="0" err="1" smtClean="0"/>
              <a:t>позиция,по</a:t>
            </a:r>
            <a:r>
              <a:rPr lang="ru-RU" dirty="0" smtClean="0"/>
              <a:t> которой надо высказать своё </a:t>
            </a:r>
            <a:r>
              <a:rPr lang="ru-RU" dirty="0" err="1" smtClean="0"/>
              <a:t>мнение,закрасив</a:t>
            </a:r>
            <a:r>
              <a:rPr lang="ru-RU" dirty="0" smtClean="0"/>
              <a:t> пальчики в соответствующие </a:t>
            </a:r>
            <a:r>
              <a:rPr lang="ru-RU" dirty="0" err="1" smtClean="0"/>
              <a:t>цвета.Если</a:t>
            </a:r>
            <a:r>
              <a:rPr lang="ru-RU" dirty="0" smtClean="0"/>
              <a:t> какая –то позиция вас не заинтересовала – не красьте. Большой – для меня тема была важной и интересной – </a:t>
            </a:r>
            <a:r>
              <a:rPr lang="ru-RU" dirty="0" err="1" smtClean="0"/>
              <a:t>красным.Указательный</a:t>
            </a:r>
            <a:r>
              <a:rPr lang="ru-RU" dirty="0" smtClean="0"/>
              <a:t> – узнал много нового – </a:t>
            </a:r>
            <a:r>
              <a:rPr lang="ru-RU" dirty="0" err="1" smtClean="0"/>
              <a:t>жёлтым.Средний</a:t>
            </a:r>
            <a:r>
              <a:rPr lang="ru-RU" dirty="0" smtClean="0"/>
              <a:t> – мне было трудно – </a:t>
            </a:r>
            <a:r>
              <a:rPr lang="ru-RU" dirty="0" err="1" smtClean="0"/>
              <a:t>зелёным.Безымянный</a:t>
            </a:r>
            <a:r>
              <a:rPr lang="ru-RU" dirty="0" smtClean="0"/>
              <a:t> – мне было комфортно – синим.Мизинец – для меня было </a:t>
            </a:r>
            <a:r>
              <a:rPr lang="ru-RU" dirty="0" err="1" smtClean="0"/>
              <a:t>недостатачно</a:t>
            </a:r>
            <a:r>
              <a:rPr lang="ru-RU" dirty="0" smtClean="0"/>
              <a:t> информации – фиолетовым.</a:t>
            </a:r>
            <a:endParaRPr lang="ru-RU" dirty="0"/>
          </a:p>
        </p:txBody>
      </p:sp>
      <p:sp>
        <p:nvSpPr>
          <p:cNvPr id="32773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2276475"/>
            <a:ext cx="4041775" cy="39592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4" name="Picture 7" descr="f_14606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341438"/>
            <a:ext cx="3810000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12763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СТИХИ:</a:t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Мы </a:t>
            </a:r>
            <a:r>
              <a:rPr lang="ru-RU" dirty="0" err="1" smtClean="0">
                <a:solidFill>
                  <a:schemeClr val="tx2">
                    <a:satMod val="200000"/>
                  </a:schemeClr>
                </a:solidFill>
              </a:rPr>
              <a:t>рождены,чтоб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жить на</a:t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свете долго;</a:t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Грустить и </a:t>
            </a:r>
            <a:r>
              <a:rPr lang="ru-RU" dirty="0" err="1" smtClean="0">
                <a:solidFill>
                  <a:schemeClr val="tx2">
                    <a:satMod val="200000"/>
                  </a:schemeClr>
                </a:solidFill>
              </a:rPr>
              <a:t>петь,смеяться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dirty="0" err="1" smtClean="0">
                <a:solidFill>
                  <a:schemeClr val="tx2">
                    <a:satMod val="200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любить.</a:t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Но чтобы стали все мечты</a:t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возможны,</a:t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Должны мы все здоровье </a:t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сохранить !</a:t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5102225" y="1809750"/>
            <a:ext cx="4041775" cy="639763"/>
          </a:xfrm>
        </p:spPr>
        <p:txBody>
          <a:bodyPr>
            <a:normAutofit fontScale="70000" lnSpcReduction="2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ru-RU" dirty="0"/>
          </a:p>
        </p:txBody>
      </p:sp>
      <p:pic>
        <p:nvPicPr>
          <p:cNvPr id="33795" name="Picture 2" descr="F:\картинки\iCAY2EDL9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235825" y="285750"/>
            <a:ext cx="1908175" cy="2495550"/>
          </a:xfrm>
        </p:spPr>
      </p:pic>
      <p:pic>
        <p:nvPicPr>
          <p:cNvPr id="33796" name="i-main-pic" descr="Картинка 2 из 2124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3068638"/>
            <a:ext cx="2051050" cy="34385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88" y="142875"/>
            <a:ext cx="8572500" cy="67151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Цели: формирование представлений о здоровье; мотивации на здоровый образ жизни посредством рационального питания; закрепление знаний о полезных продуктах и витаминах, содержащихся в них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2708275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Стихи: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4818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3"/>
          </a:xfrm>
        </p:spPr>
        <p:txBody>
          <a:bodyPr/>
          <a:lstStyle/>
          <a:p>
            <a:pPr marL="73025" eaLnBrk="1" hangingPunct="1"/>
            <a:endParaRPr lang="ru-RU" smtClean="0"/>
          </a:p>
        </p:txBody>
      </p:sp>
      <p:sp>
        <p:nvSpPr>
          <p:cNvPr id="34819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3"/>
          </a:xfrm>
        </p:spPr>
        <p:txBody>
          <a:bodyPr/>
          <a:lstStyle/>
          <a:p>
            <a:pPr marL="73025" eaLnBrk="1" hangingPunct="1"/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2459038"/>
            <a:ext cx="4040188" cy="3959225"/>
          </a:xfrm>
        </p:spPr>
        <p:txBody>
          <a:bodyPr>
            <a:normAutofit lnSpcReduction="1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Взгляни </a:t>
            </a:r>
            <a:r>
              <a:rPr lang="ru-RU" dirty="0" err="1" smtClean="0"/>
              <a:t>вокруг:прекрасная</a:t>
            </a:r>
            <a:r>
              <a:rPr lang="ru-RU" dirty="0" smtClean="0"/>
              <a:t> при-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рода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Нас призывает с нею в 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мире жить.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Дай руку, </a:t>
            </a:r>
            <a:r>
              <a:rPr lang="ru-RU" dirty="0" err="1" smtClean="0"/>
              <a:t>друг!Давай</a:t>
            </a:r>
            <a:endParaRPr lang="ru-RU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с тобой поможем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Планете и себе здоровье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сохранить!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ru-RU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/>
          </a:p>
        </p:txBody>
      </p:sp>
      <p:sp>
        <p:nvSpPr>
          <p:cNvPr id="34821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8"/>
            <a:ext cx="4041775" cy="39592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22" name="Picture 7" descr="26D8CE8C-59C8-4F0F-974F-EA288DA38818_mw800_mh600_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844675"/>
            <a:ext cx="403225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2133600"/>
            <a:ext cx="8229600" cy="2254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Пожелания: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5842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53975"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Здоровье не купишь, его 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Разум дарит. Я хочу подарить вам витаминные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рецепты и советы </a:t>
            </a:r>
            <a:r>
              <a:rPr lang="ru-RU" dirty="0" err="1" smtClean="0"/>
              <a:t>здорово-го</a:t>
            </a:r>
            <a:r>
              <a:rPr lang="ru-RU" dirty="0" smtClean="0"/>
              <a:t> образа </a:t>
            </a:r>
            <a:r>
              <a:rPr lang="ru-RU" dirty="0" err="1" smtClean="0"/>
              <a:t>жизни.Желаю</a:t>
            </a:r>
            <a:r>
              <a:rPr lang="ru-RU" dirty="0" smtClean="0"/>
              <a:t> вам </a:t>
            </a:r>
            <a:r>
              <a:rPr lang="ru-RU" dirty="0" err="1" smtClean="0"/>
              <a:t>вам</a:t>
            </a:r>
            <a:r>
              <a:rPr lang="ru-RU" dirty="0" smtClean="0"/>
              <a:t> выполнять </a:t>
            </a:r>
            <a:r>
              <a:rPr lang="ru-RU" dirty="0" err="1" smtClean="0"/>
              <a:t>прави</a:t>
            </a:r>
            <a:r>
              <a:rPr lang="ru-RU" dirty="0" smtClean="0"/>
              <a:t>-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err="1" smtClean="0"/>
              <a:t>ла</a:t>
            </a:r>
            <a:r>
              <a:rPr lang="ru-RU" dirty="0" smtClean="0"/>
              <a:t> правильного питания,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употреблять только полез-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err="1" smtClean="0"/>
              <a:t>ные</a:t>
            </a:r>
            <a:r>
              <a:rPr lang="ru-RU" dirty="0" smtClean="0"/>
              <a:t> продукты, чтобы всегда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быть здоровыми и красивыми!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err="1" smtClean="0"/>
              <a:t>Раздаються</a:t>
            </a:r>
            <a:r>
              <a:rPr lang="ru-RU" dirty="0" smtClean="0"/>
              <a:t> распечатки витаминных рецептов и советов здорового образа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Жизни.</a:t>
            </a:r>
            <a:endParaRPr lang="ru-RU" dirty="0"/>
          </a:p>
        </p:txBody>
      </p:sp>
      <p:pic>
        <p:nvPicPr>
          <p:cNvPr id="35844" name="Picture 5" descr="3bc7bd9d13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33375"/>
            <a:ext cx="32400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0_5ac0d_63694f0b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284538"/>
            <a:ext cx="3168650" cy="276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6866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53975" eaLnBrk="1" hangingPunct="1"/>
            <a:endParaRPr lang="ru-RU" smtClean="0"/>
          </a:p>
        </p:txBody>
      </p:sp>
      <p:sp>
        <p:nvSpPr>
          <p:cNvPr id="36867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7890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53975" eaLnBrk="1" hangingPunct="1"/>
            <a:endParaRPr lang="ru-RU" smtClean="0"/>
          </a:p>
        </p:txBody>
      </p:sp>
      <p:sp>
        <p:nvSpPr>
          <p:cNvPr id="37891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891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53975" eaLnBrk="1" hangingPunct="1"/>
            <a:endParaRPr lang="ru-RU" smtClean="0"/>
          </a:p>
        </p:txBody>
      </p:sp>
      <p:sp>
        <p:nvSpPr>
          <p:cNvPr id="38915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9938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53975" eaLnBrk="1" hangingPunct="1"/>
            <a:endParaRPr lang="ru-RU" smtClean="0"/>
          </a:p>
        </p:txBody>
      </p:sp>
      <p:sp>
        <p:nvSpPr>
          <p:cNvPr id="39939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40962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53975" eaLnBrk="1" hangingPunct="1"/>
            <a:endParaRPr lang="ru-RU" smtClean="0"/>
          </a:p>
        </p:txBody>
      </p:sp>
      <p:sp>
        <p:nvSpPr>
          <p:cNvPr id="4096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41986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53975" eaLnBrk="1" hangingPunct="1"/>
            <a:endParaRPr lang="ru-RU" smtClean="0"/>
          </a:p>
        </p:txBody>
      </p:sp>
      <p:sp>
        <p:nvSpPr>
          <p:cNvPr id="41987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43010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53975" eaLnBrk="1" hangingPunct="1"/>
            <a:endParaRPr lang="ru-RU" smtClean="0"/>
          </a:p>
        </p:txBody>
      </p:sp>
      <p:sp>
        <p:nvSpPr>
          <p:cNvPr id="43011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4403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53975" eaLnBrk="1" hangingPunct="1"/>
            <a:endParaRPr lang="ru-RU" smtClean="0"/>
          </a:p>
        </p:txBody>
      </p:sp>
      <p:sp>
        <p:nvSpPr>
          <p:cNvPr id="44035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1357313"/>
            <a:ext cx="8229600" cy="23574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Оборудование: учебник А.А Плешакова « Мир вокруг нас» 1 класс; выставка плакатов по теме; рисунки детей.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6386" name="Picture 3" descr="Картинка 28 из 186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213100"/>
            <a:ext cx="298132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45058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53975" eaLnBrk="1" hangingPunct="1"/>
            <a:endParaRPr lang="ru-RU" smtClean="0"/>
          </a:p>
        </p:txBody>
      </p:sp>
      <p:sp>
        <p:nvSpPr>
          <p:cNvPr id="45059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46082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53975" eaLnBrk="1" hangingPunct="1"/>
            <a:endParaRPr lang="ru-RU" smtClean="0"/>
          </a:p>
        </p:txBody>
      </p:sp>
      <p:sp>
        <p:nvSpPr>
          <p:cNvPr id="4608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47106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53975" eaLnBrk="1" hangingPunct="1"/>
            <a:endParaRPr lang="ru-RU" smtClean="0"/>
          </a:p>
        </p:txBody>
      </p:sp>
      <p:sp>
        <p:nvSpPr>
          <p:cNvPr id="47107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48130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53975" eaLnBrk="1" hangingPunct="1"/>
            <a:endParaRPr lang="ru-RU" smtClean="0"/>
          </a:p>
        </p:txBody>
      </p:sp>
      <p:sp>
        <p:nvSpPr>
          <p:cNvPr id="48131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4915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53975" eaLnBrk="1" hangingPunct="1"/>
            <a:endParaRPr lang="ru-RU" smtClean="0"/>
          </a:p>
        </p:txBody>
      </p:sp>
      <p:sp>
        <p:nvSpPr>
          <p:cNvPr id="49155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50178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53975" eaLnBrk="1" hangingPunct="1"/>
            <a:endParaRPr lang="ru-RU" smtClean="0"/>
          </a:p>
        </p:txBody>
      </p:sp>
      <p:sp>
        <p:nvSpPr>
          <p:cNvPr id="50179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51202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53975" eaLnBrk="1" hangingPunct="1"/>
            <a:endParaRPr lang="ru-RU" smtClean="0"/>
          </a:p>
        </p:txBody>
      </p:sp>
      <p:sp>
        <p:nvSpPr>
          <p:cNvPr id="5120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52226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53975" eaLnBrk="1" hangingPunct="1"/>
            <a:endParaRPr lang="ru-RU" smtClean="0"/>
          </a:p>
        </p:txBody>
      </p:sp>
      <p:sp>
        <p:nvSpPr>
          <p:cNvPr id="52227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53250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53975" eaLnBrk="1" hangingPunct="1"/>
            <a:endParaRPr lang="ru-RU" smtClean="0"/>
          </a:p>
        </p:txBody>
      </p:sp>
      <p:sp>
        <p:nvSpPr>
          <p:cNvPr id="53251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5427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53975" eaLnBrk="1" hangingPunct="1"/>
            <a:endParaRPr lang="ru-RU" smtClean="0"/>
          </a:p>
        </p:txBody>
      </p:sp>
      <p:sp>
        <p:nvSpPr>
          <p:cNvPr id="54275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idx="4294967295"/>
          </p:nvPr>
        </p:nvSpPr>
        <p:spPr>
          <a:xfrm>
            <a:off x="0" y="512763"/>
            <a:ext cx="777240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»  Все в твоих руках»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7410" name="Содержимое 16"/>
          <p:cNvSpPr>
            <a:spLocks noGrp="1"/>
          </p:cNvSpPr>
          <p:nvPr>
            <p:ph sz="quarter" idx="4294967295"/>
          </p:nvPr>
        </p:nvSpPr>
        <p:spPr>
          <a:xfrm>
            <a:off x="0" y="2459038"/>
            <a:ext cx="4040188" cy="3959225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  <p:sp>
        <p:nvSpPr>
          <p:cNvPr id="19" name="Содержимое 18"/>
          <p:cNvSpPr>
            <a:spLocks noGrp="1"/>
          </p:cNvSpPr>
          <p:nvPr>
            <p:ph sz="quarter" idx="4294967295"/>
          </p:nvPr>
        </p:nvSpPr>
        <p:spPr>
          <a:xfrm>
            <a:off x="4643438" y="2071688"/>
            <a:ext cx="4357687" cy="4346575"/>
          </a:xfrm>
        </p:spPr>
        <p:txBody>
          <a:bodyPr>
            <a:normAutofit fontScale="70000" lnSpcReduction="2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Жил мудрец, который знал все. Один человек захотел доказать, что мудрец знает не все. Зажав в ладонях бабочку, он спросил: «Скажи мудрец, какая бабочка у меня в руках: живая или мертвая?» А сам думает: «Скажет живая- я ее </a:t>
            </a:r>
            <a:r>
              <a:rPr lang="ru-RU" dirty="0" err="1" smtClean="0"/>
              <a:t>умертвлю</a:t>
            </a:r>
            <a:r>
              <a:rPr lang="ru-RU" dirty="0" smtClean="0"/>
              <a:t>, скажет мертвая- выпущу». Мудрец. Подумав ответил: «Все в твоих руках!»В наших руках наше здоровье. Сегодня мы поговорим об </a:t>
            </a:r>
            <a:r>
              <a:rPr lang="ru-RU" dirty="0" err="1" smtClean="0"/>
              <a:t>этом,постараемся</a:t>
            </a:r>
            <a:r>
              <a:rPr lang="ru-RU" dirty="0" smtClean="0"/>
              <a:t> понять причины ухудшения здоровья. </a:t>
            </a:r>
            <a:endParaRPr lang="ru-RU" dirty="0"/>
          </a:p>
        </p:txBody>
      </p:sp>
      <p:pic>
        <p:nvPicPr>
          <p:cNvPr id="7" name="Picture 2" descr="1298128231_e000ec74326272a0368aa3e7d585e839_fu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387" y="1812833"/>
            <a:ext cx="3857652" cy="48070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55298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53975" eaLnBrk="1" hangingPunct="1"/>
            <a:endParaRPr lang="ru-RU" smtClean="0"/>
          </a:p>
        </p:txBody>
      </p:sp>
      <p:sp>
        <p:nvSpPr>
          <p:cNvPr id="55299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56322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53975" eaLnBrk="1" hangingPunct="1"/>
            <a:endParaRPr lang="ru-RU" smtClean="0"/>
          </a:p>
        </p:txBody>
      </p:sp>
      <p:sp>
        <p:nvSpPr>
          <p:cNvPr id="5632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57346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53975" eaLnBrk="1" hangingPunct="1"/>
            <a:endParaRPr lang="ru-RU" smtClean="0"/>
          </a:p>
        </p:txBody>
      </p:sp>
      <p:sp>
        <p:nvSpPr>
          <p:cNvPr id="57347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58370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53975" eaLnBrk="1" hangingPunct="1"/>
            <a:endParaRPr lang="ru-RU" smtClean="0"/>
          </a:p>
        </p:txBody>
      </p:sp>
      <p:sp>
        <p:nvSpPr>
          <p:cNvPr id="58371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914400" y="273050"/>
            <a:ext cx="8229600" cy="11620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.   </a:t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dirty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satMod val="200000"/>
                  </a:schemeClr>
                </a:solidFill>
              </a:rPr>
            </a:b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4294967295"/>
          </p:nvPr>
        </p:nvSpPr>
        <p:spPr>
          <a:xfrm>
            <a:off x="3657600" y="857250"/>
            <a:ext cx="5486400" cy="4572000"/>
          </a:xfrm>
        </p:spPr>
        <p:txBody>
          <a:bodyPr>
            <a:normAutofit fontScale="92500" lnSpcReduction="1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err="1" smtClean="0"/>
              <a:t>Обьясни</a:t>
            </a:r>
            <a:r>
              <a:rPr lang="ru-RU" dirty="0" smtClean="0"/>
              <a:t> значение пословиц: 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Весь человек состоит из того, что он ест.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Всходы крепнут от воды, а ребенок от молока.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Ешь больше рыбки- будут ножки прытки.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Не в меру еда- болезнь и беда.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Кто к здоровью относиться беспечно- болеет вечно.</a:t>
            </a:r>
            <a:endParaRPr lang="ru-RU" dirty="0"/>
          </a:p>
        </p:txBody>
      </p:sp>
      <p:pic>
        <p:nvPicPr>
          <p:cNvPr id="2050" name="Picture 2" descr="i?id=302724171-27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1928826" cy="19288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436" name="Picture 30" descr="http://dekatop.com/wp-content/uploads/2012/04/smex.jpg"/>
          <p:cNvPicPr>
            <a:picLocks noChangeAspect="1" noChangeArrowheads="1"/>
          </p:cNvPicPr>
          <p:nvPr/>
        </p:nvPicPr>
        <p:blipFill>
          <a:blip r:embed="rId3" r:link="rId4"/>
          <a:srcRect l="19141"/>
          <a:stretch>
            <a:fillRect/>
          </a:stretch>
        </p:blipFill>
        <p:spPr bwMode="auto">
          <a:xfrm>
            <a:off x="0" y="2433638"/>
            <a:ext cx="4014788" cy="44243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8437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8438" name="Rectangle 34"/>
          <p:cNvSpPr>
            <a:spLocks noChangeArrowheads="1"/>
          </p:cNvSpPr>
          <p:nvPr/>
        </p:nvSpPr>
        <p:spPr bwMode="auto">
          <a:xfrm>
            <a:off x="0" y="426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8439" name="Rectangle 35"/>
          <p:cNvSpPr>
            <a:spLocks noChangeArrowheads="1"/>
          </p:cNvSpPr>
          <p:nvPr/>
        </p:nvSpPr>
        <p:spPr bwMode="auto">
          <a:xfrm>
            <a:off x="0" y="6153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8440" name="Rectangle 36"/>
          <p:cNvSpPr>
            <a:spLocks noChangeArrowheads="1"/>
          </p:cNvSpPr>
          <p:nvPr/>
        </p:nvSpPr>
        <p:spPr bwMode="auto">
          <a:xfrm>
            <a:off x="0" y="922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5001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Какие ассоциации возникают у вас, когда вы слышите слово «здоровье»?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65138" y="1770063"/>
            <a:ext cx="4038600" cy="4525962"/>
          </a:xfrm>
        </p:spPr>
        <p:txBody>
          <a:bodyPr>
            <a:normAutofit lnSpcReduction="1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ru-RU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>
            <a:normAutofit lnSpcReduction="1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Например: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err="1" smtClean="0"/>
              <a:t>З-закаливание</a:t>
            </a:r>
            <a:endParaRPr lang="ru-RU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Д-доброта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err="1" smtClean="0"/>
              <a:t>О-отзывчивость</a:t>
            </a:r>
            <a:endParaRPr lang="ru-RU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err="1" smtClean="0"/>
              <a:t>Р-радость</a:t>
            </a:r>
            <a:endParaRPr lang="ru-RU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err="1" smtClean="0"/>
              <a:t>О-опасность</a:t>
            </a:r>
            <a:endParaRPr lang="ru-RU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В-витамины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err="1" smtClean="0"/>
              <a:t>Ь-радость</a:t>
            </a:r>
            <a:endParaRPr lang="ru-RU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Е-единство</a:t>
            </a:r>
            <a:endParaRPr lang="ru-RU" dirty="0"/>
          </a:p>
        </p:txBody>
      </p:sp>
      <p:pic>
        <p:nvPicPr>
          <p:cNvPr id="19460" name="i-main-pic" descr="Картинка 2 из 2124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857375"/>
            <a:ext cx="4643438" cy="22145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9461" name="Picture 2" descr="i?id=350034789-20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4357688"/>
            <a:ext cx="3071812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Работа в группе: 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1506" name="Содержимое 2"/>
          <p:cNvSpPr>
            <a:spLocks noGrp="1"/>
          </p:cNvSpPr>
          <p:nvPr>
            <p:ph sz="half" idx="1"/>
          </p:nvPr>
        </p:nvSpPr>
        <p:spPr>
          <a:xfrm>
            <a:off x="465138" y="1770063"/>
            <a:ext cx="4038600" cy="4525962"/>
          </a:xfrm>
        </p:spPr>
        <p:txBody>
          <a:bodyPr/>
          <a:lstStyle/>
          <a:p>
            <a:pPr eaLnBrk="1" hangingPunct="1"/>
            <a:r>
              <a:rPr lang="ru-RU" smtClean="0"/>
              <a:t>а) Что такое здоровье?</a:t>
            </a:r>
          </a:p>
        </p:txBody>
      </p:sp>
      <p:sp>
        <p:nvSpPr>
          <p:cNvPr id="21507" name="Содержимое 3"/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/>
          <a:lstStyle/>
          <a:p>
            <a:pPr eaLnBrk="1" hangingPunct="1"/>
            <a:r>
              <a:rPr lang="ru-RU" smtClean="0"/>
              <a:t>б) что влияет на наше здоровье и от чего оно зависит?</a:t>
            </a:r>
          </a:p>
        </p:txBody>
      </p:sp>
      <p:pic>
        <p:nvPicPr>
          <p:cNvPr id="21508" name="Picture 1" descr="F:\картинки\iCAD7NCZ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2857500"/>
            <a:ext cx="3643312" cy="36433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3657600" y="1435100"/>
            <a:ext cx="5486400" cy="4572000"/>
          </a:xfrm>
        </p:spPr>
        <p:txBody>
          <a:bodyPr>
            <a:normAutofit fontScale="77500" lnSpcReduction="2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Но бывает и так: человек часто бывает на свежем воздухе, занимается спортом, но нездоров. Почему? (неправильно питается, получает недостаточно витаминов)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Витамины: </a:t>
            </a:r>
            <a:r>
              <a:rPr lang="ru-RU" dirty="0" err="1" smtClean="0"/>
              <a:t>вита-это</a:t>
            </a:r>
            <a:r>
              <a:rPr lang="ru-RU" dirty="0"/>
              <a:t> </a:t>
            </a:r>
            <a:r>
              <a:rPr lang="ru-RU" dirty="0" smtClean="0"/>
              <a:t>жизнь А жизнь и здоровье всегда </a:t>
            </a:r>
            <a:r>
              <a:rPr lang="ru-RU" dirty="0" err="1" smtClean="0"/>
              <a:t>рядом.Необходимым</a:t>
            </a:r>
            <a:r>
              <a:rPr lang="ru-RU" dirty="0" smtClean="0"/>
              <a:t> компонентом здорового питания являются </a:t>
            </a:r>
            <a:r>
              <a:rPr lang="ru-RU" dirty="0" err="1" smtClean="0"/>
              <a:t>витамины.Особенно</a:t>
            </a:r>
            <a:r>
              <a:rPr lang="ru-RU" dirty="0" smtClean="0"/>
              <a:t> человек нуждается в них весной. 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Работа по </a:t>
            </a:r>
            <a:r>
              <a:rPr lang="ru-RU" dirty="0" err="1" smtClean="0"/>
              <a:t>учебнику:а</a:t>
            </a:r>
            <a:r>
              <a:rPr lang="ru-RU" dirty="0" smtClean="0"/>
              <a:t>) рисунки б)прочитать текст и выполнить задание</a:t>
            </a:r>
            <a:endParaRPr lang="ru-RU" dirty="0"/>
          </a:p>
        </p:txBody>
      </p:sp>
      <p:pic>
        <p:nvPicPr>
          <p:cNvPr id="22530" name="Picture 3" descr="Картинка 28 из 186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285875"/>
            <a:ext cx="3738563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3657600" y="1435100"/>
            <a:ext cx="5486400" cy="4572000"/>
          </a:xfrm>
        </p:spPr>
        <p:txBody>
          <a:bodyPr>
            <a:normAutofit fontScale="92500" lnSpcReduction="2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Витамин А ( </a:t>
            </a:r>
            <a:r>
              <a:rPr lang="ru-RU" dirty="0" err="1" smtClean="0"/>
              <a:t>ретинол</a:t>
            </a:r>
            <a:r>
              <a:rPr lang="ru-RU" dirty="0" smtClean="0"/>
              <a:t>):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Необходим для </a:t>
            </a:r>
            <a:r>
              <a:rPr lang="ru-RU" dirty="0" err="1" smtClean="0"/>
              <a:t>зрения,его</a:t>
            </a:r>
            <a:r>
              <a:rPr lang="ru-RU" dirty="0" smtClean="0"/>
              <a:t> можно найти в молочных </a:t>
            </a:r>
            <a:r>
              <a:rPr lang="ru-RU" dirty="0" err="1" smtClean="0"/>
              <a:t>продуктах,моркови,салате</a:t>
            </a:r>
            <a:r>
              <a:rPr lang="ru-RU" dirty="0" smtClean="0"/>
              <a:t>, шпинате, икре.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Витамины В1 ( тиамин) и В2( рибофлавин) :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При недостатке этих витаминов начинается шелушение </a:t>
            </a:r>
            <a:r>
              <a:rPr lang="ru-RU" dirty="0" err="1" smtClean="0"/>
              <a:t>кожи.Их</a:t>
            </a:r>
            <a:r>
              <a:rPr lang="ru-RU" dirty="0" smtClean="0"/>
              <a:t> можно найти в хлебе, кашах, молоке, твороге, сыре, яйцах.</a:t>
            </a:r>
            <a:endParaRPr lang="ru-RU" dirty="0"/>
          </a:p>
        </p:txBody>
      </p:sp>
      <p:pic>
        <p:nvPicPr>
          <p:cNvPr id="23554" name="Picture 2" descr="i?id=154180609-11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0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i?id=43578160-08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4643438"/>
            <a:ext cx="26320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i?id=143042603-59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2857500"/>
            <a:ext cx="2714625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480</TotalTime>
  <Words>718</Words>
  <Application>Microsoft Office PowerPoint</Application>
  <PresentationFormat>Экран (4:3)</PresentationFormat>
  <Paragraphs>150</Paragraphs>
  <Slides>43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43</vt:i4>
      </vt:variant>
    </vt:vector>
  </HeadingPairs>
  <TitlesOfParts>
    <vt:vector size="57" baseType="lpstr">
      <vt:lpstr>Arial</vt:lpstr>
      <vt:lpstr>Consolas</vt:lpstr>
      <vt:lpstr>Corbel</vt:lpstr>
      <vt:lpstr>Wingdings</vt:lpstr>
      <vt:lpstr>Wingdings 2</vt:lpstr>
      <vt:lpstr>Wingdings 3</vt:lpstr>
      <vt:lpstr>Calibri</vt:lpstr>
      <vt:lpstr>Метро</vt:lpstr>
      <vt:lpstr>Метро</vt:lpstr>
      <vt:lpstr>Метро</vt:lpstr>
      <vt:lpstr>Метро</vt:lpstr>
      <vt:lpstr>Метро</vt:lpstr>
      <vt:lpstr>Метро</vt:lpstr>
      <vt:lpstr>Метро</vt:lpstr>
      <vt:lpstr> Витамины « Мир вокруг нас» А.А. Плешаков  1 класс </vt:lpstr>
      <vt:lpstr>Цели: формирование представлений о здоровье; мотивации на здоровый образ жизни посредством рационального питания; закрепление знаний о полезных продуктах и витаминах, содержащихся в них</vt:lpstr>
      <vt:lpstr>Оборудование: учебник А.А Плешакова « Мир вокруг нас» 1 класс; выставка плакатов по теме; рисунки детей.</vt:lpstr>
      <vt:lpstr>»  Все в твоих руках»</vt:lpstr>
      <vt:lpstr>.     </vt:lpstr>
      <vt:lpstr>Какие ассоциации возникают у вас, когда вы слышите слово «здоровье»?</vt:lpstr>
      <vt:lpstr>Работа в группе: </vt:lpstr>
      <vt:lpstr>Слайд 8</vt:lpstr>
      <vt:lpstr>Слайд 9</vt:lpstr>
      <vt:lpstr>Слайд 10</vt:lpstr>
      <vt:lpstr>Слайд 11</vt:lpstr>
      <vt:lpstr>Тест: </vt:lpstr>
      <vt:lpstr>« Доскажи словечко»</vt:lpstr>
      <vt:lpstr>Слайд 14</vt:lpstr>
      <vt:lpstr>Слайд 15</vt:lpstr>
      <vt:lpstr>Слайд 16</vt:lpstr>
      <vt:lpstr>Игра» ПОЛЕЗНЫЕ И НЕПОЛЕЗНЫЕ»</vt:lpstr>
      <vt:lpstr>РЕФЛЕКСИЯ»ВСЁ В ТВОИХ РУКАХ»</vt:lpstr>
      <vt:lpstr>СТИХИ:  Мы рождены,чтоб жить на свете долго; Грустить и петь,смеяться и любить. Но чтобы стали все мечты возможны, Должны мы все здоровье  сохранить !   </vt:lpstr>
      <vt:lpstr>Стихи:</vt:lpstr>
      <vt:lpstr>Пожелания: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Витамины» 1 класс « Мир вокруг нас» А.А. Плешаков</dc:title>
  <dc:creator>Larisa</dc:creator>
  <cp:lastModifiedBy>Admin</cp:lastModifiedBy>
  <cp:revision>68</cp:revision>
  <dcterms:created xsi:type="dcterms:W3CDTF">2012-06-17T13:01:08Z</dcterms:created>
  <dcterms:modified xsi:type="dcterms:W3CDTF">2012-06-21T08:34:19Z</dcterms:modified>
</cp:coreProperties>
</file>