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CBEBB-17A7-4B6F-AB6E-2BFBAD255942}" type="datetimeFigureOut">
              <a:rPr lang="ru-RU" smtClean="0"/>
              <a:t>10.06.2014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F4A32-D1AE-467B-A597-4DCB542E45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699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 &lt;field&gt;&lt;classify&gt;1&lt;/classify&gt;&lt;mode type='1'&gt;1&lt;/mode&gt;&lt;options&gt;3&lt;/options&gt;&lt;answer choice='0010000000' weight='0,0,0'&gt;&lt;/answer&gt;&lt;points&gt;1&lt;/points&gt;&lt;time&gt;20&lt;/time&gt;&lt;difficulty&gt;1&lt;/difficulty&gt;&lt;hint&gt;&lt;/hint&gt;&lt;remark&gt;&lt;/remark&gt;&lt;/field&gt;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&lt;field&gt;&lt;classify&gt;1&lt;/classify&gt;&lt;mode type='1'&gt;1&lt;/mode&gt;&lt;options&gt;3&lt;/options&gt;&lt;answer choice='0010000000' weight='0,0,0'&gt;&lt;/answer&gt;&lt;points&gt;1&lt;/points&gt;&lt;time&gt;20&lt;/time&gt;&lt;difficulty&gt;1&lt;/difficulty&gt;&lt;hint&gt;&lt;/hint&gt;&lt;remark&gt;&lt;/remark&gt;&lt;/field&gt;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101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 &lt;field&gt;&lt;classify&gt;1&lt;/classify&gt;&lt;mode type='2'&gt;1&lt;/mode&gt;&lt;options&gt;5&lt;/options&gt;&lt;answer choice='0100100000' weight='0,0,0,0,0'&gt;&lt;/answer&gt;&lt;points&gt;2&lt;/points&gt;&lt;time&gt;20&lt;/time&gt;&lt;difficulty&gt;1&lt;/difficulty&gt;&lt;hint&gt;&lt;/hint&gt;&lt;remark&gt;&lt;/remark&gt;&lt;/field&gt;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&lt;field&gt;&lt;classify&gt;1&lt;/classify&gt;&lt;mode type='2'&gt;1&lt;/mode&gt;&lt;options&gt;5&lt;/options&gt;&lt;answer choice='0100100000' weight='0,0,0,0,0'&gt;&lt;/answer&gt;&lt;points&gt;2&lt;/points&gt;&lt;time&gt;20&lt;/time&gt;&lt;difficulty&gt;1&lt;/difficulty&gt;&lt;hint&gt;&lt;/hint&gt;&lt;remark&gt;&lt;/remark&gt;&lt;/field&gt;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351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 &lt;field&gt;&lt;classify&gt;1&lt;/classify&gt;&lt;mode type='2'&gt;1&lt;/mode&gt;&lt;options&gt;5&lt;/options&gt;&lt;answer choice='0001000000' weight='0,0,0,0,0'&gt;&lt;/answer&gt;&lt;points&gt;2&lt;/points&gt;&lt;time&gt;20&lt;/time&gt;&lt;difficulty&gt;1&lt;/difficulty&gt;&lt;hint&gt;&lt;/hint&gt;&lt;remark&gt;&lt;/remark&gt;&lt;/field&gt;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&lt;field&gt;&lt;classify&gt;1&lt;/classify&gt;&lt;mode type='2'&gt;1&lt;/mode&gt;&lt;options&gt;5&lt;/options&gt;&lt;answer choice='0001000000' weight='0,0,0,0,0'&gt;&lt;/answer&gt;&lt;points&gt;2&lt;/points&gt;&lt;time&gt;20&lt;/time&gt;&lt;difficulty&gt;1&lt;/difficulty&gt;&lt;hint&gt;&lt;/hint&gt;&lt;remark&gt;&lt;/remark&gt;&lt;/field&gt;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020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 &lt;field&gt;&lt;classify&gt;1&lt;/classify&gt;&lt;mode type='2'&gt;1&lt;/mode&gt;&lt;options&gt;5&lt;/options&gt;&lt;answer choice='1000100000' weight='0,0,0,0,0'&gt;&lt;/answer&gt;&lt;points&gt;2&lt;/points&gt;&lt;time&gt;20&lt;/time&gt;&lt;difficulty&gt;1&lt;/difficulty&gt;&lt;hint&gt;&lt;/hint&gt;&lt;remark&gt;&lt;/remark&gt;&lt;/field&gt;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&lt;field&gt;&lt;classify&gt;1&lt;/classify&gt;&lt;mode type='2'&gt;1&lt;/mode&gt;&lt;options&gt;5&lt;/options&gt;&lt;answer choice='1000100000' weight='0,0,0,0,0'&gt;&lt;/answer&gt;&lt;points&gt;2&lt;/points&gt;&lt;time&gt;20&lt;/time&gt;&lt;difficulty&gt;1&lt;/difficulty&gt;&lt;hint&gt;&lt;/hint&gt;&lt;remark&gt;&lt;/remark&gt;&lt;/field&gt;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561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 &lt;field&gt;&lt;classify&gt;1&lt;/classify&gt;&lt;mode type='2'&gt;1&lt;/mode&gt;&lt;options&gt;5&lt;/options&gt;&lt;answer choice='1010000000' weight='0,0,0,0,0'&gt;&lt;/answer&gt;&lt;points&gt;2&lt;/points&gt;&lt;time&gt;20&lt;/time&gt;&lt;difficulty&gt;1&lt;/difficulty&gt;&lt;hint&gt;&lt;/hint&gt;&lt;remark&gt;&lt;/remark&gt;&lt;/field&gt;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&lt;field&gt;&lt;classify&gt;1&lt;/classify&gt;&lt;mode type='2'&gt;1&lt;/mode&gt;&lt;options&gt;5&lt;/options&gt;&lt;answer choice='1010000000' weight='0,0,0,0,0'&gt;&lt;/answer&gt;&lt;points&gt;2&lt;/points&gt;&lt;time&gt;20&lt;/time&gt;&lt;difficulty&gt;1&lt;/difficulty&gt;&lt;hint&gt;&lt;/hint&gt;&lt;remark&gt;&lt;/remark&gt;&lt;/field&gt;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890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 &lt;field&gt;&lt;classify&gt;1&lt;/classify&gt;&lt;mode type='2'&gt;1&lt;/mode&gt;&lt;options&gt;5&lt;/options&gt;&lt;answer choice='1001000000' weight='0,0,0,0,0'&gt;&lt;/answer&gt;&lt;points&gt;2&lt;/points&gt;&lt;time&gt;20&lt;/time&gt;&lt;difficulty&gt;1&lt;/difficulty&gt;&lt;hint&gt;&lt;/hint&gt;&lt;remark&gt;&lt;/remark&gt;&lt;/field&gt;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&lt;field&gt;&lt;classify&gt;1&lt;/classify&gt;&lt;mode type='2'&gt;1&lt;/mode&gt;&lt;options&gt;5&lt;/options&gt;&lt;answer choice='1001000000' weight='0,0,0,0,0'&gt;&lt;/answer&gt;&lt;points&gt;2&lt;/points&gt;&lt;time&gt;20&lt;/time&gt;&lt;difficulty&gt;1&lt;/difficulty&gt;&lt;hint&gt;&lt;/hint&gt;&lt;remark&gt;&lt;/remark&gt;&lt;/field&gt;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756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 &lt;field&gt;&lt;classify&gt;1&lt;/classify&gt;&lt;mode type='2'&gt;1&lt;/mode&gt;&lt;options&gt;5&lt;/options&gt;&lt;answer choice='1000100000' weight='0,0,0,0,0'&gt;&lt;/answer&gt;&lt;points&gt;2&lt;/points&gt;&lt;time&gt;20&lt;/time&gt;&lt;difficulty&gt;1&lt;/difficulty&gt;&lt;hint&gt;&lt;/hint&gt;&lt;remark&gt;&lt;/remark&gt;&lt;/field&gt;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&lt;field&gt;&lt;classify&gt;1&lt;/classify&gt;&lt;mode type='2'&gt;1&lt;/mode&gt;&lt;options&gt;5&lt;/options&gt;&lt;answer choice='1000100000' weight='0,0,0,0,0'&gt;&lt;/answer&gt;&lt;points&gt;2&lt;/points&gt;&lt;time&gt;20&lt;/time&gt;&lt;difficulty&gt;1&lt;/difficulty&gt;&lt;hint&gt;&lt;/hint&gt;&lt;remark&gt;&lt;/remark&gt;&lt;/field&gt;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798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 &lt;field&gt;&lt;classify&gt;1&lt;/classify&gt;&lt;mode type='2'&gt;1&lt;/mode&gt;&lt;options&gt;5&lt;/options&gt;&lt;answer choice='1000100000' weight='0,0,0,0,0'&gt;&lt;/answer&gt;&lt;points&gt;2&lt;/points&gt;&lt;time&gt;20&lt;/time&gt;&lt;difficulty&gt;1&lt;/difficulty&gt;&lt;hint&gt;&lt;/hint&gt;&lt;remark&gt;&lt;/remark&gt;&lt;/field&gt;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&lt;field&gt;&lt;classify&gt;1&lt;/classify&gt;&lt;mode type='2'&gt;1&lt;/mode&gt;&lt;options&gt;5&lt;/options&gt;&lt;answer choice='1000100000' weight='0,0,0,0,0'&gt;&lt;/answer&gt;&lt;points&gt;2&lt;/points&gt;&lt;time&gt;20&lt;/time&gt;&lt;difficulty&gt;1&lt;/difficulty&gt;&lt;hint&gt;&lt;/hint&gt;&lt;remark&gt;&lt;/remark&gt;&lt;/field&gt;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798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hyperlink" Target="http://test.moytur.ua/uploads/country_img/9QmvQwPliZFh0n9l.jpe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0.jpeg"/><Relationship Id="rId4" Type="http://schemas.openxmlformats.org/officeDocument/2006/relationships/hyperlink" Target="http://img.tourister.ru/files/1/7/6/7/9/6/clones/650_600_fixed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1.jpeg"/><Relationship Id="rId4" Type="http://schemas.openxmlformats.org/officeDocument/2006/relationships/hyperlink" Target="http://i41.fastpic.ru/big/2012/0916/c1/fb35ddc01d5c6589b4206e3c68a56fc1.jpg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2%D0%B0%D0%B4%D0%B6-%D0%9C%D0%B0%D1%85%D0%B0%D0%BB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top-trips.ru/africa/egipet-v-fevrale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russianvegas.ru/tour-np-grand-canyon.htm" TargetMode="External"/><Relationship Id="rId5" Type="http://schemas.openxmlformats.org/officeDocument/2006/relationships/hyperlink" Target="http://7ly.ru/2013/01/10/vulkany-kamchatki-fakty/" TargetMode="External"/><Relationship Id="rId10" Type="http://schemas.openxmlformats.org/officeDocument/2006/relationships/hyperlink" Target="http://journal-shkolniku.ru/kigi.html" TargetMode="External"/><Relationship Id="rId4" Type="http://schemas.openxmlformats.org/officeDocument/2006/relationships/hyperlink" Target="http://900igr.net/fotografii/okruzhajuschij-mir/Beregite-prirodu/004-Lechit-planetu-soobscha.html" TargetMode="External"/><Relationship Id="rId9" Type="http://schemas.openxmlformats.org/officeDocument/2006/relationships/hyperlink" Target="http://www.ladyfromrussia.com/turizm-europa/turisticheskaya_italiya_veneciya.s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938" y="3140968"/>
            <a:ext cx="2643187" cy="349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163" y="-28575"/>
            <a:ext cx="9205913" cy="691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1899121"/>
            <a:ext cx="2500312" cy="355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64" t="2868" r="6642" b="3958"/>
          <a:stretch/>
        </p:blipFill>
        <p:spPr>
          <a:xfrm>
            <a:off x="5618602" y="3723700"/>
            <a:ext cx="3128791" cy="25559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flipH="1">
            <a:off x="1751336" y="452571"/>
            <a:ext cx="56429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Определи эмблему Всемирного наследия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827937" y="2204864"/>
            <a:ext cx="698376" cy="720080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FF00"/>
                </a:solidFill>
              </a:rPr>
              <a:t>1</a:t>
            </a:r>
            <a:endParaRPr lang="ru-RU" sz="6000" b="1" dirty="0">
              <a:solidFill>
                <a:srgbClr val="FFFF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570996" y="5456709"/>
            <a:ext cx="698376" cy="720080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11" name="Овал 10"/>
          <p:cNvSpPr/>
          <p:nvPr/>
        </p:nvSpPr>
        <p:spPr>
          <a:xfrm>
            <a:off x="3070684" y="5456709"/>
            <a:ext cx="698376" cy="720080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rgbClr val="FFFF00"/>
                </a:solidFill>
              </a:rPr>
              <a:t>2</a:t>
            </a:r>
          </a:p>
        </p:txBody>
      </p:sp>
      <p:pic>
        <p:nvPicPr>
          <p:cNvPr id="12" name="GTCIRS - QUESTIO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4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432"/>
            </a:avLst>
          </a:prstGeom>
          <a:gradFill>
            <a:gsLst>
              <a:gs pos="0">
                <a:srgbClr val="7030A0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578" y="3140968"/>
            <a:ext cx="4873221" cy="3367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66423" y="404664"/>
            <a:ext cx="781175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называется объект?</a:t>
            </a:r>
          </a:p>
          <a:p>
            <a:pPr algn="ctr"/>
            <a:r>
              <a:rPr lang="ru-RU" sz="4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 какому наследию относится?</a:t>
            </a:r>
            <a:endParaRPr lang="ru-RU" sz="4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916832"/>
            <a:ext cx="410445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1. </a:t>
            </a:r>
            <a:r>
              <a:rPr lang="ru-RU" sz="4400" dirty="0" smtClean="0">
                <a:solidFill>
                  <a:srgbClr val="FFFF00"/>
                </a:solidFill>
              </a:rPr>
              <a:t>Культурное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72300" y="1916832"/>
            <a:ext cx="3905877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2.</a:t>
            </a:r>
            <a:r>
              <a:rPr lang="ru-RU" sz="4400" dirty="0" smtClean="0">
                <a:solidFill>
                  <a:srgbClr val="FFFF00"/>
                </a:solidFill>
              </a:rPr>
              <a:t>Природное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99799" y="3140968"/>
            <a:ext cx="3655976" cy="639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3</a:t>
            </a:r>
            <a:r>
              <a:rPr lang="ru-RU" sz="3200" b="1" dirty="0" smtClean="0">
                <a:solidFill>
                  <a:srgbClr val="FFFF00"/>
                </a:solidFill>
              </a:rPr>
              <a:t>. </a:t>
            </a:r>
            <a:r>
              <a:rPr lang="ru-RU" sz="4000" b="1" dirty="0" smtClean="0">
                <a:solidFill>
                  <a:srgbClr val="FFC000"/>
                </a:solidFill>
              </a:rPr>
              <a:t>Тадж-Махал</a:t>
            </a:r>
            <a:endParaRPr lang="ru-RU" sz="4000" b="1" dirty="0">
              <a:solidFill>
                <a:srgbClr val="FFC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99799" y="4365104"/>
            <a:ext cx="3655976" cy="639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FFFF00"/>
                </a:solidFill>
              </a:rPr>
              <a:t>4</a:t>
            </a:r>
            <a:r>
              <a:rPr lang="ru-RU" sz="3200" b="1" dirty="0" smtClean="0">
                <a:solidFill>
                  <a:srgbClr val="FFFF00"/>
                </a:solidFill>
              </a:rPr>
              <a:t>. </a:t>
            </a:r>
            <a:r>
              <a:rPr lang="ru-RU" sz="3200" b="1" dirty="0" smtClean="0">
                <a:solidFill>
                  <a:srgbClr val="FFC000"/>
                </a:solidFill>
              </a:rPr>
              <a:t>Большой каньон</a:t>
            </a:r>
            <a:endParaRPr lang="ru-RU" sz="3200" b="1" dirty="0">
              <a:solidFill>
                <a:srgbClr val="FFC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185732" y="5868420"/>
            <a:ext cx="3655976" cy="639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5</a:t>
            </a:r>
            <a:r>
              <a:rPr lang="ru-RU" sz="2800" b="1" dirty="0" smtClean="0">
                <a:solidFill>
                  <a:srgbClr val="FFFF00"/>
                </a:solidFill>
              </a:rPr>
              <a:t>.  </a:t>
            </a:r>
            <a:r>
              <a:rPr lang="ru-RU" sz="2800" b="1" dirty="0" smtClean="0">
                <a:solidFill>
                  <a:srgbClr val="FFC000"/>
                </a:solidFill>
              </a:rPr>
              <a:t>Вулканы Камчатки</a:t>
            </a:r>
            <a:endParaRPr lang="ru-RU" sz="2800" b="1" dirty="0">
              <a:solidFill>
                <a:srgbClr val="FFC000"/>
              </a:solidFill>
            </a:endParaRPr>
          </a:p>
        </p:txBody>
      </p:sp>
      <p:pic>
        <p:nvPicPr>
          <p:cNvPr id="23" name="GTCIRS - QUESTIO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98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521" y="2996952"/>
            <a:ext cx="4923569" cy="368592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66423" y="404664"/>
            <a:ext cx="781175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называется объект?</a:t>
            </a:r>
          </a:p>
          <a:p>
            <a:pPr algn="ctr"/>
            <a:r>
              <a:rPr lang="ru-RU" sz="4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 какому наследию относится?</a:t>
            </a:r>
            <a:endParaRPr lang="ru-RU" sz="4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10214" y="3140967"/>
            <a:ext cx="3655976" cy="639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3</a:t>
            </a:r>
            <a:r>
              <a:rPr lang="ru-RU" sz="3200" b="1" dirty="0" smtClean="0">
                <a:solidFill>
                  <a:srgbClr val="FFFF00"/>
                </a:solidFill>
              </a:rPr>
              <a:t>.   </a:t>
            </a:r>
            <a:r>
              <a:rPr lang="ru-RU" sz="4000" b="1" dirty="0" smtClean="0">
                <a:solidFill>
                  <a:srgbClr val="FFC000"/>
                </a:solidFill>
              </a:rPr>
              <a:t>Тадж-Махал</a:t>
            </a:r>
            <a:endParaRPr lang="ru-RU" sz="4000" b="1" dirty="0">
              <a:solidFill>
                <a:srgbClr val="FFC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99799" y="4365104"/>
            <a:ext cx="3655976" cy="639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FFFF00"/>
                </a:solidFill>
              </a:rPr>
              <a:t>4</a:t>
            </a:r>
            <a:r>
              <a:rPr lang="ru-RU" sz="3200" b="1" dirty="0" smtClean="0">
                <a:solidFill>
                  <a:srgbClr val="FFFF00"/>
                </a:solidFill>
              </a:rPr>
              <a:t>. </a:t>
            </a:r>
            <a:r>
              <a:rPr lang="ru-RU" sz="3200" b="1" dirty="0" smtClean="0">
                <a:solidFill>
                  <a:srgbClr val="FFC000"/>
                </a:solidFill>
              </a:rPr>
              <a:t>Большой каньон</a:t>
            </a:r>
            <a:endParaRPr lang="ru-RU" sz="3200" b="1" dirty="0">
              <a:solidFill>
                <a:srgbClr val="FFC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85732" y="5868420"/>
            <a:ext cx="3655976" cy="639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FFFF00"/>
                </a:solidFill>
              </a:rPr>
              <a:t>5</a:t>
            </a:r>
            <a:r>
              <a:rPr lang="ru-RU" sz="2800" b="1" dirty="0" smtClean="0">
                <a:solidFill>
                  <a:srgbClr val="FFFF00"/>
                </a:solidFill>
              </a:rPr>
              <a:t>.  </a:t>
            </a:r>
            <a:r>
              <a:rPr lang="ru-RU" sz="2800" b="1" dirty="0" smtClean="0">
                <a:solidFill>
                  <a:srgbClr val="FFC000"/>
                </a:solidFill>
              </a:rPr>
              <a:t>Вулканы Камчатки</a:t>
            </a:r>
            <a:endParaRPr lang="ru-RU" sz="2800" b="1" dirty="0">
              <a:solidFill>
                <a:srgbClr val="FFC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1916832"/>
            <a:ext cx="410445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1. </a:t>
            </a:r>
            <a:r>
              <a:rPr lang="ru-RU" sz="4400" dirty="0" smtClean="0">
                <a:solidFill>
                  <a:srgbClr val="FFFF00"/>
                </a:solidFill>
              </a:rPr>
              <a:t>Культурное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72300" y="1916832"/>
            <a:ext cx="3905877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2.</a:t>
            </a:r>
            <a:r>
              <a:rPr lang="ru-RU" sz="4400" dirty="0" smtClean="0">
                <a:solidFill>
                  <a:srgbClr val="FFFF00"/>
                </a:solidFill>
              </a:rPr>
              <a:t>Природное</a:t>
            </a:r>
            <a:endParaRPr lang="ru-RU" sz="4400" dirty="0">
              <a:solidFill>
                <a:srgbClr val="FFFF00"/>
              </a:solidFill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163" y="-28575"/>
            <a:ext cx="9205913" cy="691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GTCIRS - QUESTIO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163" y="-28575"/>
            <a:ext cx="9205913" cy="691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4781" y="3068960"/>
            <a:ext cx="4874564" cy="365634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66423" y="404664"/>
            <a:ext cx="781175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называется объект?</a:t>
            </a:r>
          </a:p>
          <a:p>
            <a:pPr algn="ctr"/>
            <a:r>
              <a:rPr lang="ru-RU" sz="4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 какому наследию относится?</a:t>
            </a:r>
            <a:endParaRPr lang="ru-RU" sz="4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916832"/>
            <a:ext cx="410445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1. </a:t>
            </a:r>
            <a:r>
              <a:rPr lang="ru-RU" sz="4400" dirty="0" smtClean="0">
                <a:solidFill>
                  <a:srgbClr val="FFFF00"/>
                </a:solidFill>
              </a:rPr>
              <a:t>Культурное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72300" y="1916832"/>
            <a:ext cx="3905877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2.</a:t>
            </a:r>
            <a:r>
              <a:rPr lang="ru-RU" sz="4400" dirty="0" smtClean="0">
                <a:solidFill>
                  <a:srgbClr val="FFFF00"/>
                </a:solidFill>
              </a:rPr>
              <a:t>Природное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10214" y="3140967"/>
            <a:ext cx="3655976" cy="639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rgbClr val="FFC000"/>
                </a:solidFill>
              </a:rPr>
              <a:t>3.Тадж-Махал</a:t>
            </a:r>
            <a:endParaRPr lang="ru-RU" sz="4000" b="1" dirty="0">
              <a:solidFill>
                <a:srgbClr val="FFC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99799" y="4365104"/>
            <a:ext cx="3655976" cy="639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400" b="1" dirty="0">
                <a:solidFill>
                  <a:srgbClr val="FFFF00"/>
                </a:solidFill>
              </a:rPr>
              <a:t>4</a:t>
            </a:r>
            <a:r>
              <a:rPr lang="ru-RU" sz="3200" b="1" dirty="0" smtClean="0">
                <a:solidFill>
                  <a:srgbClr val="FFFF00"/>
                </a:solidFill>
              </a:rPr>
              <a:t>. </a:t>
            </a:r>
            <a:r>
              <a:rPr lang="ru-RU" sz="3200" b="1" dirty="0" smtClean="0">
                <a:solidFill>
                  <a:srgbClr val="FFC000"/>
                </a:solidFill>
              </a:rPr>
              <a:t>Большой каньон</a:t>
            </a:r>
            <a:endParaRPr lang="ru-RU" sz="3200" b="1" dirty="0">
              <a:solidFill>
                <a:srgbClr val="FFC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85732" y="5868420"/>
            <a:ext cx="3655976" cy="639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400" b="1" dirty="0">
                <a:solidFill>
                  <a:srgbClr val="FFFF00"/>
                </a:solidFill>
              </a:rPr>
              <a:t>5</a:t>
            </a:r>
            <a:r>
              <a:rPr lang="ru-RU" sz="2800" b="1" dirty="0" smtClean="0">
                <a:solidFill>
                  <a:srgbClr val="FFFF00"/>
                </a:solidFill>
              </a:rPr>
              <a:t>.  </a:t>
            </a:r>
            <a:r>
              <a:rPr lang="ru-RU" sz="4000" b="1" dirty="0" smtClean="0">
                <a:solidFill>
                  <a:srgbClr val="FFC000"/>
                </a:solidFill>
              </a:rPr>
              <a:t>Абу-</a:t>
            </a:r>
            <a:r>
              <a:rPr lang="ru-RU" sz="4000" b="1" dirty="0" err="1" smtClean="0">
                <a:solidFill>
                  <a:srgbClr val="FFC000"/>
                </a:solidFill>
              </a:rPr>
              <a:t>Си</a:t>
            </a:r>
            <a:r>
              <a:rPr lang="ru-RU" sz="4000" b="1" dirty="0" err="1">
                <a:solidFill>
                  <a:srgbClr val="FFC000"/>
                </a:solidFill>
              </a:rPr>
              <a:t>м</a:t>
            </a:r>
            <a:r>
              <a:rPr lang="ru-RU" sz="4000" b="1" dirty="0" err="1" smtClean="0">
                <a:solidFill>
                  <a:srgbClr val="FFC000"/>
                </a:solidFill>
              </a:rPr>
              <a:t>бел</a:t>
            </a:r>
            <a:endParaRPr lang="ru-RU" sz="4000" b="1" dirty="0">
              <a:solidFill>
                <a:srgbClr val="FFC000"/>
              </a:solidFill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163" y="-28575"/>
            <a:ext cx="9205913" cy="691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GTCIRS - QUESTIO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50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163" y="-28575"/>
            <a:ext cx="9205913" cy="691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test.moytur.ua/uploads/country_img/9QmvQwPliZFh0n9l.jpe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367" y="3140967"/>
            <a:ext cx="4882003" cy="360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66423" y="404664"/>
            <a:ext cx="781175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называется объект?</a:t>
            </a:r>
          </a:p>
          <a:p>
            <a:pPr algn="ctr"/>
            <a:r>
              <a:rPr lang="ru-RU" sz="4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 какому наследию относится?</a:t>
            </a:r>
            <a:endParaRPr lang="ru-RU" sz="4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8337" y="1879188"/>
            <a:ext cx="410445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1. </a:t>
            </a:r>
            <a:r>
              <a:rPr lang="ru-RU" sz="4400" dirty="0" smtClean="0">
                <a:solidFill>
                  <a:srgbClr val="FFFF00"/>
                </a:solidFill>
              </a:rPr>
              <a:t>Культурное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02453" y="1879188"/>
            <a:ext cx="3905877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2.</a:t>
            </a:r>
            <a:r>
              <a:rPr lang="ru-RU" sz="4400" dirty="0" smtClean="0">
                <a:solidFill>
                  <a:srgbClr val="FFFF00"/>
                </a:solidFill>
              </a:rPr>
              <a:t>Природное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10214" y="3140967"/>
            <a:ext cx="3655976" cy="639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>
                <a:solidFill>
                  <a:srgbClr val="FFC000"/>
                </a:solidFill>
              </a:rPr>
              <a:t>3</a:t>
            </a:r>
            <a:r>
              <a:rPr lang="ru-RU" sz="4000" b="1" dirty="0" smtClean="0">
                <a:solidFill>
                  <a:srgbClr val="FFC000"/>
                </a:solidFill>
              </a:rPr>
              <a:t>.Тадж-Махал</a:t>
            </a:r>
            <a:endParaRPr lang="ru-RU" sz="4000" b="1" dirty="0">
              <a:solidFill>
                <a:srgbClr val="FFC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99799" y="4365104"/>
            <a:ext cx="3655976" cy="639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400" b="1" dirty="0">
                <a:solidFill>
                  <a:srgbClr val="FFFF00"/>
                </a:solidFill>
              </a:rPr>
              <a:t>4</a:t>
            </a:r>
            <a:r>
              <a:rPr lang="ru-RU" sz="3200" b="1" dirty="0" smtClean="0">
                <a:solidFill>
                  <a:srgbClr val="FFFF00"/>
                </a:solidFill>
              </a:rPr>
              <a:t>. </a:t>
            </a:r>
            <a:r>
              <a:rPr lang="ru-RU" sz="4000" b="1" dirty="0" smtClean="0">
                <a:solidFill>
                  <a:srgbClr val="FFC000"/>
                </a:solidFill>
              </a:rPr>
              <a:t>Венеция</a:t>
            </a:r>
            <a:endParaRPr lang="ru-RU" sz="4000" b="1" dirty="0">
              <a:solidFill>
                <a:srgbClr val="FFC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85732" y="5868420"/>
            <a:ext cx="3655976" cy="639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400" b="1" dirty="0">
                <a:solidFill>
                  <a:srgbClr val="FFFF00"/>
                </a:solidFill>
              </a:rPr>
              <a:t>5</a:t>
            </a:r>
            <a:r>
              <a:rPr lang="ru-RU" sz="2800" b="1" dirty="0" smtClean="0">
                <a:solidFill>
                  <a:srgbClr val="FFFF00"/>
                </a:solidFill>
              </a:rPr>
              <a:t>.  </a:t>
            </a:r>
            <a:r>
              <a:rPr lang="ru-RU" sz="4000" b="1" dirty="0" smtClean="0">
                <a:solidFill>
                  <a:srgbClr val="FFC000"/>
                </a:solidFill>
              </a:rPr>
              <a:t>Кижи</a:t>
            </a:r>
            <a:endParaRPr lang="ru-RU" sz="4000" b="1" dirty="0">
              <a:solidFill>
                <a:srgbClr val="FFC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163" y="-28575"/>
            <a:ext cx="9205913" cy="691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GTCIRS - QUESTIO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72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163" y="-28575"/>
            <a:ext cx="9205913" cy="691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http://img.tourister.ru/files/1/7/6/7/9/6/clones/650_600_fixed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317" y="3048000"/>
            <a:ext cx="50673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66423" y="404664"/>
            <a:ext cx="781175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называется объект?</a:t>
            </a:r>
          </a:p>
          <a:p>
            <a:pPr algn="ctr"/>
            <a:r>
              <a:rPr lang="ru-RU" sz="4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 какому наследию относится?</a:t>
            </a:r>
            <a:endParaRPr lang="ru-RU" sz="4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916832"/>
            <a:ext cx="410445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1. </a:t>
            </a:r>
            <a:r>
              <a:rPr lang="ru-RU" sz="4400" dirty="0" smtClean="0">
                <a:solidFill>
                  <a:srgbClr val="FFFF00"/>
                </a:solidFill>
              </a:rPr>
              <a:t>Культурное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72300" y="1916832"/>
            <a:ext cx="3905877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2.</a:t>
            </a:r>
            <a:r>
              <a:rPr lang="ru-RU" sz="4400" dirty="0" smtClean="0">
                <a:solidFill>
                  <a:srgbClr val="FFFF00"/>
                </a:solidFill>
              </a:rPr>
              <a:t>Природное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10214" y="3140967"/>
            <a:ext cx="3655976" cy="63980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>
                <a:solidFill>
                  <a:srgbClr val="FFC000"/>
                </a:solidFill>
              </a:rPr>
              <a:t>3</a:t>
            </a:r>
            <a:r>
              <a:rPr lang="ru-RU" sz="4000" b="1" dirty="0" smtClean="0">
                <a:solidFill>
                  <a:srgbClr val="FFC000"/>
                </a:solidFill>
              </a:rPr>
              <a:t>.Тадж-Махал</a:t>
            </a:r>
            <a:endParaRPr lang="ru-RU" sz="4000" b="1" dirty="0">
              <a:solidFill>
                <a:srgbClr val="FFC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99799" y="4365104"/>
            <a:ext cx="3655976" cy="63980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400" b="1" dirty="0">
                <a:solidFill>
                  <a:srgbClr val="FFFF00"/>
                </a:solidFill>
              </a:rPr>
              <a:t>4</a:t>
            </a:r>
            <a:r>
              <a:rPr lang="ru-RU" sz="3200" b="1" dirty="0" smtClean="0">
                <a:solidFill>
                  <a:srgbClr val="FFFF00"/>
                </a:solidFill>
              </a:rPr>
              <a:t>. </a:t>
            </a:r>
            <a:r>
              <a:rPr lang="ru-RU" sz="4000" b="1" dirty="0" smtClean="0">
                <a:solidFill>
                  <a:srgbClr val="FFC000"/>
                </a:solidFill>
              </a:rPr>
              <a:t>Венеция</a:t>
            </a:r>
            <a:endParaRPr lang="ru-RU" sz="4000" b="1" dirty="0">
              <a:solidFill>
                <a:srgbClr val="FFC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85732" y="5868420"/>
            <a:ext cx="3655976" cy="63980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400" b="1" dirty="0">
                <a:solidFill>
                  <a:srgbClr val="FFFF00"/>
                </a:solidFill>
              </a:rPr>
              <a:t>5</a:t>
            </a:r>
            <a:r>
              <a:rPr lang="ru-RU" sz="2800" b="1" dirty="0" smtClean="0">
                <a:solidFill>
                  <a:srgbClr val="FFFF00"/>
                </a:solidFill>
              </a:rPr>
              <a:t>.  </a:t>
            </a:r>
            <a:r>
              <a:rPr lang="ru-RU" sz="4000" b="1" dirty="0" smtClean="0">
                <a:solidFill>
                  <a:srgbClr val="FFC000"/>
                </a:solidFill>
              </a:rPr>
              <a:t>Кижи</a:t>
            </a:r>
            <a:endParaRPr lang="ru-RU" sz="4000" b="1" dirty="0">
              <a:solidFill>
                <a:srgbClr val="FFC000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163" y="-28575"/>
            <a:ext cx="9205913" cy="691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GTCIRS - QUESTIO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42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163" y="-28575"/>
            <a:ext cx="9205913" cy="691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http://i41.fastpic.ru/big/2012/0916/c1/fb35ddc01d5c6589b4206e3c68a56fc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175" y="2924944"/>
            <a:ext cx="50673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163" y="-28575"/>
            <a:ext cx="9205913" cy="691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66423" y="404664"/>
            <a:ext cx="781175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называется объект?</a:t>
            </a:r>
          </a:p>
          <a:p>
            <a:pPr algn="ctr"/>
            <a:r>
              <a:rPr lang="ru-RU" sz="4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 какому наследию относится?</a:t>
            </a:r>
            <a:endParaRPr lang="ru-RU" sz="4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916832"/>
            <a:ext cx="410445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1. </a:t>
            </a:r>
            <a:r>
              <a:rPr lang="ru-RU" sz="4400" dirty="0" smtClean="0">
                <a:solidFill>
                  <a:srgbClr val="FFFF00"/>
                </a:solidFill>
              </a:rPr>
              <a:t>Культурное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72300" y="1916832"/>
            <a:ext cx="3905877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2.</a:t>
            </a:r>
            <a:r>
              <a:rPr lang="ru-RU" sz="4400" dirty="0" smtClean="0">
                <a:solidFill>
                  <a:srgbClr val="FFFF00"/>
                </a:solidFill>
              </a:rPr>
              <a:t>Природное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10214" y="3140967"/>
            <a:ext cx="3655976" cy="639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>
                <a:solidFill>
                  <a:srgbClr val="FFC000"/>
                </a:solidFill>
              </a:rPr>
              <a:t>3</a:t>
            </a:r>
            <a:r>
              <a:rPr lang="ru-RU" sz="3600" b="1" dirty="0" smtClean="0">
                <a:solidFill>
                  <a:srgbClr val="FFC000"/>
                </a:solidFill>
              </a:rPr>
              <a:t>.Тадж-Махал</a:t>
            </a:r>
            <a:endParaRPr lang="ru-RU" sz="3600" b="1" dirty="0">
              <a:solidFill>
                <a:srgbClr val="FFC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99799" y="4365104"/>
            <a:ext cx="3655976" cy="639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400" b="1" dirty="0">
                <a:solidFill>
                  <a:srgbClr val="FFFF00"/>
                </a:solidFill>
              </a:rPr>
              <a:t>4</a:t>
            </a:r>
            <a:r>
              <a:rPr lang="ru-RU" sz="4400" b="1" dirty="0" smtClean="0">
                <a:solidFill>
                  <a:srgbClr val="FFFF00"/>
                </a:solidFill>
              </a:rPr>
              <a:t>. </a:t>
            </a:r>
            <a:r>
              <a:rPr lang="ru-RU" sz="3600" b="1" dirty="0" smtClean="0">
                <a:solidFill>
                  <a:srgbClr val="FFC000"/>
                </a:solidFill>
              </a:rPr>
              <a:t>Венеция</a:t>
            </a:r>
            <a:endParaRPr lang="ru-RU" sz="3600" b="1" dirty="0">
              <a:solidFill>
                <a:srgbClr val="FFC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85732" y="5868420"/>
            <a:ext cx="3655976" cy="63980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400" b="1" dirty="0">
                <a:solidFill>
                  <a:srgbClr val="FFFF00"/>
                </a:solidFill>
              </a:rPr>
              <a:t>5</a:t>
            </a:r>
            <a:r>
              <a:rPr lang="ru-RU" sz="4400" b="1" dirty="0" smtClean="0">
                <a:solidFill>
                  <a:srgbClr val="FFFF00"/>
                </a:solidFill>
              </a:rPr>
              <a:t>.  </a:t>
            </a:r>
            <a:r>
              <a:rPr lang="ru-RU" sz="3600" b="1" dirty="0" smtClean="0">
                <a:solidFill>
                  <a:srgbClr val="FFC000"/>
                </a:solidFill>
              </a:rPr>
              <a:t>Кижи</a:t>
            </a:r>
            <a:endParaRPr lang="ru-RU" sz="3600" b="1" dirty="0">
              <a:solidFill>
                <a:srgbClr val="FFC000"/>
              </a:solidFill>
            </a:endParaRPr>
          </a:p>
        </p:txBody>
      </p:sp>
      <p:pic>
        <p:nvPicPr>
          <p:cNvPr id="3" name="GTCIRS - QUESTIO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19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163" y="-28575"/>
            <a:ext cx="9205913" cy="691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163" y="-28575"/>
            <a:ext cx="9205913" cy="691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83768" y="1749009"/>
            <a:ext cx="5389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Материалы для презентации: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0183" y="2041396"/>
            <a:ext cx="119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Эмблемы-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051720" y="175800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55576" y="2358172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900igr.net/fotografii/okruzhajuschij-mir/Beregite-prirodu/004-Lechit-planetu-soobscha.html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507447" y="2912170"/>
            <a:ext cx="2345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Фотографии объектов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43808" y="3320900"/>
            <a:ext cx="5402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http://7ly.ru/2013/01/10/vulkany-kamchatki-fakty</a:t>
            </a:r>
            <a:r>
              <a:rPr lang="en-US" dirty="0" smtClean="0">
                <a:hlinkClick r:id="rId5"/>
              </a:rPr>
              <a:t>/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711857" y="3289368"/>
            <a:ext cx="1998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Вулканы Камчатки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613356" y="3682101"/>
            <a:ext cx="55964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www.russianvegas.ru/tour-np-grand-canyon.htm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762214" y="3688011"/>
            <a:ext cx="1620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Гранд - каньон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613356" y="4017400"/>
            <a:ext cx="45431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top-trips.ru/africa/egipet-v-fevrale.html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755576" y="4143766"/>
            <a:ext cx="1473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Абу - </a:t>
            </a:r>
            <a:r>
              <a:rPr lang="ru-RU" dirty="0" err="1" smtClean="0"/>
              <a:t>Симбел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259483" y="4386732"/>
            <a:ext cx="65710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8"/>
              </a:rPr>
              <a:t>http://ru.wikipedia.org/wiki/%D0%A2%D0%B0%D0%B4%D0%B6-%</a:t>
            </a:r>
            <a:r>
              <a:rPr lang="en-US" dirty="0" smtClean="0">
                <a:hlinkClick r:id="rId8"/>
              </a:rPr>
              <a:t>D0%9C%D0%B0%D1%85%D0%B0%D0%BB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740700" y="4663731"/>
            <a:ext cx="1488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Тадж</a:t>
            </a:r>
            <a:r>
              <a:rPr lang="ru-RU" dirty="0" smtClean="0"/>
              <a:t> - Махал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89348" y="5131836"/>
            <a:ext cx="62500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9"/>
              </a:rPr>
              <a:t>http://</a:t>
            </a:r>
            <a:r>
              <a:rPr lang="en-US" dirty="0" smtClean="0">
                <a:hlinkClick r:id="rId9"/>
              </a:rPr>
              <a:t>www.ladyfromrussia.com/turizm-europa/turisticheskaya_italiya_veneciya.shtml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11857" y="5269850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Венеция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58900" y="5870500"/>
            <a:ext cx="35936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10"/>
              </a:rPr>
              <a:t>http://</a:t>
            </a:r>
            <a:r>
              <a:rPr lang="en-US" dirty="0" smtClean="0">
                <a:hlinkClick r:id="rId10"/>
              </a:rPr>
              <a:t>journal-shkolniku.ru/kigi.html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5870500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Кижи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159560" y="548680"/>
            <a:ext cx="69460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Презентацию – тест для  электронного голосования </a:t>
            </a:r>
          </a:p>
          <a:p>
            <a:pPr algn="ctr"/>
            <a:r>
              <a:rPr lang="ru-RU" dirty="0"/>
              <a:t>п</a:t>
            </a:r>
            <a:r>
              <a:rPr lang="ru-RU" dirty="0" smtClean="0"/>
              <a:t>о теме «Всемирное наследие»</a:t>
            </a:r>
          </a:p>
          <a:p>
            <a:pPr algn="ctr"/>
            <a:r>
              <a:rPr lang="ru-RU" dirty="0" smtClean="0"/>
              <a:t>составила  учитель начальных классов ГБОУ №569 Санкт- Петербурга</a:t>
            </a:r>
          </a:p>
          <a:p>
            <a:pPr algn="ctr"/>
            <a:r>
              <a:rPr lang="ru-RU" dirty="0" smtClean="0"/>
              <a:t>Смирнова Ольга Юрьевна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217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1070</Words>
  <Application>Microsoft Office PowerPoint</Application>
  <PresentationFormat>Экран (4:3)</PresentationFormat>
  <Paragraphs>82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216_cab</cp:lastModifiedBy>
  <cp:revision>21</cp:revision>
  <dcterms:modified xsi:type="dcterms:W3CDTF">2014-06-10T08:04:20Z</dcterms:modified>
</cp:coreProperties>
</file>