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BA2BD63-DC2B-490B-B972-2639CE41339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2C32FAF-8B75-4420-B91D-B93E0AA3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BD63-DC2B-490B-B972-2639CE41339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FAF-8B75-4420-B91D-B93E0AA3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BD63-DC2B-490B-B972-2639CE41339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FAF-8B75-4420-B91D-B93E0AA3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A2BD63-DC2B-490B-B972-2639CE41339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C32FAF-8B75-4420-B91D-B93E0AA3A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A2BD63-DC2B-490B-B972-2639CE41339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2C32FAF-8B75-4420-B91D-B93E0AA3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BD63-DC2B-490B-B972-2639CE41339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FAF-8B75-4420-B91D-B93E0AA3A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BD63-DC2B-490B-B972-2639CE41339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FAF-8B75-4420-B91D-B93E0AA3A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A2BD63-DC2B-490B-B972-2639CE41339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C32FAF-8B75-4420-B91D-B93E0AA3A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BD63-DC2B-490B-B972-2639CE41339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FAF-8B75-4420-B91D-B93E0AA3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A2BD63-DC2B-490B-B972-2639CE41339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C32FAF-8B75-4420-B91D-B93E0AA3A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A2BD63-DC2B-490B-B972-2639CE41339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C32FAF-8B75-4420-B91D-B93E0AA3A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A2BD63-DC2B-490B-B972-2639CE41339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2C32FAF-8B75-4420-B91D-B93E0AA3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nsportal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sportal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64704"/>
            <a:ext cx="6172200" cy="172819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ДИСТАНЦИОННОЕ ОБУЧЕНИЕ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 НАЧАЛЬНОЙ ШКОЛЕ.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0899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Презентацию подготовила руководитель творческой группы учителей начальных классов </a:t>
            </a:r>
            <a:r>
              <a:rPr lang="ru-RU" dirty="0" err="1" smtClean="0">
                <a:solidFill>
                  <a:schemeClr val="tx1"/>
                </a:solidFill>
              </a:rPr>
              <a:t>Жидеева</a:t>
            </a:r>
            <a:r>
              <a:rPr lang="ru-RU" dirty="0" smtClean="0">
                <a:solidFill>
                  <a:schemeClr val="tx1"/>
                </a:solidFill>
              </a:rPr>
              <a:t> Е.А.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17 октября 2013 года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Список учителей, входящих в творческую группу «Дистанционное обучение в начальной школе»</a:t>
            </a:r>
          </a:p>
          <a:p>
            <a:pPr algn="ctr">
              <a:buNone/>
            </a:pPr>
            <a:endParaRPr lang="ru-RU" sz="2800" b="1" i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dirty="0" err="1" smtClean="0"/>
              <a:t>Жидеева</a:t>
            </a:r>
            <a:r>
              <a:rPr lang="ru-RU" dirty="0" smtClean="0"/>
              <a:t> Е.А.- руководитель творческой группы</a:t>
            </a:r>
          </a:p>
          <a:p>
            <a:pPr lvl="0">
              <a:buNone/>
            </a:pPr>
            <a:r>
              <a:rPr lang="ru-RU" dirty="0" smtClean="0"/>
              <a:t>Кузнецова О.Г.</a:t>
            </a:r>
          </a:p>
          <a:p>
            <a:pPr lvl="0">
              <a:buNone/>
            </a:pPr>
            <a:r>
              <a:rPr lang="ru-RU" dirty="0" smtClean="0"/>
              <a:t>Задунайская М.А.</a:t>
            </a:r>
          </a:p>
          <a:p>
            <a:pPr lvl="0">
              <a:buNone/>
            </a:pPr>
            <a:r>
              <a:rPr lang="ru-RU" dirty="0" err="1" smtClean="0"/>
              <a:t>Тараскина</a:t>
            </a:r>
            <a:r>
              <a:rPr lang="ru-RU" dirty="0" smtClean="0"/>
              <a:t> Е.Л</a:t>
            </a:r>
            <a:r>
              <a:rPr lang="ru-RU" dirty="0" smtClean="0"/>
              <a:t>.</a:t>
            </a:r>
          </a:p>
          <a:p>
            <a:pPr lvl="0">
              <a:buNone/>
            </a:pPr>
            <a:r>
              <a:rPr lang="ru-RU" smtClean="0"/>
              <a:t>Коптелова Е.А.</a:t>
            </a:r>
            <a:endParaRPr lang="ru-RU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787208" cy="525658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800" dirty="0" smtClean="0"/>
              <a:t>  </a:t>
            </a:r>
            <a:r>
              <a:rPr lang="ru-RU" sz="2800" b="1" i="1" dirty="0" smtClean="0"/>
              <a:t>«Под дистанционными образовательными технологиями понимаются образовательные технологии, реализуемые в основном с применением информационных и телекоммуникационных технологий при опосредованном (на расстоянии) или не полностью опосредованном взаимодействии обучающегося и педагогического работника».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t.sch55.minsk.edu.by/files/2012/09/dis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064895" cy="612068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 плюсам дистанционного образования можно отнести: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467600" cy="455712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None/>
            </a:pPr>
            <a:r>
              <a:rPr lang="ru-RU" dirty="0" smtClean="0"/>
              <a:t>            </a:t>
            </a:r>
            <a:r>
              <a:rPr lang="ru-RU" sz="2800" dirty="0" smtClean="0"/>
              <a:t>- обучение в индивидуальном темпе;</a:t>
            </a:r>
          </a:p>
          <a:p>
            <a:pPr marL="457200" indent="-457200">
              <a:buNone/>
            </a:pPr>
            <a:r>
              <a:rPr lang="ru-RU" sz="2800" dirty="0" smtClean="0"/>
              <a:t>            - свобода и гибкость;</a:t>
            </a:r>
          </a:p>
          <a:p>
            <a:pPr marL="457200" indent="-457200">
              <a:buNone/>
            </a:pPr>
            <a:r>
              <a:rPr lang="ru-RU" sz="2800" dirty="0" smtClean="0"/>
              <a:t>            - доступность;</a:t>
            </a:r>
          </a:p>
          <a:p>
            <a:pPr marL="457200" indent="-457200">
              <a:buNone/>
            </a:pPr>
            <a:r>
              <a:rPr lang="ru-RU" sz="2800" dirty="0" smtClean="0"/>
              <a:t>            - мобильность;</a:t>
            </a:r>
          </a:p>
          <a:p>
            <a:pPr marL="457200" indent="-457200">
              <a:buNone/>
            </a:pPr>
            <a:r>
              <a:rPr lang="ru-RU" sz="2800" dirty="0" smtClean="0"/>
              <a:t>            - технологичность;</a:t>
            </a:r>
          </a:p>
          <a:p>
            <a:pPr marL="457200" indent="-457200">
              <a:buNone/>
            </a:pPr>
            <a:r>
              <a:rPr lang="ru-RU" sz="2800" dirty="0" smtClean="0"/>
              <a:t>            - социальное равноправие;</a:t>
            </a:r>
          </a:p>
          <a:p>
            <a:pPr marL="457200" indent="-457200">
              <a:buNone/>
            </a:pPr>
            <a:r>
              <a:rPr lang="ru-RU" sz="2800" dirty="0" smtClean="0"/>
              <a:t>            - творчество.</a:t>
            </a:r>
          </a:p>
          <a:p>
            <a:pPr marL="457200" indent="-45720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>
                <a:solidFill>
                  <a:schemeClr val="tx1"/>
                </a:solidFill>
              </a:rPr>
              <a:t>Основные направления информатизации  образования: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4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b="1" dirty="0" smtClean="0"/>
              <a:t>. Использование ИКТ в качестве дидактического средства обучения:</a:t>
            </a:r>
          </a:p>
          <a:p>
            <a:pPr>
              <a:buNone/>
            </a:pPr>
            <a:r>
              <a:rPr lang="ru-RU" dirty="0" smtClean="0"/>
              <a:t> -</a:t>
            </a:r>
            <a:r>
              <a:rPr lang="ru-RU" i="1" dirty="0" smtClean="0"/>
              <a:t> создание дидактических пособий и подготовка дидактических материалов (варианты заданий, таблицы, памятки, схемы, чертежи, демонстрационные таблицы и т.д.);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-</a:t>
            </a:r>
            <a:r>
              <a:rPr lang="ru-RU" i="1" dirty="0" smtClean="0"/>
              <a:t>разработка и применение готовых компьютерных тренажёров по различным предметам, использование в своей работе Интернет-ресурсов.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8641"/>
            <a:ext cx="6275040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708920"/>
            <a:ext cx="6063856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7385248" cy="1800200"/>
          </a:xfr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/>
              <a:t>- работа на личных сайтах учителей в </a:t>
            </a:r>
            <a:r>
              <a:rPr lang="ru-RU" i="1" u="sng" dirty="0" smtClean="0">
                <a:hlinkClick r:id="rId2"/>
              </a:rPr>
              <a:t>http://nsportal.ru/</a:t>
            </a:r>
            <a:r>
              <a:rPr lang="ru-RU" i="1" dirty="0" smtClean="0"/>
              <a:t>, создание страничек «Если я заболел…», «Домашнее задание», «Тренажёры, тесты, упражнения» и др.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7632848" cy="48245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 2. Проведение урока с использованием ИКТ: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i="1" dirty="0" smtClean="0"/>
              <a:t>-применение ИКТ на отдельных этапах урока:</a:t>
            </a:r>
          </a:p>
          <a:p>
            <a:pPr lvl="0">
              <a:buNone/>
            </a:pPr>
            <a:r>
              <a:rPr lang="ru-RU" i="1" dirty="0" smtClean="0"/>
              <a:t>подготовка учащихся к усвоению новых знаний;</a:t>
            </a:r>
          </a:p>
          <a:p>
            <a:pPr lvl="0">
              <a:buNone/>
            </a:pPr>
            <a:r>
              <a:rPr lang="ru-RU" i="1" dirty="0" smtClean="0"/>
              <a:t>-усвоение новых знаний;</a:t>
            </a:r>
          </a:p>
          <a:p>
            <a:pPr lvl="0">
              <a:buNone/>
            </a:pPr>
            <a:r>
              <a:rPr lang="ru-RU" i="1" dirty="0" smtClean="0"/>
              <a:t>-закрепление новых знаний;</a:t>
            </a:r>
          </a:p>
          <a:p>
            <a:pPr lvl="0">
              <a:buNone/>
            </a:pPr>
            <a:r>
              <a:rPr lang="ru-RU" i="1" dirty="0" smtClean="0"/>
              <a:t>-подведение итогов урока;</a:t>
            </a:r>
          </a:p>
          <a:p>
            <a:pPr lvl="0">
              <a:buNone/>
            </a:pPr>
            <a:r>
              <a:rPr lang="ru-RU" i="1" dirty="0" smtClean="0"/>
              <a:t>- домашнее задание.</a:t>
            </a:r>
          </a:p>
          <a:p>
            <a:pPr lvl="0">
              <a:buNone/>
            </a:pPr>
            <a:r>
              <a:rPr lang="ru-RU" i="1" dirty="0" smtClean="0"/>
              <a:t>-использование ИКТ для закрепления и контроля знаний,</a:t>
            </a:r>
          </a:p>
          <a:p>
            <a:pPr>
              <a:buNone/>
            </a:pPr>
            <a:r>
              <a:rPr lang="ru-RU" i="1" dirty="0" smtClean="0"/>
              <a:t>-организация групповой и индивидуальной работы;</a:t>
            </a:r>
          </a:p>
          <a:p>
            <a:pPr>
              <a:buNone/>
            </a:pPr>
            <a:r>
              <a:rPr lang="ru-RU" i="1" dirty="0" smtClean="0"/>
              <a:t>-организация совместных уроков, видеоконференций между классами одной параллели;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2088232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3. Организация   работы с родителями:</a:t>
            </a:r>
          </a:p>
          <a:p>
            <a:pPr>
              <a:buNone/>
            </a:pPr>
            <a:r>
              <a:rPr lang="ru-RU" i="1" dirty="0" smtClean="0"/>
              <a:t>-работа на личных сайтах учителей в </a:t>
            </a:r>
            <a:r>
              <a:rPr lang="ru-RU" i="1" u="sng" dirty="0" smtClean="0">
                <a:hlinkClick r:id="rId2"/>
              </a:rPr>
              <a:t>http://nsportal.ru/</a:t>
            </a:r>
            <a:r>
              <a:rPr lang="ru-RU" i="1" dirty="0" smtClean="0"/>
              <a:t> , создание страничек для родителей «Круглый стол», «Консультации родителям» и др.</a:t>
            </a:r>
          </a:p>
          <a:p>
            <a:pPr>
              <a:buNone/>
            </a:pPr>
            <a:r>
              <a:rPr lang="ru-RU" b="1" dirty="0" smtClean="0"/>
              <a:t>4. Организация методической работы.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7467600" cy="398245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137</TotalTime>
  <Words>214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ДИСТАНЦИОННОЕ ОБУЧЕНИЕ  В НАЧАЛЬНОЙ ШКОЛЕ.</vt:lpstr>
      <vt:lpstr>Слайд 2</vt:lpstr>
      <vt:lpstr>Слайд 3</vt:lpstr>
      <vt:lpstr>К плюсам дистанционного образования можно отнести:</vt:lpstr>
      <vt:lpstr> Основные направления информатизации  образования:</vt:lpstr>
      <vt:lpstr>Слайд 6</vt:lpstr>
      <vt:lpstr>Слайд 7</vt:lpstr>
      <vt:lpstr>Слайд 8</vt:lpstr>
      <vt:lpstr>Слайд 9</vt:lpstr>
      <vt:lpstr>Слайд 10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 В НАЧАЛЬНОЙ ШКОЛЕ.</dc:title>
  <dc:creator>пк</dc:creator>
  <cp:lastModifiedBy>пк</cp:lastModifiedBy>
  <cp:revision>10</cp:revision>
  <dcterms:created xsi:type="dcterms:W3CDTF">2013-09-08T17:09:57Z</dcterms:created>
  <dcterms:modified xsi:type="dcterms:W3CDTF">2013-09-15T15:01:30Z</dcterms:modified>
</cp:coreProperties>
</file>