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61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3972B0-8C9A-4786-AB6C-08ACA98D044E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6C0988-9D42-44E5-8EEE-F9206A591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Г.В.Свиридов.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 Кантата «Деревянная Русь»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РУСЬ  ИЗНАЧАЛЬНАЯ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4572008"/>
            <a:ext cx="450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Подготовила: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 музыки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МБОУ гимназии №53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г.Нижнего Новгорода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Шишкина Светлана Викторовна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6" descr="scan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29" y="260350"/>
            <a:ext cx="1801795" cy="22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Георгий Васильевич Свиридов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(1915-1998 г.г.)-советский и российский композитор, пианист.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&amp;Gcy;&amp;iecy;&amp;ocy;&amp;rcy;&amp;gcy;&amp;icy;&amp;jcy; &amp;Scy;&amp;vcy;&amp;icy;&amp;rcy;&amp;icy;&amp;dcy;&amp;ocy;&amp;vcy; (Georgy Sviridov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952614"/>
            <a:ext cx="3250429" cy="433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r-citynews.ru/wp-content/uploads/2011/12/%D0%95%D1%81%D0%B5%D0%BD%D0%B8%D0%BD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3331059" cy="48176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Сергей Есенин(1895- 1925 гг.) -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русский поэт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164307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 </a:t>
            </a:r>
            <a:br>
              <a:rPr lang="ru-RU" sz="3600" i="1" dirty="0" smtClean="0"/>
            </a:br>
            <a:r>
              <a:rPr lang="ru-RU" sz="3600" i="1" dirty="0" smtClean="0"/>
              <a:t> 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Г.В.Свиридов.</a:t>
            </a:r>
            <a:b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 Кантата «Деревянная Русь»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26" y="1428736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В основу кантаты положены четыре стихотворения  С.Есенина, относящиеся к разным годам. </a:t>
            </a:r>
          </a:p>
          <a:p>
            <a:r>
              <a:rPr lang="ru-RU" dirty="0" smtClean="0"/>
              <a:t>Первое —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«Прощай, родная пуща...» (</a:t>
            </a:r>
            <a:r>
              <a:rPr lang="ru-RU" dirty="0" smtClean="0"/>
              <a:t>1916) — прощание крестьянского сына, уходящего из родной деревни. </a:t>
            </a:r>
          </a:p>
          <a:p>
            <a:r>
              <a:rPr lang="ru-RU" dirty="0" smtClean="0"/>
              <a:t>Второе —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«Топи да болота...» </a:t>
            </a:r>
            <a:r>
              <a:rPr lang="ru-RU" dirty="0" smtClean="0"/>
              <a:t>(1914) — щемящий сердце пейзаж родного края, скромного, «забытого и родного». </a:t>
            </a:r>
          </a:p>
          <a:p>
            <a:r>
              <a:rPr lang="ru-RU" dirty="0" smtClean="0"/>
              <a:t>Третье —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«Я странник убогий...» </a:t>
            </a:r>
            <a:r>
              <a:rPr lang="ru-RU" dirty="0" smtClean="0"/>
              <a:t>(1915) — образ смиренного молящегося странника, идущего по родной стране с Иисусом в сердце. </a:t>
            </a:r>
          </a:p>
          <a:p>
            <a:r>
              <a:rPr lang="ru-RU" dirty="0" smtClean="0"/>
              <a:t>И, наконец, финальное, четвертое, — «Наша вера не погасла...» (1915), которому Свиридов дал название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«Не ищи меня ты в Боге», </a:t>
            </a:r>
            <a:r>
              <a:rPr lang="ru-RU" dirty="0" smtClean="0"/>
              <a:t>— размышления о судьбе России, приводящие поэта к горькому, хотя внешне оптимистическому итогу. </a:t>
            </a:r>
          </a:p>
          <a:p>
            <a:r>
              <a:rPr lang="ru-RU" dirty="0" err="1" smtClean="0"/>
              <a:t>Четырехчастной</a:t>
            </a:r>
            <a:r>
              <a:rPr lang="ru-RU" dirty="0" smtClean="0"/>
              <a:t> кантате композитор предпослал эпиграф из Есенина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 «Русь моя, деревянная Русь!»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ДЕРЕВЯННАЯ РУСЬ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2770" name="Picture 2" descr="http://bibliotekar.ru/rusZod/2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435577" cy="3214710"/>
          </a:xfrm>
          <a:prstGeom prst="roundRect">
            <a:avLst/>
          </a:prstGeom>
          <a:noFill/>
        </p:spPr>
      </p:pic>
      <p:pic>
        <p:nvPicPr>
          <p:cNvPr id="32772" name="Picture 4" descr="http://900igr.net/datai/filosofija/Razvitie-russkoj-filosofii/0002-001-Russkaja-filosofij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344987" cy="3024111"/>
          </a:xfrm>
          <a:prstGeom prst="round1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Стихи С.Есенина о Родине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8635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«Топи да болота»</a:t>
            </a:r>
          </a:p>
          <a:p>
            <a:pPr>
              <a:buNone/>
            </a:pPr>
            <a:r>
              <a:rPr lang="ru-RU" sz="3400" dirty="0" smtClean="0"/>
              <a:t>      Топи да болота,</a:t>
            </a:r>
            <a:br>
              <a:rPr lang="ru-RU" sz="3400" dirty="0" smtClean="0"/>
            </a:br>
            <a:r>
              <a:rPr lang="ru-RU" sz="3400" dirty="0" smtClean="0"/>
              <a:t>Синий плат небес.</a:t>
            </a:r>
            <a:br>
              <a:rPr lang="ru-RU" sz="3400" dirty="0" smtClean="0"/>
            </a:br>
            <a:r>
              <a:rPr lang="ru-RU" sz="3400" dirty="0" smtClean="0"/>
              <a:t>Хвойной позолотой</a:t>
            </a:r>
            <a:br>
              <a:rPr lang="ru-RU" sz="3400" dirty="0" smtClean="0"/>
            </a:br>
            <a:r>
              <a:rPr lang="ru-RU" sz="3400" dirty="0" err="1" smtClean="0"/>
              <a:t>Взвенивает</a:t>
            </a:r>
            <a:r>
              <a:rPr lang="ru-RU" sz="3400" dirty="0" smtClean="0"/>
              <a:t> лес. 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    Тенькает синица</a:t>
            </a:r>
            <a:br>
              <a:rPr lang="ru-RU" sz="3400" dirty="0" smtClean="0"/>
            </a:br>
            <a:r>
              <a:rPr lang="ru-RU" sz="3400" dirty="0" smtClean="0"/>
              <a:t>Меж лесных кудрей,</a:t>
            </a:r>
            <a:br>
              <a:rPr lang="ru-RU" sz="3400" dirty="0" smtClean="0"/>
            </a:br>
            <a:r>
              <a:rPr lang="ru-RU" sz="3400" dirty="0" smtClean="0"/>
              <a:t>Тёмным елям снится</a:t>
            </a:r>
            <a:br>
              <a:rPr lang="ru-RU" sz="3400" dirty="0" smtClean="0"/>
            </a:br>
            <a:r>
              <a:rPr lang="ru-RU" sz="3400" dirty="0" smtClean="0"/>
              <a:t>Гомон косарей.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    По лугу со скрипом</a:t>
            </a:r>
            <a:br>
              <a:rPr lang="ru-RU" sz="3400" dirty="0" smtClean="0"/>
            </a:br>
            <a:r>
              <a:rPr lang="ru-RU" sz="3400" dirty="0" smtClean="0"/>
              <a:t>Тянется обоз - </a:t>
            </a:r>
            <a:br>
              <a:rPr lang="ru-RU" sz="3400" dirty="0" smtClean="0"/>
            </a:br>
            <a:r>
              <a:rPr lang="ru-RU" sz="3400" dirty="0" smtClean="0"/>
              <a:t>Суховатой липой</a:t>
            </a:r>
            <a:br>
              <a:rPr lang="ru-RU" sz="3400" dirty="0" smtClean="0"/>
            </a:br>
            <a:r>
              <a:rPr lang="ru-RU" sz="3400" dirty="0" smtClean="0"/>
              <a:t>Пахнет от колёс.</a:t>
            </a:r>
          </a:p>
          <a:p>
            <a:pPr>
              <a:buNone/>
            </a:pPr>
            <a:r>
              <a:rPr lang="ru-RU" sz="3400" dirty="0" smtClean="0"/>
              <a:t>      </a:t>
            </a:r>
          </a:p>
          <a:p>
            <a:pPr>
              <a:buNone/>
            </a:pPr>
            <a:r>
              <a:rPr lang="ru-RU" sz="3400" dirty="0" smtClean="0"/>
              <a:t>       </a:t>
            </a:r>
            <a:r>
              <a:rPr lang="ru-RU" sz="3400" dirty="0" err="1" smtClean="0"/>
              <a:t>Слухают</a:t>
            </a:r>
            <a:r>
              <a:rPr lang="ru-RU" sz="3400" dirty="0" smtClean="0"/>
              <a:t> ракиты</a:t>
            </a:r>
            <a:br>
              <a:rPr lang="ru-RU" sz="3400" dirty="0" smtClean="0"/>
            </a:br>
            <a:r>
              <a:rPr lang="ru-RU" sz="3400" dirty="0" smtClean="0"/>
              <a:t>Посвист ветряной...</a:t>
            </a:r>
            <a:br>
              <a:rPr lang="ru-RU" sz="3400" dirty="0" smtClean="0"/>
            </a:br>
            <a:r>
              <a:rPr lang="ru-RU" sz="3400" dirty="0" smtClean="0"/>
              <a:t>Край ты мой забытый,</a:t>
            </a:r>
            <a:br>
              <a:rPr lang="ru-RU" sz="3400" dirty="0" smtClean="0"/>
            </a:br>
            <a:r>
              <a:rPr lang="ru-RU" sz="3400" dirty="0" smtClean="0"/>
              <a:t>Край ты мой родной!..</a:t>
            </a:r>
          </a:p>
          <a:p>
            <a:pPr algn="r">
              <a:buNone/>
            </a:pPr>
            <a:r>
              <a:rPr lang="ru-RU" sz="3400" dirty="0" smtClean="0"/>
              <a:t>1914 </a:t>
            </a:r>
          </a:p>
          <a:p>
            <a:endParaRPr lang="ru-RU" sz="3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5779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«Наша вера не погасла»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3400" dirty="0" smtClean="0"/>
              <a:t>Наша вера не погасла,</a:t>
            </a:r>
            <a:br>
              <a:rPr lang="ru-RU" sz="3400" dirty="0" smtClean="0"/>
            </a:br>
            <a:r>
              <a:rPr lang="ru-RU" sz="3400" dirty="0" smtClean="0"/>
              <a:t>Святы песни и псалмы.</a:t>
            </a:r>
            <a:br>
              <a:rPr lang="ru-RU" sz="3400" dirty="0" smtClean="0"/>
            </a:br>
            <a:r>
              <a:rPr lang="ru-RU" sz="3400" dirty="0" smtClean="0"/>
              <a:t>Льется солнечное масло</a:t>
            </a:r>
            <a:br>
              <a:rPr lang="ru-RU" sz="3400" dirty="0" smtClean="0"/>
            </a:br>
            <a:r>
              <a:rPr lang="ru-RU" sz="3400" dirty="0" smtClean="0"/>
              <a:t>На зеленые холмы.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Верю, родина, я знаю,</a:t>
            </a:r>
            <a:br>
              <a:rPr lang="ru-RU" sz="3400" dirty="0" smtClean="0"/>
            </a:br>
            <a:r>
              <a:rPr lang="ru-RU" sz="3400" dirty="0" smtClean="0"/>
              <a:t>Что легка твоя стопа,</a:t>
            </a:r>
            <a:br>
              <a:rPr lang="ru-RU" sz="3400" dirty="0" smtClean="0"/>
            </a:br>
            <a:r>
              <a:rPr lang="ru-RU" sz="3400" dirty="0" smtClean="0"/>
              <a:t>Не одна ведет нас к раю</a:t>
            </a:r>
            <a:br>
              <a:rPr lang="ru-RU" sz="3400" dirty="0" smtClean="0"/>
            </a:br>
            <a:r>
              <a:rPr lang="ru-RU" sz="3400" dirty="0" smtClean="0"/>
              <a:t>Богомольная тропа.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Все пути твои - в удаче,</a:t>
            </a:r>
            <a:br>
              <a:rPr lang="ru-RU" sz="3400" dirty="0" smtClean="0"/>
            </a:br>
            <a:r>
              <a:rPr lang="ru-RU" sz="3400" dirty="0" smtClean="0"/>
              <a:t>Но в одном лишь счастья нет:</a:t>
            </a:r>
            <a:br>
              <a:rPr lang="ru-RU" sz="3400" dirty="0" smtClean="0"/>
            </a:br>
            <a:r>
              <a:rPr lang="ru-RU" sz="3400" dirty="0" smtClean="0"/>
              <a:t>Он закован в белом плаче</a:t>
            </a:r>
            <a:br>
              <a:rPr lang="ru-RU" sz="3400" dirty="0" smtClean="0"/>
            </a:br>
            <a:r>
              <a:rPr lang="ru-RU" sz="3400" dirty="0" smtClean="0"/>
              <a:t>Разгадавших новый свет.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Там настроены палаты</a:t>
            </a:r>
            <a:br>
              <a:rPr lang="ru-RU" sz="3400" dirty="0" smtClean="0"/>
            </a:br>
            <a:r>
              <a:rPr lang="ru-RU" sz="3400" dirty="0" smtClean="0"/>
              <a:t>Из церковных кирпичей;</a:t>
            </a:r>
            <a:br>
              <a:rPr lang="ru-RU" sz="3400" dirty="0" smtClean="0"/>
            </a:br>
            <a:r>
              <a:rPr lang="ru-RU" sz="3400" dirty="0" smtClean="0"/>
              <a:t>Те палаты - казематы</a:t>
            </a:r>
            <a:br>
              <a:rPr lang="ru-RU" sz="3400" dirty="0" smtClean="0"/>
            </a:br>
            <a:r>
              <a:rPr lang="ru-RU" sz="3400" dirty="0" smtClean="0"/>
              <a:t>Да железный звон цепей.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Не ищи меня ты в боге,</a:t>
            </a:r>
            <a:br>
              <a:rPr lang="ru-RU" sz="3400" dirty="0" smtClean="0"/>
            </a:br>
            <a:r>
              <a:rPr lang="ru-RU" sz="3400" dirty="0" smtClean="0"/>
              <a:t>Не зови любить и жить...</a:t>
            </a:r>
            <a:br>
              <a:rPr lang="ru-RU" sz="3400" dirty="0" smtClean="0"/>
            </a:br>
            <a:r>
              <a:rPr lang="ru-RU" sz="3400" dirty="0" smtClean="0"/>
              <a:t>Я пойду по той дороге</a:t>
            </a:r>
            <a:br>
              <a:rPr lang="ru-RU" sz="3400" dirty="0" smtClean="0"/>
            </a:br>
            <a:r>
              <a:rPr lang="ru-RU" sz="3400" dirty="0" smtClean="0"/>
              <a:t>Буйну голову сложить.</a:t>
            </a:r>
            <a:endParaRPr lang="ru-RU" sz="3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hdoboi.org/download.php?file=201308/1280x800/hdoboi.org-36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1543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Стихи С.Есенина о Родине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Гой ты, Русь, моя родная,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2000" dirty="0" smtClean="0"/>
              <a:t>Гой ты, Русь, моя родная,</a:t>
            </a:r>
            <a:br>
              <a:rPr lang="ru-RU" sz="2000" dirty="0" smtClean="0"/>
            </a:br>
            <a:r>
              <a:rPr lang="ru-RU" sz="2000" dirty="0" smtClean="0"/>
              <a:t>Хаты - в ризах образа...</a:t>
            </a:r>
            <a:br>
              <a:rPr lang="ru-RU" sz="2000" dirty="0" smtClean="0"/>
            </a:br>
            <a:r>
              <a:rPr lang="ru-RU" sz="2000" dirty="0" smtClean="0"/>
              <a:t>Не видать конца и края -</a:t>
            </a:r>
            <a:br>
              <a:rPr lang="ru-RU" sz="2000" dirty="0" smtClean="0"/>
            </a:br>
            <a:r>
              <a:rPr lang="ru-RU" sz="2000" dirty="0" smtClean="0"/>
              <a:t>Только синь сосет глаза.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Как захожий богомолец,</a:t>
            </a:r>
            <a:br>
              <a:rPr lang="ru-RU" sz="2000" dirty="0" smtClean="0"/>
            </a:br>
            <a:r>
              <a:rPr lang="ru-RU" sz="2000" dirty="0" smtClean="0"/>
              <a:t>Я смотрю твои поля.</a:t>
            </a:r>
            <a:br>
              <a:rPr lang="ru-RU" sz="2000" dirty="0" smtClean="0"/>
            </a:br>
            <a:r>
              <a:rPr lang="ru-RU" sz="2000" dirty="0" smtClean="0"/>
              <a:t>А у низеньких околиц</a:t>
            </a:r>
            <a:br>
              <a:rPr lang="ru-RU" sz="2000" dirty="0" smtClean="0"/>
            </a:br>
            <a:r>
              <a:rPr lang="ru-RU" sz="2000" dirty="0" err="1" smtClean="0"/>
              <a:t>Звонно</a:t>
            </a:r>
            <a:r>
              <a:rPr lang="ru-RU" sz="2000" dirty="0" smtClean="0"/>
              <a:t> чахнут тополя.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Пахнет яблоком и медом</a:t>
            </a:r>
            <a:br>
              <a:rPr lang="ru-RU" sz="2000" dirty="0" smtClean="0"/>
            </a:br>
            <a:r>
              <a:rPr lang="ru-RU" sz="2000" dirty="0" smtClean="0"/>
              <a:t>По церквам твой кроткий Спас.</a:t>
            </a:r>
            <a:br>
              <a:rPr lang="ru-RU" sz="2000" dirty="0" smtClean="0"/>
            </a:br>
            <a:r>
              <a:rPr lang="ru-RU" sz="2000" dirty="0" smtClean="0"/>
              <a:t>И гудит за </a:t>
            </a:r>
            <a:r>
              <a:rPr lang="ru-RU" sz="2000" dirty="0" err="1" smtClean="0"/>
              <a:t>корогодом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лугах веселый пляс.</a:t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863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Побегу по мятой стежке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 err="1" smtClean="0"/>
              <a:t>приволь</a:t>
            </a:r>
            <a:r>
              <a:rPr lang="ru-RU" sz="2000" dirty="0" smtClean="0"/>
              <a:t> зеленых </a:t>
            </a:r>
            <a:r>
              <a:rPr lang="ru-RU" sz="2000" dirty="0" err="1" smtClean="0"/>
              <a:t>лех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Мне навстречу, как сережки,</a:t>
            </a:r>
            <a:br>
              <a:rPr lang="ru-RU" sz="2000" dirty="0" smtClean="0"/>
            </a:br>
            <a:r>
              <a:rPr lang="ru-RU" sz="2000" dirty="0" smtClean="0"/>
              <a:t>Прозвенит девичий смех.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Если крикнет рать святая:</a:t>
            </a:r>
            <a:br>
              <a:rPr lang="ru-RU" sz="2000" dirty="0" smtClean="0"/>
            </a:br>
            <a:r>
              <a:rPr lang="ru-RU" sz="2000" dirty="0" smtClean="0"/>
              <a:t>"Кинь ты Русь, живи в раю!"</a:t>
            </a:r>
            <a:br>
              <a:rPr lang="ru-RU" sz="2000" dirty="0" smtClean="0"/>
            </a:br>
            <a:r>
              <a:rPr lang="ru-RU" sz="2000" dirty="0" smtClean="0"/>
              <a:t>Я скажу: "Не надо рая,</a:t>
            </a:r>
            <a:br>
              <a:rPr lang="ru-RU" sz="2000" dirty="0" smtClean="0"/>
            </a:br>
            <a:r>
              <a:rPr lang="ru-RU" sz="2000" dirty="0" smtClean="0"/>
              <a:t>Дайте родину мою".</a:t>
            </a:r>
            <a:br>
              <a:rPr lang="ru-RU" sz="2000" dirty="0" smtClean="0"/>
            </a:br>
            <a:r>
              <a:rPr lang="ru-RU" sz="2000" dirty="0" smtClean="0"/>
              <a:t>1914</a:t>
            </a:r>
          </a:p>
          <a:p>
            <a:endParaRPr lang="ru-RU" dirty="0"/>
          </a:p>
        </p:txBody>
      </p:sp>
      <p:pic>
        <p:nvPicPr>
          <p:cNvPr id="29698" name="Picture 2" descr="http://img1.liveinternet.ru/images/attach/b/1/25/296/25296187_1825989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286644" y="4286256"/>
            <a:ext cx="1722478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.rodon.org/p/14/0804232109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215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</TotalTime>
  <Words>232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РУСЬ  ИЗНАЧАЛЬНАЯ</vt:lpstr>
      <vt:lpstr>Георгий Васильевич Свиридов  (1915-1998 г.г.)-советский и российский композитор, пианист.</vt:lpstr>
      <vt:lpstr>Сергей Есенин(1895- 1925 гг.) -  русский поэт </vt:lpstr>
      <vt:lpstr>       Г.В.Свиридов.  Кантата «Деревянная Русь» </vt:lpstr>
      <vt:lpstr>ДЕРЕВЯННАЯ РУСЬ</vt:lpstr>
      <vt:lpstr>Стихи С.Есенина о Родине</vt:lpstr>
      <vt:lpstr>Слайд 7</vt:lpstr>
      <vt:lpstr>Стихи С.Есенина о Родине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 ИЗНАЧАЛЬНАЯ</dc:title>
  <dc:creator>Admin</dc:creator>
  <cp:lastModifiedBy>Admin</cp:lastModifiedBy>
  <cp:revision>11</cp:revision>
  <dcterms:created xsi:type="dcterms:W3CDTF">2014-07-25T07:43:24Z</dcterms:created>
  <dcterms:modified xsi:type="dcterms:W3CDTF">2014-07-25T09:19:05Z</dcterms:modified>
</cp:coreProperties>
</file>