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1" r:id="rId4"/>
    <p:sldId id="258" r:id="rId5"/>
    <p:sldId id="259" r:id="rId6"/>
    <p:sldId id="265" r:id="rId7"/>
    <p:sldId id="262" r:id="rId8"/>
    <p:sldId id="266" r:id="rId9"/>
    <p:sldId id="267" r:id="rId10"/>
    <p:sldId id="264" r:id="rId11"/>
    <p:sldId id="263" r:id="rId12"/>
    <p:sldId id="268" r:id="rId13"/>
    <p:sldId id="270" r:id="rId14"/>
    <p:sldId id="272" r:id="rId15"/>
    <p:sldId id="273" r:id="rId16"/>
    <p:sldId id="269" r:id="rId17"/>
    <p:sldId id="274"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11.06.2014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11.06.2014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11.06.2014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11.06.2014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11.06.2014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11.06.2014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11.06.2014</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11.06.2014</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11.06.2014</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11.06.2014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11.06.2014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11.06.2014</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oxothik.ru/index.php?action=bases&amp;act=list&amp;by=present&amp;tag=%D0%91%D0%BE%D0%B1%D1%80&amp;n=14" TargetMode="External"/><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commons.wikimedia.org/wiki/File:Coat_of_arms_of_Iskitim.png?uselang=ru" TargetMode="Externa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gif"/><Relationship Id="rId4" Type="http://schemas.openxmlformats.org/officeDocument/2006/relationships/hyperlink" Target="http://commons.wikimedia.org/wiki/File:RR5109-0047R.gif?uselang=ru"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8" Type="http://schemas.openxmlformats.org/officeDocument/2006/relationships/hyperlink" Target="http://dproos-nso.ru/articles.php?article=744&amp;item=3" TargetMode="External"/><Relationship Id="rId3" Type="http://schemas.openxmlformats.org/officeDocument/2006/relationships/hyperlink" Target="http://www.den-za-dnem.ru/school.php?item=288" TargetMode="External"/><Relationship Id="rId7" Type="http://schemas.openxmlformats.org/officeDocument/2006/relationships/hyperlink" Target="http://www.russia-companies.ru/novosibirskaia_oblast-79.html" TargetMode="External"/><Relationship Id="rId2" Type="http://schemas.openxmlformats.org/officeDocument/2006/relationships/hyperlink" Target="http://www.zoofirma.ru/knigi/biologicheskoe-rajonirovanie/6091-zhizn-bobrov-v-novosibirskoj-oblasti.html" TargetMode="External"/><Relationship Id="rId1" Type="http://schemas.openxmlformats.org/officeDocument/2006/relationships/slideLayout" Target="../slideLayouts/slideLayout7.xml"/><Relationship Id="rId6" Type="http://schemas.openxmlformats.org/officeDocument/2006/relationships/hyperlink" Target="http://www.sharks-world.ru/petnews/animnews1260.html" TargetMode="External"/><Relationship Id="rId5" Type="http://schemas.openxmlformats.org/officeDocument/2006/relationships/hyperlink" Target="http://www.peshtour.ru/lesNSK.php" TargetMode="External"/><Relationship Id="rId4" Type="http://schemas.openxmlformats.org/officeDocument/2006/relationships/hyperlink" Target="http://oxothik.ru/index.php?action=articles&amp;id=147"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59632" y="404665"/>
            <a:ext cx="6840760" cy="2736303"/>
          </a:xfrm>
        </p:spPr>
        <p:style>
          <a:lnRef idx="2">
            <a:schemeClr val="accent2"/>
          </a:lnRef>
          <a:fillRef idx="1">
            <a:schemeClr val="lt1"/>
          </a:fillRef>
          <a:effectRef idx="0">
            <a:schemeClr val="accent2"/>
          </a:effectRef>
          <a:fontRef idx="minor">
            <a:schemeClr val="dk1"/>
          </a:fontRef>
        </p:style>
        <p:txBody>
          <a:bodyP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ru-RU"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Бобры Новосибирской области</a:t>
            </a:r>
            <a:endParaRPr lang="ru-RU"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Подзаголовок 2"/>
          <p:cNvSpPr>
            <a:spLocks noGrp="1"/>
          </p:cNvSpPr>
          <p:nvPr>
            <p:ph type="subTitle" idx="1"/>
          </p:nvPr>
        </p:nvSpPr>
        <p:spPr>
          <a:xfrm>
            <a:off x="4932040" y="3886200"/>
            <a:ext cx="4032448" cy="2423120"/>
          </a:xfrm>
        </p:spPr>
        <p:txBody>
          <a:bodyPr>
            <a:normAutofit fontScale="25000" lnSpcReduction="20000"/>
          </a:bodyPr>
          <a:lstStyle/>
          <a:p>
            <a:pPr algn="l"/>
            <a:endParaRPr lang="ru-RU" i="1" dirty="0" smtClean="0">
              <a:solidFill>
                <a:srgbClr val="FF0000"/>
              </a:solidFill>
              <a:latin typeface="Cambria Math" pitchFamily="18" charset="0"/>
              <a:ea typeface="Cambria Math" pitchFamily="18" charset="0"/>
            </a:endParaRPr>
          </a:p>
          <a:p>
            <a:pPr algn="l"/>
            <a:endParaRPr lang="ru-RU" i="1" dirty="0" smtClean="0">
              <a:solidFill>
                <a:srgbClr val="FF0000"/>
              </a:solidFill>
              <a:latin typeface="Cambria Math" pitchFamily="18" charset="0"/>
              <a:ea typeface="Cambria Math" pitchFamily="18" charset="0"/>
            </a:endParaRPr>
          </a:p>
          <a:p>
            <a:pPr algn="l"/>
            <a:r>
              <a:rPr lang="ru-RU" sz="7400" b="1" dirty="0" smtClean="0">
                <a:solidFill>
                  <a:schemeClr val="accent4">
                    <a:lumMod val="50000"/>
                  </a:schemeClr>
                </a:solidFill>
                <a:latin typeface="Cambria Math" pitchFamily="18" charset="0"/>
                <a:ea typeface="Cambria Math" pitchFamily="18" charset="0"/>
              </a:rPr>
              <a:t>Ученик 4 класса: </a:t>
            </a:r>
          </a:p>
          <a:p>
            <a:pPr algn="l"/>
            <a:r>
              <a:rPr lang="ru-RU" sz="7400" dirty="0" smtClean="0">
                <a:solidFill>
                  <a:schemeClr val="accent4">
                    <a:lumMod val="50000"/>
                  </a:schemeClr>
                </a:solidFill>
                <a:latin typeface="Cambria Math" pitchFamily="18" charset="0"/>
                <a:ea typeface="Cambria Math" pitchFamily="18" charset="0"/>
              </a:rPr>
              <a:t>Барышников Михаил</a:t>
            </a:r>
          </a:p>
          <a:p>
            <a:pPr algn="l"/>
            <a:r>
              <a:rPr lang="ru-RU" sz="7400" b="1" dirty="0" smtClean="0">
                <a:solidFill>
                  <a:schemeClr val="accent4">
                    <a:lumMod val="50000"/>
                  </a:schemeClr>
                </a:solidFill>
                <a:latin typeface="Cambria Math" pitchFamily="18" charset="0"/>
                <a:ea typeface="Cambria Math" pitchFamily="18" charset="0"/>
              </a:rPr>
              <a:t>Руководитель: </a:t>
            </a:r>
          </a:p>
          <a:p>
            <a:pPr algn="l"/>
            <a:r>
              <a:rPr lang="ru-RU" sz="7400" dirty="0" smtClean="0">
                <a:solidFill>
                  <a:schemeClr val="accent4">
                    <a:lumMod val="50000"/>
                  </a:schemeClr>
                </a:solidFill>
                <a:latin typeface="Cambria Math" pitchFamily="18" charset="0"/>
                <a:ea typeface="Cambria Math" pitchFamily="18" charset="0"/>
              </a:rPr>
              <a:t>Ноак    Римма   Валентиновна,</a:t>
            </a:r>
          </a:p>
          <a:p>
            <a:pPr algn="l"/>
            <a:r>
              <a:rPr lang="ru-RU" sz="7400" dirty="0" smtClean="0">
                <a:solidFill>
                  <a:schemeClr val="accent4">
                    <a:lumMod val="50000"/>
                  </a:schemeClr>
                </a:solidFill>
                <a:latin typeface="Cambria Math" pitchFamily="18" charset="0"/>
                <a:ea typeface="Cambria Math" pitchFamily="18" charset="0"/>
              </a:rPr>
              <a:t> учитель начальных классов</a:t>
            </a:r>
          </a:p>
          <a:p>
            <a:endParaRPr lang="ru-RU" sz="3700" dirty="0"/>
          </a:p>
        </p:txBody>
      </p:sp>
      <p:pic>
        <p:nvPicPr>
          <p:cNvPr id="5" name="Рисунок 4" descr="Бобры – строители от природы"/>
          <p:cNvPicPr/>
          <p:nvPr/>
        </p:nvPicPr>
        <p:blipFill>
          <a:blip r:embed="rId2" cstate="print"/>
          <a:srcRect/>
          <a:stretch>
            <a:fillRect/>
          </a:stretch>
        </p:blipFill>
        <p:spPr bwMode="auto">
          <a:xfrm>
            <a:off x="683568" y="3789040"/>
            <a:ext cx="3384376" cy="2376264"/>
          </a:xfrm>
          <a:prstGeom prst="rect">
            <a:avLst/>
          </a:prstGeom>
          <a:noFill/>
          <a:ln w="9525">
            <a:noFill/>
            <a:miter lim="800000"/>
            <a:headEnd/>
            <a:tailEnd/>
          </a:ln>
        </p:spPr>
      </p:pic>
    </p:spTree>
  </p:cSld>
  <p:clrMapOvr>
    <a:masterClrMapping/>
  </p:clrMapOvr>
  <p:transition>
    <p:check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юзер\Pictures\Мои сканированные изображения\2014-01 (янв)\сканирование0030.jpg"/>
          <p:cNvPicPr>
            <a:picLocks noChangeAspect="1" noChangeArrowheads="1"/>
          </p:cNvPicPr>
          <p:nvPr/>
        </p:nvPicPr>
        <p:blipFill>
          <a:blip r:embed="rId2" cstate="print"/>
          <a:srcRect/>
          <a:stretch>
            <a:fillRect/>
          </a:stretch>
        </p:blipFill>
        <p:spPr bwMode="auto">
          <a:xfrm>
            <a:off x="369322" y="404664"/>
            <a:ext cx="8570615" cy="6048672"/>
          </a:xfrm>
          <a:prstGeom prst="rect">
            <a:avLst/>
          </a:prstGeom>
          <a:noFill/>
        </p:spPr>
      </p:pic>
      <p:sp>
        <p:nvSpPr>
          <p:cNvPr id="7169" name="Rectangle 1"/>
          <p:cNvSpPr>
            <a:spLocks noChangeArrowheads="1"/>
          </p:cNvSpPr>
          <p:nvPr/>
        </p:nvSpPr>
        <p:spPr bwMode="auto">
          <a:xfrm>
            <a:off x="1238587" y="28545"/>
            <a:ext cx="6666826"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1047750" algn="l"/>
              </a:tabLst>
            </a:pPr>
            <a:r>
              <a:rPr kumimoji="0" lang="ru-RU" sz="20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Карта охраняемых животных в Новосибирской области</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checke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395536" y="1399421"/>
            <a:ext cx="8136904"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effectLst/>
                <a:latin typeface="Arial" pitchFamily="34" charset="0"/>
                <a:ea typeface="Times New Roman" pitchFamily="18" charset="0"/>
                <a:cs typeface="Arial" pitchFamily="34" charset="0"/>
              </a:rPr>
              <a:t/>
            </a:r>
            <a:br>
              <a:rPr kumimoji="0" lang="ru-RU" sz="1600" b="0" i="0" u="none" strike="noStrike" cap="none" normalizeH="0" baseline="0" dirty="0" smtClean="0">
                <a:ln>
                  <a:noFill/>
                </a:ln>
                <a:effectLst/>
                <a:latin typeface="Arial" pitchFamily="34" charset="0"/>
                <a:ea typeface="Times New Roman" pitchFamily="18" charset="0"/>
                <a:cs typeface="Arial" pitchFamily="34" charset="0"/>
              </a:rPr>
            </a:br>
            <a:r>
              <a:rPr kumimoji="0" lang="ru-RU" sz="1600" b="0" i="0" u="none" strike="noStrike" cap="none" normalizeH="0" baseline="0" dirty="0" smtClean="0">
                <a:ln>
                  <a:noFill/>
                </a:ln>
                <a:effectLst/>
                <a:latin typeface="Arial" pitchFamily="34" charset="0"/>
                <a:ea typeface="Times New Roman" pitchFamily="18" charset="0"/>
                <a:cs typeface="Arial" pitchFamily="34" charset="0"/>
              </a:rPr>
              <a:t/>
            </a:r>
            <a:br>
              <a:rPr kumimoji="0" lang="ru-RU" sz="1600" b="0" i="0" u="none" strike="noStrike" cap="none" normalizeH="0" baseline="0" dirty="0" smtClean="0">
                <a:ln>
                  <a:noFill/>
                </a:ln>
                <a:effectLst/>
                <a:latin typeface="Arial" pitchFamily="34" charset="0"/>
                <a:ea typeface="Times New Roman" pitchFamily="18" charset="0"/>
                <a:cs typeface="Arial" pitchFamily="34" charset="0"/>
              </a:rPr>
            </a:br>
            <a:endParaRPr kumimoji="0" lang="ru-RU" sz="1600" b="0" i="0" u="none" strike="noStrike" cap="none" normalizeH="0" baseline="0" dirty="0" smtClean="0">
              <a:ln>
                <a:noFill/>
              </a:ln>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effectLst/>
                <a:latin typeface="Arial" pitchFamily="34" charset="0"/>
                <a:ea typeface="Calibri" pitchFamily="34" charset="0"/>
                <a:cs typeface="Arial" pitchFamily="34" charset="0"/>
              </a:rPr>
              <a:t/>
            </a:r>
            <a:br>
              <a:rPr kumimoji="0" lang="ru-RU" sz="1200" b="0" i="0" u="none" strike="noStrike" cap="none" normalizeH="0" baseline="0" dirty="0" smtClean="0">
                <a:ln>
                  <a:noFill/>
                </a:ln>
                <a:effectLst/>
                <a:latin typeface="Arial" pitchFamily="34" charset="0"/>
                <a:ea typeface="Calibri" pitchFamily="34" charset="0"/>
                <a:cs typeface="Arial" pitchFamily="34" charset="0"/>
              </a:rPr>
            </a:br>
            <a:r>
              <a:rPr kumimoji="0" lang="ru-RU" sz="1200" b="0" i="0" u="none" strike="noStrike" cap="none" normalizeH="0" baseline="0" dirty="0" smtClean="0">
                <a:ln>
                  <a:noFill/>
                </a:ln>
                <a:solidFill>
                  <a:srgbClr val="777777"/>
                </a:solidFill>
                <a:effectLst/>
                <a:latin typeface="Arial" pitchFamily="34" charset="0"/>
                <a:ea typeface="Calibri" pitchFamily="34" charset="0"/>
                <a:cs typeface="Arial" pitchFamily="34" charset="0"/>
              </a:rPr>
              <a:t/>
            </a:r>
            <a:br>
              <a:rPr kumimoji="0" lang="ru-RU" sz="1200" b="0" i="0" u="none" strike="noStrike" cap="none" normalizeH="0" baseline="0" dirty="0" smtClean="0">
                <a:ln>
                  <a:noFill/>
                </a:ln>
                <a:solidFill>
                  <a:srgbClr val="777777"/>
                </a:solidFill>
                <a:effectLst/>
                <a:latin typeface="Arial" pitchFamily="34" charset="0"/>
                <a:ea typeface="Calibri" pitchFamily="34" charset="0"/>
                <a:cs typeface="Arial" pitchFamily="34" charset="0"/>
              </a:rPr>
            </a:b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Прямоугольник 2"/>
          <p:cNvSpPr/>
          <p:nvPr/>
        </p:nvSpPr>
        <p:spPr>
          <a:xfrm>
            <a:off x="3995936" y="3861048"/>
            <a:ext cx="4968552" cy="1938992"/>
          </a:xfrm>
          <a:prstGeom prst="rect">
            <a:avLst/>
          </a:prstGeom>
        </p:spPr>
        <p:txBody>
          <a:bodyPr wrap="square">
            <a:spAutoFit/>
          </a:bodyPr>
          <a:lstStyle/>
          <a:p>
            <a:pPr lvl="0" indent="449263" eaLnBrk="0" fontAlgn="base" hangingPunct="0">
              <a:spcBef>
                <a:spcPct val="0"/>
              </a:spcBef>
              <a:spcAft>
                <a:spcPct val="0"/>
              </a:spcAft>
            </a:pPr>
            <a:r>
              <a:rPr lang="ru-RU" sz="2400" dirty="0" smtClean="0">
                <a:latin typeface="Cambria Math" pitchFamily="18" charset="0"/>
                <a:ea typeface="Cambria Math" pitchFamily="18" charset="0"/>
                <a:cs typeface="Tahoma" pitchFamily="34" charset="0"/>
              </a:rPr>
              <a:t>Запруды становятся уютным домом не только для самих строителей, но и для множества других обитателей водоема – лягушек, рыб, птиц.</a:t>
            </a:r>
            <a:endParaRPr lang="ru-RU" sz="3600" dirty="0" smtClean="0">
              <a:latin typeface="Cambria Math" pitchFamily="18" charset="0"/>
              <a:ea typeface="Cambria Math" pitchFamily="18" charset="0"/>
              <a:cs typeface="Arial" pitchFamily="34" charset="0"/>
            </a:endParaRPr>
          </a:p>
        </p:txBody>
      </p:sp>
      <p:sp>
        <p:nvSpPr>
          <p:cNvPr id="6" name="Прямоугольник 5"/>
          <p:cNvSpPr/>
          <p:nvPr/>
        </p:nvSpPr>
        <p:spPr>
          <a:xfrm>
            <a:off x="3923928" y="2420888"/>
            <a:ext cx="4950296" cy="1918667"/>
          </a:xfrm>
          <a:prstGeom prst="rect">
            <a:avLst/>
          </a:prstGeom>
        </p:spPr>
        <p:txBody>
          <a:bodyPr wrap="square">
            <a:spAutoFit/>
          </a:bodyPr>
          <a:lstStyle/>
          <a:p>
            <a:r>
              <a:rPr lang="ru-RU" sz="2400" dirty="0" smtClean="0">
                <a:latin typeface="Cambria Math" pitchFamily="18" charset="0"/>
                <a:ea typeface="Cambria Math" pitchFamily="18" charset="0"/>
              </a:rPr>
              <a:t>   Кору и ветки со сваленных бобрами осин лоси, зайцы, ондатры  объедают весьма охотно.</a:t>
            </a:r>
            <a:r>
              <a:rPr lang="ru-RU" dirty="0" smtClean="0"/>
              <a:t/>
            </a:r>
            <a:br>
              <a:rPr lang="ru-RU" dirty="0" smtClean="0"/>
            </a:br>
            <a:endParaRPr lang="ru-RU" dirty="0"/>
          </a:p>
        </p:txBody>
      </p:sp>
      <p:sp>
        <p:nvSpPr>
          <p:cNvPr id="2049" name="Rectangle 1"/>
          <p:cNvSpPr>
            <a:spLocks noChangeArrowheads="1"/>
          </p:cNvSpPr>
          <p:nvPr/>
        </p:nvSpPr>
        <p:spPr bwMode="auto">
          <a:xfrm>
            <a:off x="179512" y="226264"/>
            <a:ext cx="864096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ru-RU" sz="2400" b="1" dirty="0" smtClean="0">
                <a:latin typeface="Cambria Math" pitchFamily="18" charset="0"/>
                <a:ea typeface="Cambria Math" pitchFamily="18" charset="0"/>
                <a:cs typeface="Tahoma" pitchFamily="34" charset="0"/>
              </a:rPr>
              <a:t>5</a:t>
            </a:r>
            <a:r>
              <a:rPr kumimoji="0" lang="ru-RU" sz="2400" b="1" i="0" u="none" strike="noStrike" cap="none" normalizeH="0" baseline="0" dirty="0" smtClean="0">
                <a:ln>
                  <a:noFill/>
                </a:ln>
                <a:effectLst/>
                <a:latin typeface="Cambria Math" pitchFamily="18" charset="0"/>
                <a:ea typeface="Cambria Math" pitchFamily="18" charset="0"/>
                <a:cs typeface="Tahoma" pitchFamily="34" charset="0"/>
              </a:rPr>
              <a:t>. Значение бобров в природе</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effectLst/>
                <a:latin typeface="Cambria Math" pitchFamily="18" charset="0"/>
                <a:ea typeface="Cambria Math" pitchFamily="18" charset="0"/>
                <a:cs typeface="Tahoma" pitchFamily="34" charset="0"/>
              </a:rPr>
              <a:t>        В лесном хозяйстве бобра принято считать вредителем, потому что надгрызание ценных видов деревьев и запруживание вод вследствие строительства плотин, с точки зрения лесников является чрезвычайно вредной для природы деятельностью.</a:t>
            </a:r>
            <a:endParaRPr kumimoji="0" lang="ru-RU" sz="5400" b="0" i="0" u="none" strike="noStrike" cap="none" normalizeH="0" baseline="0" dirty="0" smtClean="0">
              <a:ln>
                <a:noFill/>
              </a:ln>
              <a:effectLst/>
              <a:latin typeface="Cambria Math" pitchFamily="18" charset="0"/>
              <a:ea typeface="Cambria Math" pitchFamily="18" charset="0"/>
              <a:cs typeface="Arial" pitchFamily="34" charset="0"/>
            </a:endParaRPr>
          </a:p>
        </p:txBody>
      </p:sp>
      <p:pic>
        <p:nvPicPr>
          <p:cNvPr id="9" name="Рисунок 8" descr="Расселение бобра "/>
          <p:cNvPicPr/>
          <p:nvPr/>
        </p:nvPicPr>
        <p:blipFill>
          <a:blip r:embed="rId2" cstate="print"/>
          <a:srcRect/>
          <a:stretch>
            <a:fillRect/>
          </a:stretch>
        </p:blipFill>
        <p:spPr bwMode="auto">
          <a:xfrm>
            <a:off x="539552" y="2564904"/>
            <a:ext cx="3312368" cy="2736304"/>
          </a:xfrm>
          <a:prstGeom prst="rect">
            <a:avLst/>
          </a:prstGeom>
          <a:noFill/>
          <a:ln w="9525">
            <a:noFill/>
            <a:miter lim="800000"/>
            <a:headEnd/>
            <a:tailEnd/>
          </a:ln>
        </p:spPr>
      </p:pic>
      <p:sp>
        <p:nvSpPr>
          <p:cNvPr id="8" name="Прямоугольник 7"/>
          <p:cNvSpPr/>
          <p:nvPr/>
        </p:nvSpPr>
        <p:spPr>
          <a:xfrm>
            <a:off x="179512" y="5733256"/>
            <a:ext cx="8712968" cy="830997"/>
          </a:xfrm>
          <a:prstGeom prst="rect">
            <a:avLst/>
          </a:prstGeom>
        </p:spPr>
        <p:txBody>
          <a:bodyPr wrap="square">
            <a:spAutoFit/>
          </a:bodyPr>
          <a:lstStyle/>
          <a:p>
            <a:r>
              <a:rPr lang="ru-RU" sz="2400" dirty="0" smtClean="0">
                <a:latin typeface="Cambria Math" pitchFamily="18" charset="0"/>
                <a:ea typeface="Cambria Math" pitchFamily="18" charset="0"/>
                <a:cs typeface="Tahoma" pitchFamily="34" charset="0"/>
              </a:rPr>
              <a:t> В настоящее время</a:t>
            </a:r>
            <a:r>
              <a:rPr lang="ru-RU" sz="2400" dirty="0" smtClean="0">
                <a:latin typeface="Cambria Math" pitchFamily="18" charset="0"/>
                <a:ea typeface="Cambria Math" pitchFamily="18" charset="0"/>
                <a:cs typeface="Arial" pitchFamily="34" charset="0"/>
              </a:rPr>
              <a:t> </a:t>
            </a:r>
            <a:r>
              <a:rPr lang="ru-RU" sz="2000" dirty="0" smtClean="0">
                <a:latin typeface="Cambria Math" pitchFamily="18" charset="0"/>
                <a:ea typeface="Cambria Math" pitchFamily="18" charset="0"/>
                <a:cs typeface="Tahoma" pitchFamily="34" charset="0"/>
                <a:hlinkClick r:id="rId3"/>
              </a:rPr>
              <a:t>охота на бобра</a:t>
            </a:r>
            <a:r>
              <a:rPr lang="ru-RU" sz="2400" dirty="0" smtClean="0">
                <a:latin typeface="Cambria Math" pitchFamily="18" charset="0"/>
                <a:ea typeface="Cambria Math" pitchFamily="18" charset="0"/>
                <a:cs typeface="Arial" pitchFamily="34" charset="0"/>
              </a:rPr>
              <a:t> </a:t>
            </a:r>
            <a:r>
              <a:rPr lang="ru-RU" sz="2400" dirty="0" smtClean="0">
                <a:latin typeface="Cambria Math" pitchFamily="18" charset="0"/>
                <a:ea typeface="Cambria Math" pitchFamily="18" charset="0"/>
                <a:cs typeface="Tahoma" pitchFamily="34" charset="0"/>
              </a:rPr>
              <a:t>широкой популярностью не пользуется. Более того, он занесен в Красную книгу России.</a:t>
            </a:r>
            <a:endParaRPr lang="ru-RU" sz="2400" dirty="0"/>
          </a:p>
        </p:txBody>
      </p:sp>
    </p:spTree>
  </p:cSld>
  <p:clrMapOvr>
    <a:masterClrMapping/>
  </p:clrMapOvr>
  <p:transition>
    <p:wheel spokes="2"/>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323528" y="73112"/>
            <a:ext cx="8568952"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lang="ru-RU" sz="2000" b="1" dirty="0" smtClean="0">
                <a:solidFill>
                  <a:srgbClr val="000000"/>
                </a:solidFill>
                <a:latin typeface="Cambria Math" pitchFamily="18" charset="0"/>
                <a:ea typeface="Times New Roman" pitchFamily="18" charset="0"/>
                <a:cs typeface="Times New Roman" pitchFamily="18" charset="0"/>
              </a:rPr>
              <a:t>6</a:t>
            </a:r>
            <a:r>
              <a:rPr kumimoji="0" lang="ru-RU" sz="2000" b="1" i="0" u="none" strike="noStrike" cap="none" normalizeH="0" baseline="0" dirty="0" smtClean="0">
                <a:ln>
                  <a:noFill/>
                </a:ln>
                <a:solidFill>
                  <a:srgbClr val="000000"/>
                </a:solidFill>
                <a:effectLst/>
                <a:latin typeface="Cambria Math" pitchFamily="18" charset="0"/>
                <a:ea typeface="Times New Roman" pitchFamily="18" charset="0"/>
                <a:cs typeface="Times New Roman" pitchFamily="18" charset="0"/>
              </a:rPr>
              <a:t>. Охрана бобров  в Новосибирской области</a:t>
            </a:r>
          </a:p>
          <a:p>
            <a:pPr marL="0" marR="0" lvl="0" indent="449263"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Cambria Math" pitchFamily="18" charset="0"/>
                <a:ea typeface="Times New Roman" pitchFamily="18" charset="0"/>
                <a:cs typeface="Times New Roman" pitchFamily="18" charset="0"/>
              </a:rPr>
              <a:t>На территории Черепановского района, в юго-западной части, находится</a:t>
            </a:r>
            <a:r>
              <a:rPr kumimoji="0" lang="ru-RU" sz="2400" b="0" i="0" u="none" strike="noStrike" cap="none" normalizeH="0" baseline="0" dirty="0" smtClean="0">
                <a:ln>
                  <a:noFill/>
                </a:ln>
                <a:solidFill>
                  <a:srgbClr val="000000"/>
                </a:solidFill>
                <a:effectLst/>
                <a:latin typeface="Calibri"/>
                <a:ea typeface="Times New Roman" pitchFamily="18" charset="0"/>
                <a:cs typeface="Times New Roman" pitchFamily="18" charset="0"/>
              </a:rPr>
              <a:t>  </a:t>
            </a:r>
            <a:r>
              <a:rPr kumimoji="0" lang="ru-RU" sz="2400" b="1" i="0" u="none" strike="noStrike" cap="none" normalizeH="0" baseline="0" dirty="0" smtClean="0">
                <a:ln>
                  <a:noFill/>
                </a:ln>
                <a:solidFill>
                  <a:srgbClr val="0000FF"/>
                </a:solidFill>
                <a:effectLst/>
                <a:latin typeface="Cambria Math" pitchFamily="18" charset="0"/>
                <a:ea typeface="Times New Roman" pitchFamily="18" charset="0"/>
                <a:cs typeface="Times New Roman" pitchFamily="18" charset="0"/>
              </a:rPr>
              <a:t>Государственный биологический заказник областного значения </a:t>
            </a:r>
            <a:r>
              <a:rPr kumimoji="0" lang="ru-RU" sz="2400" b="1" i="0" u="none" strike="noStrike" cap="none" normalizeH="0" baseline="0" dirty="0" smtClean="0">
                <a:ln>
                  <a:noFill/>
                </a:ln>
                <a:solidFill>
                  <a:srgbClr val="0000FF"/>
                </a:solidFill>
                <a:effectLst/>
                <a:latin typeface="Calibri"/>
                <a:ea typeface="Times New Roman" pitchFamily="18" charset="0"/>
                <a:cs typeface="Times New Roman" pitchFamily="18" charset="0"/>
              </a:rPr>
              <a:t>«</a:t>
            </a:r>
            <a:r>
              <a:rPr kumimoji="0" lang="ru-RU" sz="2400" b="1" i="0" u="none" strike="noStrike" cap="none" normalizeH="0" baseline="0" dirty="0" smtClean="0">
                <a:ln>
                  <a:noFill/>
                </a:ln>
                <a:solidFill>
                  <a:srgbClr val="0000FF"/>
                </a:solidFill>
                <a:effectLst/>
                <a:latin typeface="Cambria Math" pitchFamily="18" charset="0"/>
                <a:ea typeface="Times New Roman" pitchFamily="18" charset="0"/>
                <a:cs typeface="Times New Roman" pitchFamily="18" charset="0"/>
              </a:rPr>
              <a:t>Инской</a:t>
            </a:r>
            <a:r>
              <a:rPr kumimoji="0" lang="ru-RU" sz="2400" b="1" i="0" u="none" strike="noStrike" cap="none" normalizeH="0" baseline="0" dirty="0" smtClean="0">
                <a:ln>
                  <a:noFill/>
                </a:ln>
                <a:solidFill>
                  <a:srgbClr val="0000FF"/>
                </a:solidFill>
                <a:effectLst/>
                <a:latin typeface="Calibri"/>
                <a:ea typeface="Times New Roman" pitchFamily="18" charset="0"/>
                <a:cs typeface="Times New Roman" pitchFamily="18" charset="0"/>
              </a:rPr>
              <a:t>»</a:t>
            </a:r>
            <a:r>
              <a:rPr kumimoji="0" lang="ru-RU" sz="2400" b="0" i="0" u="none" strike="noStrike" cap="none" normalizeH="0" baseline="0" dirty="0" smtClean="0">
                <a:ln>
                  <a:noFill/>
                </a:ln>
                <a:solidFill>
                  <a:srgbClr val="000000"/>
                </a:solidFill>
                <a:effectLst/>
                <a:latin typeface="Cambria Math" pitchFamily="18" charset="0"/>
                <a:ea typeface="Times New Roman" pitchFamily="18" charset="0"/>
                <a:cs typeface="Times New Roman" pitchFamily="18" charset="0"/>
              </a:rPr>
              <a:t>, образованный на основании Постановления Главы администрации Новосибирской области от 12 октября 2001 года за № 964.</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Cambria Math" pitchFamily="18" charset="0"/>
                <a:ea typeface="Times New Roman" pitchFamily="18" charset="0"/>
                <a:cs typeface="Times New Roman" pitchFamily="18" charset="0"/>
              </a:rPr>
              <a:t>На территории заказника охраняются:</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sz="2400" b="1" i="0" u="sng" strike="noStrike" cap="none" normalizeH="0" baseline="0" dirty="0" smtClean="0">
                <a:ln>
                  <a:noFill/>
                </a:ln>
                <a:solidFill>
                  <a:srgbClr val="000000"/>
                </a:solidFill>
                <a:effectLst/>
                <a:latin typeface="Cambria Math" pitchFamily="18" charset="0"/>
                <a:ea typeface="Times New Roman" pitchFamily="18" charset="0"/>
                <a:cs typeface="Times New Roman" pitchFamily="18" charset="0"/>
              </a:rPr>
              <a:t>Млекопитающие</a:t>
            </a:r>
            <a:r>
              <a:rPr kumimoji="0" lang="ru-RU" sz="2400" b="0" i="0" u="none" strike="noStrike" cap="none" normalizeH="0" baseline="0" dirty="0" smtClean="0">
                <a:ln>
                  <a:noFill/>
                </a:ln>
                <a:solidFill>
                  <a:srgbClr val="000000"/>
                </a:solidFill>
                <a:effectLst/>
                <a:latin typeface="Calibri"/>
                <a:ea typeface="Times New Roman" pitchFamily="18" charset="0"/>
                <a:cs typeface="Times New Roman" pitchFamily="18" charset="0"/>
              </a:rPr>
              <a:t> –</a:t>
            </a:r>
            <a:r>
              <a:rPr kumimoji="0" lang="ru-RU" sz="2400" b="0" i="0" u="none" strike="noStrike" cap="none" normalizeH="0" baseline="0" dirty="0" smtClean="0">
                <a:ln>
                  <a:noFill/>
                </a:ln>
                <a:solidFill>
                  <a:srgbClr val="000000"/>
                </a:solidFill>
                <a:effectLst/>
                <a:latin typeface="Cambria Math" pitchFamily="18" charset="0"/>
                <a:ea typeface="Times New Roman" pitchFamily="18" charset="0"/>
                <a:cs typeface="Times New Roman" pitchFamily="18" charset="0"/>
              </a:rPr>
              <a:t> лисица, рысь, барсук, ласка, горностай, колонок, хорь, норка, выдра, косуля, лось, заяц,</a:t>
            </a:r>
            <a:r>
              <a:rPr kumimoji="0" lang="ru-RU" sz="2400" b="0" i="0" u="none" strike="noStrike" cap="none" normalizeH="0" baseline="0" dirty="0" smtClean="0">
                <a:ln>
                  <a:noFill/>
                </a:ln>
                <a:solidFill>
                  <a:srgbClr val="002060"/>
                </a:solidFill>
                <a:effectLst/>
                <a:latin typeface="Cambria Math" pitchFamily="18" charset="0"/>
                <a:ea typeface="Times New Roman" pitchFamily="18" charset="0"/>
                <a:cs typeface="Times New Roman" pitchFamily="18" charset="0"/>
              </a:rPr>
              <a:t> </a:t>
            </a:r>
            <a:r>
              <a:rPr kumimoji="0" lang="ru-RU" sz="2400" b="1" i="0" u="none" strike="noStrike" cap="none" normalizeH="0" baseline="0" dirty="0" smtClean="0">
                <a:ln>
                  <a:noFill/>
                </a:ln>
                <a:solidFill>
                  <a:srgbClr val="002060"/>
                </a:solidFill>
                <a:effectLst/>
                <a:latin typeface="Cambria Math" pitchFamily="18" charset="0"/>
                <a:ea typeface="Times New Roman" pitchFamily="18" charset="0"/>
                <a:cs typeface="Times New Roman" pitchFamily="18" charset="0"/>
              </a:rPr>
              <a:t>бобр</a:t>
            </a:r>
            <a:r>
              <a:rPr kumimoji="0" lang="ru-RU" sz="2400" b="1" i="0" u="none" strike="noStrike" cap="none" normalizeH="0" baseline="0" dirty="0" smtClean="0">
                <a:ln>
                  <a:noFill/>
                </a:ln>
                <a:solidFill>
                  <a:srgbClr val="000000"/>
                </a:solidFill>
                <a:effectLst/>
                <a:latin typeface="Cambria Math" pitchFamily="18" charset="0"/>
                <a:ea typeface="Times New Roman" pitchFamily="18" charset="0"/>
                <a:cs typeface="Times New Roman" pitchFamily="18" charset="0"/>
              </a:rPr>
              <a:t>,</a:t>
            </a:r>
            <a:r>
              <a:rPr kumimoji="0" lang="ru-RU" sz="2400" b="0" i="0" u="none" strike="noStrike" cap="none" normalizeH="0" baseline="0" dirty="0" smtClean="0">
                <a:ln>
                  <a:noFill/>
                </a:ln>
                <a:solidFill>
                  <a:srgbClr val="000000"/>
                </a:solidFill>
                <a:effectLst/>
                <a:latin typeface="Cambria Math" pitchFamily="18" charset="0"/>
                <a:ea typeface="Times New Roman" pitchFamily="18" charset="0"/>
                <a:cs typeface="Times New Roman" pitchFamily="18" charset="0"/>
              </a:rPr>
              <a:t> бурундук азиатский, белка обыкновенная, летяга, ондатра.</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Рисунок 2" descr="Распространение речного бобра"/>
          <p:cNvPicPr/>
          <p:nvPr/>
        </p:nvPicPr>
        <p:blipFill>
          <a:blip r:embed="rId2" cstate="print"/>
          <a:srcRect/>
          <a:stretch>
            <a:fillRect/>
          </a:stretch>
        </p:blipFill>
        <p:spPr bwMode="auto">
          <a:xfrm>
            <a:off x="971600" y="4149080"/>
            <a:ext cx="2448272" cy="2232248"/>
          </a:xfrm>
          <a:prstGeom prst="rect">
            <a:avLst/>
          </a:prstGeom>
          <a:noFill/>
          <a:ln w="9525">
            <a:noFill/>
            <a:miter lim="800000"/>
            <a:headEnd/>
            <a:tailEnd/>
          </a:ln>
        </p:spPr>
      </p:pic>
      <p:pic>
        <p:nvPicPr>
          <p:cNvPr id="4" name="Рисунок 3" descr="Выявление численности бобров в поселении"/>
          <p:cNvPicPr/>
          <p:nvPr/>
        </p:nvPicPr>
        <p:blipFill>
          <a:blip r:embed="rId3" cstate="print"/>
          <a:srcRect/>
          <a:stretch>
            <a:fillRect/>
          </a:stretch>
        </p:blipFill>
        <p:spPr bwMode="auto">
          <a:xfrm>
            <a:off x="4499992" y="4149080"/>
            <a:ext cx="4320480" cy="2304255"/>
          </a:xfrm>
          <a:prstGeom prst="rect">
            <a:avLst/>
          </a:prstGeom>
          <a:noFill/>
          <a:ln w="9525">
            <a:noFill/>
            <a:miter lim="800000"/>
            <a:headEnd/>
            <a:tailEnd/>
          </a:ln>
        </p:spPr>
      </p:pic>
    </p:spTree>
  </p:cSld>
  <p:clrMapOvr>
    <a:masterClrMapping/>
  </p:clrMapOvr>
  <p:transition>
    <p:wheel spokes="3"/>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0" y="764704"/>
          <a:ext cx="9144000" cy="6111605"/>
        </p:xfrm>
        <a:graphic>
          <a:graphicData uri="http://schemas.openxmlformats.org/drawingml/2006/table">
            <a:tbl>
              <a:tblPr/>
              <a:tblGrid>
                <a:gridCol w="894233"/>
                <a:gridCol w="1219531"/>
                <a:gridCol w="2293665"/>
                <a:gridCol w="4736571"/>
              </a:tblGrid>
              <a:tr h="1263096">
                <a:tc>
                  <a:txBody>
                    <a:bodyPr/>
                    <a:lstStyle/>
                    <a:p>
                      <a:pPr>
                        <a:lnSpc>
                          <a:spcPct val="115000"/>
                        </a:lnSpc>
                        <a:spcAft>
                          <a:spcPts val="0"/>
                        </a:spcAft>
                      </a:pPr>
                      <a:r>
                        <a:rPr lang="ru-RU" sz="2000" dirty="0">
                          <a:latin typeface="Cambria"/>
                          <a:ea typeface="Calibri"/>
                          <a:cs typeface="Times New Roman"/>
                        </a:rPr>
                        <a:t>№</a:t>
                      </a:r>
                      <a:r>
                        <a:rPr lang="ru-RU" sz="1800" dirty="0" err="1">
                          <a:latin typeface="Cambria"/>
                          <a:ea typeface="Calibri"/>
                          <a:cs typeface="Times New Roman"/>
                        </a:rPr>
                        <a:t>п</a:t>
                      </a:r>
                      <a:r>
                        <a:rPr lang="ru-RU" sz="1800" dirty="0">
                          <a:latin typeface="Cambria"/>
                          <a:ea typeface="Calibri"/>
                          <a:cs typeface="Times New Roman"/>
                        </a:rPr>
                        <a:t>/</a:t>
                      </a:r>
                      <a:r>
                        <a:rPr lang="ru-RU" sz="1800" dirty="0" err="1">
                          <a:latin typeface="Cambria"/>
                          <a:ea typeface="Calibri"/>
                          <a:cs typeface="Times New Roman"/>
                        </a:rPr>
                        <a:t>п</a:t>
                      </a:r>
                      <a:endParaRPr lang="ru-RU" sz="1400" dirty="0">
                        <a:latin typeface="Calibri"/>
                        <a:ea typeface="Calibri"/>
                        <a:cs typeface="Times New Roman"/>
                      </a:endParaRPr>
                    </a:p>
                  </a:txBody>
                  <a:tcPr marL="44733" marR="44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dirty="0">
                          <a:latin typeface="Cambria"/>
                          <a:ea typeface="Calibri"/>
                          <a:cs typeface="Times New Roman"/>
                        </a:rPr>
                        <a:t>Наименование заказника</a:t>
                      </a:r>
                      <a:endParaRPr lang="ru-RU" sz="1200" dirty="0">
                        <a:latin typeface="Calibri"/>
                        <a:ea typeface="Calibri"/>
                        <a:cs typeface="Times New Roman"/>
                      </a:endParaRPr>
                    </a:p>
                  </a:txBody>
                  <a:tcPr marL="44733" marR="44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dirty="0">
                          <a:latin typeface="Cambria"/>
                          <a:ea typeface="Calibri"/>
                          <a:cs typeface="Times New Roman"/>
                        </a:rPr>
                        <a:t>Район расположения;</a:t>
                      </a:r>
                      <a:endParaRPr lang="ru-RU" sz="1200" dirty="0">
                        <a:latin typeface="Calibri"/>
                        <a:ea typeface="Calibri"/>
                        <a:cs typeface="Times New Roman"/>
                      </a:endParaRPr>
                    </a:p>
                    <a:p>
                      <a:pPr algn="ctr">
                        <a:lnSpc>
                          <a:spcPct val="115000"/>
                        </a:lnSpc>
                        <a:spcAft>
                          <a:spcPts val="0"/>
                        </a:spcAft>
                      </a:pPr>
                      <a:r>
                        <a:rPr lang="ru-RU" sz="1600" b="1" dirty="0">
                          <a:latin typeface="Cambria"/>
                          <a:ea typeface="Calibri"/>
                          <a:cs typeface="Times New Roman"/>
                        </a:rPr>
                        <a:t>площадь, га</a:t>
                      </a:r>
                      <a:endParaRPr lang="ru-RU" sz="1200" dirty="0">
                        <a:latin typeface="Calibri"/>
                        <a:ea typeface="Calibri"/>
                        <a:cs typeface="Times New Roman"/>
                      </a:endParaRPr>
                    </a:p>
                  </a:txBody>
                  <a:tcPr marL="44733" marR="44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dirty="0">
                          <a:latin typeface="Cambria"/>
                          <a:ea typeface="Calibri"/>
                          <a:cs typeface="Times New Roman"/>
                        </a:rPr>
                        <a:t>Краткое описание</a:t>
                      </a:r>
                      <a:endParaRPr lang="ru-RU" sz="1200" dirty="0">
                        <a:latin typeface="Calibri"/>
                        <a:ea typeface="Calibri"/>
                        <a:cs typeface="Times New Roman"/>
                      </a:endParaRPr>
                    </a:p>
                  </a:txBody>
                  <a:tcPr marL="44733" marR="44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91908">
                <a:tc>
                  <a:txBody>
                    <a:bodyPr/>
                    <a:lstStyle/>
                    <a:p>
                      <a:pPr>
                        <a:lnSpc>
                          <a:spcPct val="115000"/>
                        </a:lnSpc>
                        <a:spcAft>
                          <a:spcPts val="0"/>
                        </a:spcAft>
                      </a:pPr>
                      <a:r>
                        <a:rPr lang="ru-RU" sz="2000" dirty="0">
                          <a:latin typeface="Cambria"/>
                          <a:ea typeface="Calibri"/>
                          <a:cs typeface="Times New Roman"/>
                        </a:rPr>
                        <a:t>1.</a:t>
                      </a:r>
                      <a:endParaRPr lang="ru-RU" sz="1400" dirty="0">
                        <a:latin typeface="Calibri"/>
                        <a:ea typeface="Calibri"/>
                        <a:cs typeface="Times New Roman"/>
                      </a:endParaRPr>
                    </a:p>
                  </a:txBody>
                  <a:tcPr marL="44733" marR="44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dirty="0">
                          <a:latin typeface="Cambria"/>
                          <a:ea typeface="Calibri"/>
                          <a:cs typeface="Times New Roman"/>
                        </a:rPr>
                        <a:t>«</a:t>
                      </a:r>
                      <a:r>
                        <a:rPr lang="ru-RU" sz="2000" dirty="0">
                          <a:latin typeface="Cambria"/>
                          <a:ea typeface="Calibri"/>
                          <a:cs typeface="Times New Roman"/>
                        </a:rPr>
                        <a:t>Легостаевский»</a:t>
                      </a:r>
                      <a:endParaRPr lang="ru-RU" sz="700" dirty="0">
                        <a:latin typeface="Calibri"/>
                        <a:ea typeface="Calibri"/>
                        <a:cs typeface="Times New Roman"/>
                      </a:endParaRPr>
                    </a:p>
                  </a:txBody>
                  <a:tcPr marL="44733" marR="44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a:latin typeface="Cambria"/>
                          <a:ea typeface="Calibri"/>
                          <a:cs typeface="Times New Roman"/>
                        </a:rPr>
                        <a:t>Искитимский 30 900</a:t>
                      </a:r>
                      <a:endParaRPr lang="ru-RU" sz="1600" dirty="0">
                        <a:latin typeface="Calibri"/>
                        <a:ea typeface="Calibri"/>
                        <a:cs typeface="Times New Roman"/>
                      </a:endParaRPr>
                    </a:p>
                  </a:txBody>
                  <a:tcPr marL="44733" marR="44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latin typeface="Cambria"/>
                          <a:ea typeface="Calibri"/>
                          <a:cs typeface="Times New Roman"/>
                        </a:rPr>
                        <a:t>Присалаирская лесная зона с участками лесостепных комплексов. Местообитания серого сурка, лося, медведя, боровой дичи, барсука, </a:t>
                      </a:r>
                      <a:r>
                        <a:rPr lang="ru-RU" sz="1600" b="1" dirty="0">
                          <a:latin typeface="Cambria"/>
                          <a:ea typeface="Calibri"/>
                          <a:cs typeface="Times New Roman"/>
                        </a:rPr>
                        <a:t>речного бобра </a:t>
                      </a:r>
                      <a:r>
                        <a:rPr lang="ru-RU" sz="1600" dirty="0">
                          <a:latin typeface="Cambria"/>
                          <a:ea typeface="Calibri"/>
                          <a:cs typeface="Times New Roman"/>
                        </a:rPr>
                        <a:t>и других промысловых видов. Места гнездования черного аиста.</a:t>
                      </a:r>
                      <a:endParaRPr lang="ru-RU" sz="1600" dirty="0">
                        <a:latin typeface="Calibri"/>
                        <a:ea typeface="Calibri"/>
                        <a:cs typeface="Times New Roman"/>
                      </a:endParaRPr>
                    </a:p>
                  </a:txBody>
                  <a:tcPr marL="44733" marR="44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13527">
                <a:tc>
                  <a:txBody>
                    <a:bodyPr/>
                    <a:lstStyle/>
                    <a:p>
                      <a:pPr>
                        <a:lnSpc>
                          <a:spcPct val="115000"/>
                        </a:lnSpc>
                        <a:spcAft>
                          <a:spcPts val="0"/>
                        </a:spcAft>
                      </a:pPr>
                      <a:r>
                        <a:rPr lang="ru-RU" sz="2400" dirty="0">
                          <a:latin typeface="Cambria"/>
                          <a:ea typeface="Calibri"/>
                          <a:cs typeface="Times New Roman"/>
                        </a:rPr>
                        <a:t>2.</a:t>
                      </a:r>
                      <a:endParaRPr lang="ru-RU" sz="1600" dirty="0">
                        <a:latin typeface="Calibri"/>
                        <a:ea typeface="Calibri"/>
                        <a:cs typeface="Times New Roman"/>
                      </a:endParaRPr>
                    </a:p>
                  </a:txBody>
                  <a:tcPr marL="44733" marR="44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dirty="0">
                          <a:latin typeface="Cambria"/>
                          <a:ea typeface="Calibri"/>
                          <a:cs typeface="Times New Roman"/>
                        </a:rPr>
                        <a:t>«</a:t>
                      </a:r>
                      <a:r>
                        <a:rPr lang="ru-RU" sz="2000" dirty="0">
                          <a:latin typeface="Cambria"/>
                          <a:ea typeface="Calibri"/>
                          <a:cs typeface="Times New Roman"/>
                        </a:rPr>
                        <a:t>Центральный»</a:t>
                      </a:r>
                      <a:endParaRPr lang="ru-RU" sz="700" dirty="0">
                        <a:latin typeface="Calibri"/>
                        <a:ea typeface="Calibri"/>
                        <a:cs typeface="Times New Roman"/>
                      </a:endParaRPr>
                    </a:p>
                  </a:txBody>
                  <a:tcPr marL="44733" marR="44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a:latin typeface="Cambria"/>
                          <a:ea typeface="Calibri"/>
                          <a:cs typeface="Times New Roman"/>
                        </a:rPr>
                        <a:t>Колыванский 90 485</a:t>
                      </a:r>
                      <a:endParaRPr lang="ru-RU" sz="1600" dirty="0">
                        <a:latin typeface="Calibri"/>
                        <a:ea typeface="Calibri"/>
                        <a:cs typeface="Times New Roman"/>
                      </a:endParaRPr>
                    </a:p>
                  </a:txBody>
                  <a:tcPr marL="44733" marR="44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latin typeface="Cambria"/>
                          <a:ea typeface="Calibri"/>
                          <a:cs typeface="Times New Roman"/>
                        </a:rPr>
                        <a:t>Мелколиственные леса подтаежной зоны. Места обитания лося, кабана, </a:t>
                      </a:r>
                      <a:r>
                        <a:rPr lang="ru-RU" sz="1600" b="1" dirty="0">
                          <a:latin typeface="Cambria"/>
                          <a:ea typeface="Calibri"/>
                          <a:cs typeface="Times New Roman"/>
                        </a:rPr>
                        <a:t>речного бобра</a:t>
                      </a:r>
                      <a:r>
                        <a:rPr lang="ru-RU" sz="1600" dirty="0">
                          <a:latin typeface="Cambria"/>
                          <a:ea typeface="Calibri"/>
                          <a:cs typeface="Times New Roman"/>
                        </a:rPr>
                        <a:t>, боровой дичи, пушных видов. Гнездование редких и исчезающих видов.</a:t>
                      </a:r>
                      <a:endParaRPr lang="ru-RU" sz="1600" dirty="0">
                        <a:latin typeface="Calibri"/>
                        <a:ea typeface="Calibri"/>
                        <a:cs typeface="Times New Roman"/>
                      </a:endParaRPr>
                    </a:p>
                  </a:txBody>
                  <a:tcPr marL="44733" marR="44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5427">
                <a:tc>
                  <a:txBody>
                    <a:bodyPr/>
                    <a:lstStyle/>
                    <a:p>
                      <a:pPr>
                        <a:lnSpc>
                          <a:spcPct val="115000"/>
                        </a:lnSpc>
                        <a:spcAft>
                          <a:spcPts val="0"/>
                        </a:spcAft>
                      </a:pPr>
                      <a:r>
                        <a:rPr lang="ru-RU" sz="2400" dirty="0">
                          <a:latin typeface="Cambria"/>
                          <a:ea typeface="Calibri"/>
                          <a:cs typeface="Times New Roman"/>
                        </a:rPr>
                        <a:t>3.</a:t>
                      </a:r>
                      <a:endParaRPr lang="ru-RU" sz="1600" dirty="0">
                        <a:latin typeface="Calibri"/>
                        <a:ea typeface="Calibri"/>
                        <a:cs typeface="Times New Roman"/>
                      </a:endParaRPr>
                    </a:p>
                  </a:txBody>
                  <a:tcPr marL="44733" marR="44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a:latin typeface="Cambria"/>
                          <a:ea typeface="Calibri"/>
                          <a:cs typeface="Times New Roman"/>
                        </a:rPr>
                        <a:t>«Северный»</a:t>
                      </a:r>
                      <a:endParaRPr lang="ru-RU" sz="1400" dirty="0">
                        <a:latin typeface="Calibri"/>
                        <a:ea typeface="Calibri"/>
                        <a:cs typeface="Times New Roman"/>
                      </a:endParaRPr>
                    </a:p>
                  </a:txBody>
                  <a:tcPr marL="44733" marR="44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dirty="0">
                          <a:latin typeface="Cambria"/>
                          <a:ea typeface="Calibri"/>
                          <a:cs typeface="Times New Roman"/>
                        </a:rPr>
                        <a:t>Северный</a:t>
                      </a:r>
                      <a:endParaRPr lang="ru-RU" sz="1600" dirty="0">
                        <a:latin typeface="Calibri"/>
                        <a:ea typeface="Calibri"/>
                        <a:cs typeface="Times New Roman"/>
                      </a:endParaRPr>
                    </a:p>
                    <a:p>
                      <a:pPr>
                        <a:lnSpc>
                          <a:spcPct val="115000"/>
                        </a:lnSpc>
                        <a:spcAft>
                          <a:spcPts val="0"/>
                        </a:spcAft>
                      </a:pPr>
                      <a:r>
                        <a:rPr lang="ru-RU" sz="2000" dirty="0">
                          <a:latin typeface="Cambria"/>
                          <a:ea typeface="Calibri"/>
                          <a:cs typeface="Times New Roman"/>
                        </a:rPr>
                        <a:t>102 739</a:t>
                      </a:r>
                      <a:endParaRPr lang="ru-RU" sz="1600" dirty="0">
                        <a:latin typeface="Calibri"/>
                        <a:ea typeface="Calibri"/>
                        <a:cs typeface="Times New Roman"/>
                      </a:endParaRPr>
                    </a:p>
                  </a:txBody>
                  <a:tcPr marL="44733" marR="44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a:latin typeface="Cambria"/>
                          <a:ea typeface="Calibri"/>
                          <a:cs typeface="Times New Roman"/>
                        </a:rPr>
                        <a:t>Южно-Васюганская лесная зона. Места обитания соболя, </a:t>
                      </a:r>
                      <a:r>
                        <a:rPr lang="ru-RU" sz="1400" b="1" dirty="0">
                          <a:latin typeface="Cambria"/>
                          <a:ea typeface="Calibri"/>
                          <a:cs typeface="Times New Roman"/>
                        </a:rPr>
                        <a:t>бобра</a:t>
                      </a:r>
                      <a:r>
                        <a:rPr lang="ru-RU" sz="1400" dirty="0">
                          <a:latin typeface="Cambria"/>
                          <a:ea typeface="Calibri"/>
                          <a:cs typeface="Times New Roman"/>
                        </a:rPr>
                        <a:t>, норки, лося, глухаря, тетерева, белой куропатки, медведя. Гнездования редких и исчезающих птиц.</a:t>
                      </a:r>
                      <a:endParaRPr lang="ru-RU" sz="1400" dirty="0">
                        <a:latin typeface="Calibri"/>
                        <a:ea typeface="Calibri"/>
                        <a:cs typeface="Times New Roman"/>
                      </a:endParaRPr>
                    </a:p>
                  </a:txBody>
                  <a:tcPr marL="44733" marR="44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69338">
                <a:tc>
                  <a:txBody>
                    <a:bodyPr/>
                    <a:lstStyle/>
                    <a:p>
                      <a:pPr>
                        <a:lnSpc>
                          <a:spcPct val="115000"/>
                        </a:lnSpc>
                        <a:spcAft>
                          <a:spcPts val="0"/>
                        </a:spcAft>
                      </a:pPr>
                      <a:r>
                        <a:rPr lang="ru-RU" sz="2400" dirty="0">
                          <a:latin typeface="Cambria"/>
                          <a:ea typeface="Calibri"/>
                          <a:cs typeface="Times New Roman"/>
                        </a:rPr>
                        <a:t>4.</a:t>
                      </a:r>
                      <a:endParaRPr lang="ru-RU" sz="1600" dirty="0">
                        <a:latin typeface="Calibri"/>
                        <a:ea typeface="Calibri"/>
                        <a:cs typeface="Times New Roman"/>
                      </a:endParaRPr>
                    </a:p>
                  </a:txBody>
                  <a:tcPr marL="44733" marR="44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a:latin typeface="Cambria"/>
                          <a:ea typeface="Calibri"/>
                          <a:cs typeface="Times New Roman"/>
                        </a:rPr>
                        <a:t>«Инской»</a:t>
                      </a:r>
                      <a:endParaRPr lang="ru-RU" sz="1400" dirty="0">
                        <a:latin typeface="Calibri"/>
                        <a:ea typeface="Calibri"/>
                        <a:cs typeface="Times New Roman"/>
                      </a:endParaRPr>
                    </a:p>
                  </a:txBody>
                  <a:tcPr marL="44733" marR="44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dirty="0">
                          <a:latin typeface="Cambria"/>
                          <a:ea typeface="Calibri"/>
                          <a:cs typeface="Times New Roman"/>
                        </a:rPr>
                        <a:t>Черепановский</a:t>
                      </a:r>
                      <a:endParaRPr lang="ru-RU" sz="1600" dirty="0">
                        <a:latin typeface="Calibri"/>
                        <a:ea typeface="Calibri"/>
                        <a:cs typeface="Times New Roman"/>
                      </a:endParaRPr>
                    </a:p>
                    <a:p>
                      <a:pPr>
                        <a:lnSpc>
                          <a:spcPct val="115000"/>
                        </a:lnSpc>
                        <a:spcAft>
                          <a:spcPts val="0"/>
                        </a:spcAft>
                      </a:pPr>
                      <a:r>
                        <a:rPr lang="ru-RU" sz="2000" dirty="0">
                          <a:latin typeface="Cambria"/>
                          <a:ea typeface="Calibri"/>
                          <a:cs typeface="Times New Roman"/>
                        </a:rPr>
                        <a:t>12 000</a:t>
                      </a:r>
                      <a:endParaRPr lang="ru-RU" sz="1600" dirty="0">
                        <a:latin typeface="Calibri"/>
                        <a:ea typeface="Calibri"/>
                        <a:cs typeface="Times New Roman"/>
                      </a:endParaRPr>
                    </a:p>
                  </a:txBody>
                  <a:tcPr marL="44733" marR="44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latin typeface="Cambria"/>
                          <a:ea typeface="Calibri"/>
                          <a:cs typeface="Times New Roman"/>
                        </a:rPr>
                        <a:t>Приобская лесостепь. Пойменный комплекс р. Иня. Места обитания </a:t>
                      </a:r>
                      <a:r>
                        <a:rPr lang="ru-RU" sz="1600" b="1" dirty="0">
                          <a:latin typeface="Cambria"/>
                          <a:ea typeface="Calibri"/>
                          <a:cs typeface="Times New Roman"/>
                        </a:rPr>
                        <a:t>речного бобра</a:t>
                      </a:r>
                      <a:r>
                        <a:rPr lang="ru-RU" sz="1600" dirty="0">
                          <a:latin typeface="Cambria"/>
                          <a:ea typeface="Calibri"/>
                          <a:cs typeface="Times New Roman"/>
                        </a:rPr>
                        <a:t>, колонка, хоря, норки, лося, косули и других видов. Наличие редких и исчезающих видов птиц.</a:t>
                      </a:r>
                      <a:endParaRPr lang="ru-RU" sz="1600" dirty="0">
                        <a:latin typeface="Calibri"/>
                        <a:ea typeface="Calibri"/>
                        <a:cs typeface="Times New Roman"/>
                      </a:endParaRPr>
                    </a:p>
                  </a:txBody>
                  <a:tcPr marL="44733" marR="44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4577" name="Rectangle 1"/>
          <p:cNvSpPr>
            <a:spLocks noChangeArrowheads="1"/>
          </p:cNvSpPr>
          <p:nvPr/>
        </p:nvSpPr>
        <p:spPr bwMode="auto">
          <a:xfrm>
            <a:off x="323528" y="155840"/>
            <a:ext cx="856895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1" u="none" strike="noStrike" cap="none" normalizeH="0" baseline="0" dirty="0" smtClean="0">
                <a:ln>
                  <a:noFill/>
                </a:ln>
                <a:solidFill>
                  <a:schemeClr val="tx1"/>
                </a:solidFill>
                <a:effectLst/>
                <a:latin typeface="Cambria Math" pitchFamily="18" charset="0"/>
                <a:ea typeface="Cambria Math" pitchFamily="18" charset="0"/>
                <a:cs typeface="Times New Roman" pitchFamily="18" charset="0"/>
              </a:rPr>
              <a:t>Перечень государственных природных заказников в Новосибирской области по охране бобров по состоянию на 01.01.2010 г.</a:t>
            </a:r>
            <a:endParaRPr kumimoji="0" lang="ru-RU" sz="2400" b="0" i="0" u="none" strike="noStrike" cap="none" normalizeH="0" baseline="0" dirty="0" smtClean="0">
              <a:ln>
                <a:noFill/>
              </a:ln>
              <a:solidFill>
                <a:schemeClr val="tx1"/>
              </a:solidFill>
              <a:effectLst/>
              <a:latin typeface="Cambria Math" pitchFamily="18" charset="0"/>
              <a:ea typeface="Cambria Math" pitchFamily="18" charset="0"/>
              <a:cs typeface="Arial" pitchFamily="34" charset="0"/>
            </a:endParaRPr>
          </a:p>
        </p:txBody>
      </p:sp>
    </p:spTree>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260648"/>
            <a:ext cx="8640960" cy="1815882"/>
          </a:xfrm>
          <a:prstGeom prst="rect">
            <a:avLst/>
          </a:prstGeom>
        </p:spPr>
        <p:txBody>
          <a:bodyPr wrap="square">
            <a:spAutoFit/>
          </a:bodyPr>
          <a:lstStyle/>
          <a:p>
            <a:r>
              <a:rPr lang="ru-RU" sz="2800" dirty="0" smtClean="0">
                <a:latin typeface="Cambria Math" pitchFamily="18" charset="0"/>
                <a:ea typeface="Cambria Math" pitchFamily="18" charset="0"/>
              </a:rPr>
              <a:t>В бассейне нашей реки Верх Каракан,   так же замечены более пяти  поселений бобров.</a:t>
            </a:r>
            <a:r>
              <a:rPr lang="ru-RU" sz="2800" dirty="0" smtClean="0"/>
              <a:t> </a:t>
            </a:r>
            <a:r>
              <a:rPr lang="ru-RU" sz="2800" dirty="0" smtClean="0">
                <a:latin typeface="Cambria Math" pitchFamily="18" charset="0"/>
                <a:ea typeface="Cambria Math" pitchFamily="18" charset="0"/>
              </a:rPr>
              <a:t>Люди бережно относятся к животным, а они в свою очередь, не боятся селиться рядом с селом. </a:t>
            </a:r>
            <a:endParaRPr lang="ru-RU" sz="2800" dirty="0">
              <a:latin typeface="Cambria Math" pitchFamily="18" charset="0"/>
              <a:ea typeface="Cambria Math" pitchFamily="18" charset="0"/>
            </a:endParaRPr>
          </a:p>
        </p:txBody>
      </p:sp>
      <p:pic>
        <p:nvPicPr>
          <p:cNvPr id="4" name="Рисунок 3" descr="Бобры – строители от природы"/>
          <p:cNvPicPr/>
          <p:nvPr/>
        </p:nvPicPr>
        <p:blipFill>
          <a:blip r:embed="rId2" cstate="print"/>
          <a:srcRect/>
          <a:stretch>
            <a:fillRect/>
          </a:stretch>
        </p:blipFill>
        <p:spPr bwMode="auto">
          <a:xfrm>
            <a:off x="539552" y="2060848"/>
            <a:ext cx="3024336" cy="2304256"/>
          </a:xfrm>
          <a:prstGeom prst="rect">
            <a:avLst/>
          </a:prstGeom>
          <a:noFill/>
          <a:ln w="9525">
            <a:noFill/>
            <a:miter lim="800000"/>
            <a:headEnd/>
            <a:tailEnd/>
          </a:ln>
        </p:spPr>
      </p:pic>
      <p:pic>
        <p:nvPicPr>
          <p:cNvPr id="5" name="Рисунок 4" descr="http://www.izdrevaya.ru/Galery/Big/373.jpg"/>
          <p:cNvPicPr/>
          <p:nvPr/>
        </p:nvPicPr>
        <p:blipFill>
          <a:blip r:embed="rId3" cstate="print"/>
          <a:srcRect/>
          <a:stretch>
            <a:fillRect/>
          </a:stretch>
        </p:blipFill>
        <p:spPr bwMode="auto">
          <a:xfrm>
            <a:off x="5508104" y="4005064"/>
            <a:ext cx="3168351" cy="2592288"/>
          </a:xfrm>
          <a:prstGeom prst="rect">
            <a:avLst/>
          </a:prstGeom>
          <a:noFill/>
          <a:ln w="9525">
            <a:noFill/>
            <a:miter lim="800000"/>
            <a:headEnd/>
            <a:tailEnd/>
          </a:ln>
        </p:spPr>
      </p:pic>
    </p:spTree>
  </p:cSld>
  <p:clrMapOvr>
    <a:masterClrMapping/>
  </p:clrMapOvr>
  <p:transition>
    <p:comb/>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2051720" y="613289"/>
            <a:ext cx="7092280" cy="37240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0" lang="ru-RU" sz="28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Вывод:  </a:t>
            </a:r>
            <a:r>
              <a:rPr lang="ru-RU" sz="2800" dirty="0" smtClean="0">
                <a:latin typeface="Cambria Math" pitchFamily="18" charset="0"/>
                <a:ea typeface="Calibri" pitchFamily="34" charset="0"/>
                <a:cs typeface="Times New Roman" pitchFamily="18" charset="0"/>
              </a:rPr>
              <a:t>В ходе исследования мы изучили жизнь бобров в Новосибирской области, узнали об их положительном и отрицательном влиянии на природу.</a:t>
            </a:r>
            <a:endParaRPr lang="ru-RU" sz="1600"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1" i="1" u="none" strike="noStrike" cap="none" normalizeH="0" baseline="0" dirty="0" smtClean="0">
                <a:ln>
                  <a:noFill/>
                </a:ln>
                <a:solidFill>
                  <a:schemeClr val="tx1"/>
                </a:solidFill>
                <a:effectLst/>
                <a:latin typeface="Cambria Math" pitchFamily="18" charset="0"/>
                <a:ea typeface="Calibri" pitchFamily="34" charset="0"/>
                <a:cs typeface="Times New Roman" pitchFamily="18" charset="0"/>
              </a:rPr>
              <a:t>Практическая значимость исследования:</a:t>
            </a:r>
            <a:r>
              <a:rPr kumimoji="0" lang="ru-RU" sz="2800" b="0" i="0" u="none" strike="noStrike" cap="none" normalizeH="0" baseline="0" dirty="0" smtClean="0">
                <a:ln>
                  <a:noFill/>
                </a:ln>
                <a:solidFill>
                  <a:schemeClr val="tx1"/>
                </a:solidFill>
                <a:effectLst/>
                <a:latin typeface="Cambria Math" pitchFamily="18" charset="0"/>
                <a:ea typeface="Calibri" pitchFamily="34" charset="0"/>
                <a:cs typeface="Times New Roman" pitchFamily="18" charset="0"/>
              </a:rPr>
              <a:t>    данный материал можно использовать на уроках  биологии, краеведения,  при проведении классных часов и викторин. </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Рисунок 3" descr="http://upload.wikimedia.org/wikipedia/commons/thumb/b/b4/Coat_of_arms_of_Iskitim.png/96px-Coat_of_arms_of_Iskitim.png">
            <a:hlinkClick r:id="rId2"/>
          </p:cNvPr>
          <p:cNvPicPr/>
          <p:nvPr/>
        </p:nvPicPr>
        <p:blipFill>
          <a:blip r:embed="rId3" cstate="print"/>
          <a:srcRect/>
          <a:stretch>
            <a:fillRect/>
          </a:stretch>
        </p:blipFill>
        <p:spPr bwMode="auto">
          <a:xfrm>
            <a:off x="251520" y="4797152"/>
            <a:ext cx="2088232" cy="2060848"/>
          </a:xfrm>
          <a:prstGeom prst="rect">
            <a:avLst/>
          </a:prstGeom>
          <a:noFill/>
          <a:ln w="9525">
            <a:noFill/>
            <a:miter lim="800000"/>
            <a:headEnd/>
            <a:tailEnd/>
          </a:ln>
        </p:spPr>
      </p:pic>
      <p:pic>
        <p:nvPicPr>
          <p:cNvPr id="5" name="Рисунок 4" descr="http://upload.wikimedia.org/wikipedia/commons/thumb/2/2a/RR5109-0047R.gif/200px-RR5109-0047R.gif">
            <a:hlinkClick r:id="rId4"/>
          </p:cNvPr>
          <p:cNvPicPr/>
          <p:nvPr/>
        </p:nvPicPr>
        <p:blipFill>
          <a:blip r:embed="rId5" cstate="print"/>
          <a:srcRect/>
          <a:stretch>
            <a:fillRect/>
          </a:stretch>
        </p:blipFill>
        <p:spPr bwMode="auto">
          <a:xfrm>
            <a:off x="251520" y="332656"/>
            <a:ext cx="1872208" cy="2016224"/>
          </a:xfrm>
          <a:prstGeom prst="rect">
            <a:avLst/>
          </a:prstGeom>
          <a:noFill/>
          <a:ln w="9525">
            <a:noFill/>
            <a:miter lim="800000"/>
            <a:headEnd/>
            <a:tailEnd/>
          </a:ln>
        </p:spPr>
      </p:pic>
      <p:pic>
        <p:nvPicPr>
          <p:cNvPr id="6" name="Рисунок 5" descr="Какая ошибка привела к появлению на гербе Иркутской области мифического животного?"/>
          <p:cNvPicPr/>
          <p:nvPr/>
        </p:nvPicPr>
        <p:blipFill>
          <a:blip r:embed="rId6" cstate="print"/>
          <a:srcRect/>
          <a:stretch>
            <a:fillRect/>
          </a:stretch>
        </p:blipFill>
        <p:spPr bwMode="auto">
          <a:xfrm>
            <a:off x="6084168" y="4437112"/>
            <a:ext cx="2736304" cy="2088231"/>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http://www.fresher.ru/manager_content/images/interesnye-fakty-o-bobrax/big/1.jpg"/>
          <p:cNvPicPr/>
          <p:nvPr/>
        </p:nvPicPr>
        <p:blipFill>
          <a:blip r:embed="rId2" cstate="print"/>
          <a:srcRect/>
          <a:stretch>
            <a:fillRect/>
          </a:stretch>
        </p:blipFill>
        <p:spPr bwMode="auto">
          <a:xfrm>
            <a:off x="5724128" y="188641"/>
            <a:ext cx="3096344" cy="2808312"/>
          </a:xfrm>
          <a:prstGeom prst="rect">
            <a:avLst/>
          </a:prstGeom>
          <a:noFill/>
          <a:ln w="9525">
            <a:noFill/>
            <a:miter lim="800000"/>
            <a:headEnd/>
            <a:tailEnd/>
          </a:ln>
        </p:spPr>
      </p:pic>
      <p:pic>
        <p:nvPicPr>
          <p:cNvPr id="4" name="Рисунок 3" descr="Интересные факты о бобрах"/>
          <p:cNvPicPr/>
          <p:nvPr/>
        </p:nvPicPr>
        <p:blipFill>
          <a:blip r:embed="rId3" cstate="print"/>
          <a:srcRect/>
          <a:stretch>
            <a:fillRect/>
          </a:stretch>
        </p:blipFill>
        <p:spPr bwMode="auto">
          <a:xfrm>
            <a:off x="323529" y="188640"/>
            <a:ext cx="3384375" cy="2808312"/>
          </a:xfrm>
          <a:prstGeom prst="rect">
            <a:avLst/>
          </a:prstGeom>
          <a:noFill/>
          <a:ln w="9525">
            <a:noFill/>
            <a:miter lim="800000"/>
            <a:headEnd/>
            <a:tailEnd/>
          </a:ln>
        </p:spPr>
      </p:pic>
      <p:pic>
        <p:nvPicPr>
          <p:cNvPr id="6" name="Рисунок 5" descr="Интересные факты о бобрах"/>
          <p:cNvPicPr/>
          <p:nvPr/>
        </p:nvPicPr>
        <p:blipFill>
          <a:blip r:embed="rId4" cstate="print"/>
          <a:srcRect/>
          <a:stretch>
            <a:fillRect/>
          </a:stretch>
        </p:blipFill>
        <p:spPr bwMode="auto">
          <a:xfrm>
            <a:off x="2915817" y="4221088"/>
            <a:ext cx="2520280" cy="2232248"/>
          </a:xfrm>
          <a:prstGeom prst="rect">
            <a:avLst/>
          </a:prstGeom>
          <a:noFill/>
          <a:ln w="9525">
            <a:noFill/>
            <a:miter lim="800000"/>
            <a:headEnd/>
            <a:tailEnd/>
          </a:ln>
        </p:spPr>
      </p:pic>
      <p:sp>
        <p:nvSpPr>
          <p:cNvPr id="1026" name="WordArt 2"/>
          <p:cNvSpPr>
            <a:spLocks noChangeArrowheads="1" noChangeShapeType="1" noTextEdit="1"/>
          </p:cNvSpPr>
          <p:nvPr/>
        </p:nvSpPr>
        <p:spPr bwMode="auto">
          <a:xfrm>
            <a:off x="1547664" y="1556792"/>
            <a:ext cx="6192688" cy="2592288"/>
          </a:xfrm>
          <a:prstGeom prst="rect">
            <a:avLst/>
          </a:prstGeom>
        </p:spPr>
        <p:txBody>
          <a:bodyPr wrap="none" fromWordArt="1">
            <a:prstTxWarp prst="textPlain">
              <a:avLst>
                <a:gd name="adj" fmla="val 50000"/>
              </a:avLst>
            </a:prstTxWarp>
          </a:bodyPr>
          <a:lstStyle/>
          <a:p>
            <a:pPr algn="ctr" rtl="0"/>
            <a:r>
              <a:rPr lang="ru-RU" sz="3600" kern="10" spc="0" dirty="0" smtClean="0">
                <a:ln w="9525">
                  <a:solidFill>
                    <a:srgbClr val="000000"/>
                  </a:solidFill>
                  <a:round/>
                  <a:headEnd/>
                  <a:tailEnd/>
                </a:ln>
                <a:solidFill>
                  <a:srgbClr val="FF0000"/>
                </a:solidFill>
                <a:effectLst/>
                <a:latin typeface="Arial Black"/>
              </a:rPr>
              <a:t>Спасибо за внимание!</a:t>
            </a:r>
            <a:endParaRPr lang="ru-RU" sz="3600" kern="10" spc="0" dirty="0">
              <a:ln w="9525">
                <a:solidFill>
                  <a:srgbClr val="000000"/>
                </a:solidFill>
                <a:round/>
                <a:headEnd/>
                <a:tailEnd/>
              </a:ln>
              <a:solidFill>
                <a:srgbClr val="FF0000"/>
              </a:solidFill>
              <a:effectLst/>
              <a:latin typeface="Arial Black"/>
            </a:endParaRPr>
          </a:p>
        </p:txBody>
      </p:sp>
    </p:spTree>
  </p:cSld>
  <p:clrMapOvr>
    <a:masterClrMapping/>
  </p:clrMapOvr>
  <p:transition>
    <p:newsfla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39552" y="3606965"/>
            <a:ext cx="7776864" cy="23391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Интернет-ресурсы: </a:t>
            </a:r>
            <a:endParaRPr kumimoji="0" lang="ru-RU" sz="105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hlinkClick r:id="rId2"/>
              </a:rPr>
              <a:t>http://www.zoofirma.ru/knigi/biologicheskoe-rajonirovanie/6091-zhizn-bobrov-v-novosibirskoj-oblasti.html</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hlinkClick r:id="rId3"/>
              </a:rPr>
              <a:t>http://www.den-za-dnem.ru/school.php?item=288</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hlinkClick r:id="rId4"/>
              </a:rPr>
              <a:t>http://oxothik.ru/index.php?action=articles&amp;id=147</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hlinkClick r:id="rId5"/>
              </a:rPr>
              <a:t>http://www.peshtour.ru/lesNSK.php</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hlinkClick r:id="rId6"/>
              </a:rPr>
              <a:t>http://www.sharks-world.ru/petnews/animnews1260.html</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hlinkClick r:id="rId7"/>
              </a:rPr>
              <a:t>http://www.russia-companies.ru/novosibirskaia_oblast-79.html</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hlinkClick r:id="rId8"/>
              </a:rPr>
              <a:t>http://dproos-nso.ru/articles.php?article=744&amp;item=3</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395536" y="-43665"/>
            <a:ext cx="8064896" cy="3729186"/>
          </a:xfrm>
          <a:prstGeom prst="rect">
            <a:avLst/>
          </a:prstGeom>
          <a:solidFill>
            <a:srgbClr val="FFFFFF"/>
          </a:solidFill>
          <a:ln w="9525">
            <a:noFill/>
            <a:miter lim="800000"/>
            <a:headEnd/>
            <a:tailEnd/>
          </a:ln>
          <a:effectLst/>
        </p:spPr>
        <p:txBody>
          <a:bodyPr vert="horz" wrap="square" lIns="91440" tIns="126960" rIns="91440" bIns="0" numCol="1" anchor="ctr" anchorCtr="0" compatLnSpc="1">
            <a:prstTxWarp prst="textNoShape">
              <a:avLst/>
            </a:prstTxWarp>
            <a:spAutoFit/>
          </a:bodyPr>
          <a:lstStyle/>
          <a:p>
            <a:pPr lvl="0" fontAlgn="base">
              <a:spcBef>
                <a:spcPct val="0"/>
              </a:spcBef>
              <a:spcAft>
                <a:spcPct val="0"/>
              </a:spcAf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Литература:</a:t>
            </a:r>
            <a:r>
              <a:rPr lang="ru-RU" dirty="0" smtClean="0">
                <a:latin typeface="Times New Roman" pitchFamily="18" charset="0"/>
                <a:ea typeface="Times New Roman" pitchFamily="18" charset="0"/>
                <a:cs typeface="Times New Roman" pitchFamily="18" charset="0"/>
              </a:rPr>
              <a:t> </a:t>
            </a:r>
          </a:p>
          <a:p>
            <a:pPr marL="342900" lvl="0" indent="-342900" fontAlgn="base">
              <a:spcBef>
                <a:spcPct val="0"/>
              </a:spcBef>
              <a:spcAft>
                <a:spcPct val="0"/>
              </a:spcAft>
              <a:buAutoNum type="arabicPeriod"/>
            </a:pPr>
            <a:r>
              <a:rPr lang="ru-RU" sz="2000" dirty="0" smtClean="0">
                <a:latin typeface="Times New Roman" pitchFamily="18" charset="0"/>
                <a:ea typeface="Times New Roman" pitchFamily="18" charset="0"/>
                <a:cs typeface="Times New Roman" pitchFamily="18" charset="0"/>
              </a:rPr>
              <a:t> Атлас Новосибирской области/М.: ГУГК 1979.</a:t>
            </a:r>
          </a:p>
          <a:p>
            <a:pPr marL="342900" lvl="0" indent="-342900" fontAlgn="base">
              <a:spcBef>
                <a:spcPct val="0"/>
              </a:spcBef>
              <a:spcAft>
                <a:spcPct val="0"/>
              </a:spcAft>
              <a:buAutoNum type="arabicPeriod"/>
            </a:pPr>
            <a:r>
              <a:rPr lang="ru-RU" sz="2000" dirty="0" smtClean="0">
                <a:latin typeface="Times New Roman" pitchFamily="18" charset="0"/>
                <a:ea typeface="Times New Roman" pitchFamily="18" charset="0"/>
                <a:cs typeface="Times New Roman" pitchFamily="18" charset="0"/>
              </a:rPr>
              <a:t>Кравцов В.М.</a:t>
            </a:r>
            <a:r>
              <a:rPr lang="ru-RU" sz="2000" b="1" i="1" dirty="0" smtClean="0">
                <a:solidFill>
                  <a:srgbClr val="636473"/>
                </a:solidFill>
                <a:latin typeface="Times New Roman" pitchFamily="18" charset="0"/>
                <a:ea typeface="Times New Roman" pitchFamily="18" charset="0"/>
                <a:cs typeface="Times New Roman" pitchFamily="18" charset="0"/>
              </a:rPr>
              <a:t> </a:t>
            </a:r>
            <a:r>
              <a:rPr lang="ru-RU" sz="2000" dirty="0" smtClean="0">
                <a:latin typeface="Times New Roman" pitchFamily="18" charset="0"/>
                <a:ea typeface="Times New Roman" pitchFamily="18" charset="0"/>
                <a:cs typeface="Times New Roman" pitchFamily="18" charset="0"/>
              </a:rPr>
              <a:t> Фауна Новосибирской области /В.М.Кравцов. </a:t>
            </a:r>
            <a:r>
              <a:rPr lang="ru-RU" sz="2000" dirty="0" smtClean="0">
                <a:latin typeface="Cambria"/>
                <a:ea typeface="Times New Roman" pitchFamily="18" charset="0"/>
                <a:cs typeface="Times New Roman" pitchFamily="18" charset="0"/>
              </a:rPr>
              <a:t>–</a:t>
            </a:r>
            <a:r>
              <a:rPr lang="ru-RU" sz="2000" dirty="0" smtClean="0">
                <a:latin typeface="Times New Roman" pitchFamily="18" charset="0"/>
                <a:ea typeface="Times New Roman" pitchFamily="18" charset="0"/>
                <a:cs typeface="Times New Roman" pitchFamily="18" charset="0"/>
              </a:rPr>
              <a:t> Новосибирск: 2012.</a:t>
            </a:r>
          </a:p>
          <a:p>
            <a:pPr marL="342900" indent="-342900" fontAlgn="base">
              <a:spcBef>
                <a:spcPct val="0"/>
              </a:spcBef>
              <a:spcAft>
                <a:spcPct val="0"/>
              </a:spcAft>
              <a:buFontTx/>
              <a:buAutoNum type="arabicPeriod"/>
            </a:pPr>
            <a:r>
              <a:rPr lang="ru-RU" sz="2000" dirty="0" smtClean="0">
                <a:latin typeface="Times New Roman" pitchFamily="18" charset="0"/>
                <a:ea typeface="Times New Roman" pitchFamily="18" charset="0"/>
                <a:cs typeface="Times New Roman" pitchFamily="18" charset="0"/>
              </a:rPr>
              <a:t>Растительный и животный мир.  Особо охраняемые природные территории Новосибирской области/Лес НСК: 2012.</a:t>
            </a:r>
            <a:endParaRPr lang="ru-RU" sz="2000" b="1" dirty="0" smtClean="0">
              <a:solidFill>
                <a:srgbClr val="4F81BD"/>
              </a:solidFill>
              <a:latin typeface="Cambria" pitchFamily="18" charset="0"/>
              <a:ea typeface="Times New Roman" pitchFamily="18" charset="0"/>
              <a:cs typeface="Times New Roman" pitchFamily="18" charset="0"/>
            </a:endParaRPr>
          </a:p>
          <a:p>
            <a:pPr lvl="0" eaLnBrk="0" fontAlgn="base" hangingPunct="0">
              <a:spcBef>
                <a:spcPct val="0"/>
              </a:spcBef>
              <a:spcAft>
                <a:spcPct val="0"/>
              </a:spcAft>
            </a:pPr>
            <a:r>
              <a:rPr lang="ru-RU" sz="2000" dirty="0" smtClean="0">
                <a:latin typeface="Times New Roman" pitchFamily="18" charset="0"/>
                <a:ea typeface="Times New Roman" pitchFamily="18" charset="0"/>
                <a:cs typeface="Times New Roman" pitchFamily="18" charset="0"/>
              </a:rPr>
              <a:t>3.  Скалон В. Н. Речные бобры Северной Азии. М., изд. МОИП, 1951</a:t>
            </a:r>
            <a:endPar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4.  Школьник Ю.К. Животные. Полная энциклопедия/Ю. К. Школьник. </a:t>
            </a:r>
            <a:r>
              <a:rPr kumimoji="0" lang="ru-RU" sz="20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М.: Эксмо, 2013. </a:t>
            </a:r>
            <a:r>
              <a:rPr kumimoji="0" lang="ru-RU" sz="20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256 с. : ил.</a:t>
            </a:r>
            <a:endPar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000" b="1" i="0" u="none" strike="noStrike" cap="none" normalizeH="0" baseline="0" dirty="0" smtClean="0">
              <a:ln>
                <a:noFill/>
              </a:ln>
              <a:solidFill>
                <a:srgbClr val="4F81BD"/>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b="1" i="0" u="none" strike="noStrike" cap="none" normalizeH="0" baseline="0" dirty="0" smtClean="0">
              <a:ln>
                <a:noFill/>
              </a:ln>
              <a:solidFill>
                <a:srgbClr val="4F81BD"/>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WordArt 2"/>
          <p:cNvSpPr>
            <a:spLocks noChangeArrowheads="1" noChangeShapeType="1" noTextEdit="1"/>
          </p:cNvSpPr>
          <p:nvPr/>
        </p:nvSpPr>
        <p:spPr bwMode="auto">
          <a:xfrm>
            <a:off x="1331640" y="260649"/>
            <a:ext cx="6552728" cy="1224135"/>
          </a:xfrm>
          <a:prstGeom prst="rect">
            <a:avLst/>
          </a:prstGeom>
        </p:spPr>
        <p:txBody>
          <a:bodyPr wrap="none" fromWordArt="1">
            <a:prstTxWarp prst="textDoubleWave1">
              <a:avLst>
                <a:gd name="adj1" fmla="val 6500"/>
                <a:gd name="adj2" fmla="val 528"/>
              </a:avLst>
            </a:prstTxWarp>
          </a:bodyPr>
          <a:lstStyle/>
          <a:p>
            <a:pPr algn="ctr" rtl="0"/>
            <a:r>
              <a:rPr lang="ru-RU" sz="3600" kern="10" spc="-360" dirty="0" smtClean="0">
                <a:ln w="12700">
                  <a:solidFill>
                    <a:srgbClr val="000099"/>
                  </a:solidFill>
                  <a:round/>
                  <a:headEnd/>
                  <a:tailEnd/>
                </a:ln>
                <a:solidFill>
                  <a:srgbClr val="33CCFF"/>
                </a:solidFill>
                <a:effectLst>
                  <a:outerShdw dist="125724" dir="18900000" algn="ctr" rotWithShape="0">
                    <a:srgbClr val="000099"/>
                  </a:outerShdw>
                </a:effectLst>
                <a:latin typeface="Impact"/>
              </a:rPr>
              <a:t>содержание</a:t>
            </a:r>
            <a:endParaRPr lang="ru-RU" sz="3600" kern="10" spc="-360" dirty="0">
              <a:ln w="12700">
                <a:solidFill>
                  <a:srgbClr val="000099"/>
                </a:solidFill>
                <a:round/>
                <a:headEnd/>
                <a:tailEnd/>
              </a:ln>
              <a:solidFill>
                <a:srgbClr val="33CCFF"/>
              </a:solidFill>
              <a:effectLst>
                <a:outerShdw dist="125724" dir="18900000" algn="ctr" rotWithShape="0">
                  <a:srgbClr val="000099"/>
                </a:outerShdw>
              </a:effectLst>
              <a:latin typeface="Impact"/>
            </a:endParaRPr>
          </a:p>
        </p:txBody>
      </p:sp>
      <p:sp>
        <p:nvSpPr>
          <p:cNvPr id="1027" name="Rectangle 3"/>
          <p:cNvSpPr>
            <a:spLocks noChangeArrowheads="1"/>
          </p:cNvSpPr>
          <p:nvPr/>
        </p:nvSpPr>
        <p:spPr bwMode="auto">
          <a:xfrm>
            <a:off x="467544" y="1699931"/>
            <a:ext cx="792088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Введение</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1.Бобры</a:t>
            </a:r>
            <a:r>
              <a:rPr lang="ru-RU" sz="2800" dirty="0" smtClean="0">
                <a:latin typeface="Cambria" pitchFamily="18" charset="0"/>
                <a:ea typeface="Calibri" pitchFamily="34" charset="0"/>
                <a:cs typeface="Times New Roman" pitchFamily="18" charset="0"/>
              </a:rPr>
              <a:t> – млекопитающие.</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2.</a:t>
            </a:r>
            <a:r>
              <a:rPr kumimoji="0" lang="ru-RU" sz="2800" b="0" i="0" u="none" strike="noStrike" cap="none" normalizeH="0" dirty="0" smtClean="0">
                <a:ln>
                  <a:noFill/>
                </a:ln>
                <a:solidFill>
                  <a:schemeClr val="tx1"/>
                </a:solidFill>
                <a:effectLst/>
                <a:latin typeface="Cambria" pitchFamily="18" charset="0"/>
                <a:ea typeface="Calibri" pitchFamily="34" charset="0"/>
                <a:cs typeface="Times New Roman" pitchFamily="18" charset="0"/>
              </a:rPr>
              <a:t> Где живут бобры?</a:t>
            </a:r>
            <a:r>
              <a:rPr lang="ru-RU" sz="2800" dirty="0" smtClean="0">
                <a:latin typeface="Cambria" pitchFamily="18" charset="0"/>
                <a:ea typeface="Calibri" pitchFamily="34"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ru-RU" sz="2800" dirty="0" smtClean="0">
                <a:latin typeface="Cambria" pitchFamily="18" charset="0"/>
                <a:ea typeface="Calibri" pitchFamily="34" charset="0"/>
                <a:cs typeface="Times New Roman" pitchFamily="18" charset="0"/>
              </a:rPr>
              <a:t>3. Их образ жизни.</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ru-RU" sz="2800" dirty="0" smtClean="0">
                <a:latin typeface="Cambria" pitchFamily="18" charset="0"/>
                <a:ea typeface="Calibri" pitchFamily="34" charset="0"/>
                <a:cs typeface="Times New Roman" pitchFamily="18" charset="0"/>
              </a:rPr>
              <a:t>4</a:t>
            </a:r>
            <a:r>
              <a:rPr kumimoji="0" lang="ru-RU" sz="28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Расселение бобров в Новосибирской  области.</a:t>
            </a:r>
          </a:p>
          <a:p>
            <a:pPr marL="0" marR="0" lvl="0" indent="0" algn="l" defTabSz="914400" rtl="0" eaLnBrk="0" fontAlgn="base" latinLnBrk="0" hangingPunct="0">
              <a:lnSpc>
                <a:spcPct val="100000"/>
              </a:lnSpc>
              <a:spcBef>
                <a:spcPct val="0"/>
              </a:spcBef>
              <a:spcAft>
                <a:spcPct val="0"/>
              </a:spcAft>
              <a:buClrTx/>
              <a:buSzTx/>
              <a:buFontTx/>
              <a:buNone/>
              <a:tabLst/>
            </a:pPr>
            <a:r>
              <a:rPr lang="ru-RU" sz="2800" dirty="0" smtClean="0">
                <a:latin typeface="Cambria" pitchFamily="18" charset="0"/>
                <a:cs typeface="Times New Roman" pitchFamily="18" charset="0"/>
              </a:rPr>
              <a:t>5. Значение бобров в природе.</a:t>
            </a:r>
          </a:p>
          <a:p>
            <a:pPr marL="0" marR="0" lvl="0" indent="0" algn="l" defTabSz="914400" rtl="0" eaLnBrk="0" fontAlgn="base" latinLnBrk="0" hangingPunct="0">
              <a:lnSpc>
                <a:spcPct val="100000"/>
              </a:lnSpc>
              <a:spcBef>
                <a:spcPct val="0"/>
              </a:spcBef>
              <a:spcAft>
                <a:spcPct val="0"/>
              </a:spcAft>
              <a:buClrTx/>
              <a:buSzTx/>
              <a:buFontTx/>
              <a:buNone/>
              <a:tabLst/>
            </a:pPr>
            <a:r>
              <a:rPr lang="ru-RU" sz="2800" dirty="0" smtClean="0">
                <a:latin typeface="Cambria" pitchFamily="18" charset="0"/>
                <a:cs typeface="Times New Roman" pitchFamily="18" charset="0"/>
              </a:rPr>
              <a:t>6</a:t>
            </a:r>
            <a:r>
              <a:rPr kumimoji="0" lang="ru-RU" sz="2800" b="0" i="0" u="none" strike="noStrike" cap="none" normalizeH="0" baseline="0" dirty="0" smtClean="0">
                <a:ln>
                  <a:noFill/>
                </a:ln>
                <a:solidFill>
                  <a:schemeClr val="tx1"/>
                </a:solidFill>
                <a:effectLst/>
                <a:latin typeface="Cambria" pitchFamily="18" charset="0"/>
                <a:cs typeface="Times New Roman" pitchFamily="18" charset="0"/>
              </a:rPr>
              <a:t>. Охрана бобров в Новосибирской области.</a:t>
            </a:r>
          </a:p>
          <a:p>
            <a:pPr marL="0" marR="0" lvl="0" indent="0" algn="l" defTabSz="914400" rtl="0" eaLnBrk="0" fontAlgn="base" latinLnBrk="0" hangingPunct="0">
              <a:lnSpc>
                <a:spcPct val="100000"/>
              </a:lnSpc>
              <a:spcBef>
                <a:spcPct val="0"/>
              </a:spcBef>
              <a:spcAft>
                <a:spcPct val="0"/>
              </a:spcAft>
              <a:buClrTx/>
              <a:buSzTx/>
              <a:buFontTx/>
              <a:buNone/>
              <a:tabLst/>
            </a:pPr>
            <a:r>
              <a:rPr lang="ru-RU" sz="2800" dirty="0" smtClean="0">
                <a:latin typeface="Cambria" pitchFamily="18" charset="0"/>
                <a:cs typeface="Times New Roman" pitchFamily="18" charset="0"/>
              </a:rPr>
              <a:t>7. Вывод.</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comb/>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23528" y="167337"/>
            <a:ext cx="864096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i="0" u="none" strike="noStrike" cap="none" normalizeH="0" baseline="0" dirty="0" smtClean="0">
                <a:ln>
                  <a:noFill/>
                </a:ln>
                <a:effectLst/>
                <a:latin typeface="Cambria Math" pitchFamily="18" charset="0"/>
                <a:ea typeface="Cambria Math" pitchFamily="18" charset="0"/>
                <a:cs typeface="Tahoma" pitchFamily="34" charset="0"/>
              </a:rPr>
              <a:t>      </a:t>
            </a:r>
            <a:r>
              <a:rPr kumimoji="0" lang="ru-RU" sz="2400" b="1" i="0" u="none" strike="noStrike" cap="none" normalizeH="0" baseline="0" dirty="0" smtClean="0">
                <a:ln>
                  <a:noFill/>
                </a:ln>
                <a:effectLst/>
                <a:latin typeface="Cambria Math" pitchFamily="18" charset="0"/>
                <a:ea typeface="Cambria Math" pitchFamily="18" charset="0"/>
                <a:cs typeface="Tahoma" pitchFamily="34" charset="0"/>
              </a:rPr>
              <a:t>Введение.</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i="0" u="none" strike="noStrike" cap="none" normalizeH="0" baseline="0" dirty="0" smtClean="0">
                <a:ln>
                  <a:noFill/>
                </a:ln>
                <a:effectLst/>
                <a:latin typeface="Cambria Math" pitchFamily="18" charset="0"/>
                <a:ea typeface="Cambria Math" pitchFamily="18" charset="0"/>
                <a:cs typeface="Tahoma" pitchFamily="34" charset="0"/>
              </a:rPr>
              <a:t>Во всем животном мире не найдется более талантливых строителей, чем бобры. Своей способностью видоизменять окружающий ландшафт они уступают только человеку. Бобры – одни из немногих животных, действия которых основаны не только на инстинктах, но и на полученном опыте, они способны учиться  и  в  течение  жизни совершенствуют  свои  инженерные  навыки.</a:t>
            </a:r>
            <a:endParaRPr kumimoji="0" lang="ru-RU" sz="4800" i="0" u="none" strike="noStrike" cap="none" normalizeH="0" baseline="0" dirty="0" smtClean="0">
              <a:ln>
                <a:noFill/>
              </a:ln>
              <a:effectLst/>
              <a:latin typeface="Cambria Math" pitchFamily="18" charset="0"/>
              <a:ea typeface="Cambria Math" pitchFamily="18" charset="0"/>
              <a:cs typeface="Arial" pitchFamily="34" charset="0"/>
            </a:endParaRPr>
          </a:p>
        </p:txBody>
      </p:sp>
      <p:pic>
        <p:nvPicPr>
          <p:cNvPr id="3" name="Рисунок 2" descr="Плотность поселений бобров"/>
          <p:cNvPicPr/>
          <p:nvPr/>
        </p:nvPicPr>
        <p:blipFill>
          <a:blip r:embed="rId2" cstate="print"/>
          <a:srcRect/>
          <a:stretch>
            <a:fillRect/>
          </a:stretch>
        </p:blipFill>
        <p:spPr bwMode="auto">
          <a:xfrm>
            <a:off x="4427984" y="3717032"/>
            <a:ext cx="4248472" cy="2808312"/>
          </a:xfrm>
          <a:prstGeom prst="rect">
            <a:avLst/>
          </a:prstGeom>
          <a:noFill/>
          <a:ln w="9525">
            <a:noFill/>
            <a:miter lim="800000"/>
            <a:headEnd/>
            <a:tailEnd/>
          </a:ln>
        </p:spPr>
      </p:pic>
    </p:spTree>
  </p:cSld>
  <p:clrMapOvr>
    <a:masterClrMapping/>
  </p:clrMapOvr>
  <p:transition>
    <p:cover dir="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395536" y="2190053"/>
            <a:ext cx="8496944" cy="44627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Цель: </a:t>
            </a:r>
            <a:r>
              <a:rPr kumimoji="0" lang="ru-RU" sz="28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узнать о жизни бобров в Новосибирской  области</a:t>
            </a:r>
            <a:r>
              <a:rPr lang="ru-RU" sz="2800" dirty="0" smtClean="0">
                <a:latin typeface="Cambria" pitchFamily="18" charset="0"/>
                <a:ea typeface="Times New Roman" pitchFamily="18" charset="0"/>
                <a:cs typeface="Times New Roman" pitchFamily="18" charset="0"/>
              </a:rPr>
              <a:t> и их значении в природе.</a:t>
            </a:r>
            <a:endParaRPr kumimoji="0" lang="ru-RU" sz="10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ru-RU" sz="32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Задачи:</a:t>
            </a:r>
            <a:r>
              <a:rPr kumimoji="0" lang="ru-RU" sz="28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 </a:t>
            </a:r>
            <a:r>
              <a:rPr kumimoji="0" lang="ru-RU" sz="28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1. </a:t>
            </a:r>
            <a:r>
              <a:rPr lang="ru-RU" sz="2800" dirty="0" smtClean="0">
                <a:latin typeface="Cambria" pitchFamily="18" charset="0"/>
                <a:ea typeface="Times New Roman" pitchFamily="18" charset="0"/>
                <a:cs typeface="Calibri" pitchFamily="34" charset="0"/>
              </a:rPr>
              <a:t>Изучить литературу, материалы в сети Интернет  о бобрах.</a:t>
            </a:r>
          </a:p>
          <a:p>
            <a:pPr lvl="0" eaLnBrk="0" fontAlgn="base" hangingPunct="0">
              <a:spcBef>
                <a:spcPct val="0"/>
              </a:spcBef>
              <a:spcAft>
                <a:spcPct val="0"/>
              </a:spcAft>
            </a:pPr>
            <a:r>
              <a:rPr kumimoji="0" lang="ru-RU" sz="2800" b="0" i="0" u="none" strike="noStrike" cap="none" normalizeH="0" baseline="0" dirty="0" smtClean="0">
                <a:ln>
                  <a:noFill/>
                </a:ln>
                <a:solidFill>
                  <a:schemeClr val="tx1"/>
                </a:solidFill>
                <a:effectLst/>
                <a:latin typeface="Cambria" pitchFamily="18" charset="0"/>
                <a:ea typeface="Times New Roman" pitchFamily="18" charset="0"/>
                <a:cs typeface="Calibri" pitchFamily="34" charset="0"/>
              </a:rPr>
              <a:t>2. Узнать кто такие бобры, где живут и образ их жизни.</a:t>
            </a:r>
            <a:endParaRPr kumimoji="0" lang="ru-RU" sz="28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3. </a:t>
            </a:r>
            <a:r>
              <a:rPr lang="ru-RU" sz="2800" dirty="0" smtClean="0">
                <a:latin typeface="Cambria" pitchFamily="18" charset="0"/>
                <a:ea typeface="Times New Roman" pitchFamily="18" charset="0"/>
                <a:cs typeface="Times New Roman" pitchFamily="18" charset="0"/>
              </a:rPr>
              <a:t>П</a:t>
            </a:r>
            <a:r>
              <a:rPr kumimoji="0" lang="ru-RU" sz="28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ознакомиться с жизнью бобров</a:t>
            </a:r>
            <a:r>
              <a:rPr kumimoji="0" lang="ru-RU" sz="2800" b="0" i="0" u="none" strike="noStrike" cap="none" normalizeH="0" dirty="0" smtClean="0">
                <a:ln>
                  <a:noFill/>
                </a:ln>
                <a:solidFill>
                  <a:schemeClr val="tx1"/>
                </a:solidFill>
                <a:effectLst/>
                <a:latin typeface="Cambria" pitchFamily="18" charset="0"/>
                <a:ea typeface="Times New Roman" pitchFamily="18" charset="0"/>
                <a:cs typeface="Times New Roman" pitchFamily="18" charset="0"/>
              </a:rPr>
              <a:t> в Новосибирской области и их значением в природе</a:t>
            </a:r>
          </a:p>
          <a:p>
            <a:pPr marL="0" marR="0" lvl="0" indent="0" algn="l" defTabSz="914400" rtl="0" eaLnBrk="0" fontAlgn="base" latinLnBrk="0" hangingPunct="0">
              <a:lnSpc>
                <a:spcPct val="100000"/>
              </a:lnSpc>
              <a:spcBef>
                <a:spcPct val="0"/>
              </a:spcBef>
              <a:spcAft>
                <a:spcPct val="0"/>
              </a:spcAft>
              <a:buClrTx/>
              <a:buSzTx/>
              <a:buFontTx/>
              <a:buNone/>
              <a:tabLst/>
            </a:pPr>
            <a:r>
              <a:rPr lang="ru-RU" sz="2800" dirty="0" smtClean="0">
                <a:latin typeface="Cambria" pitchFamily="18" charset="0"/>
                <a:ea typeface="Times New Roman" pitchFamily="18" charset="0"/>
                <a:cs typeface="Times New Roman" pitchFamily="18" charset="0"/>
              </a:rPr>
              <a:t>4. Обобщить полученные знания.</a:t>
            </a:r>
            <a:endParaRPr kumimoji="0" lang="ru-RU" sz="2800" b="0" i="0" u="none" strike="noStrike" cap="none" normalizeH="0" dirty="0" smtClean="0">
              <a:ln>
                <a:noFill/>
              </a:ln>
              <a:solidFill>
                <a:schemeClr val="tx1"/>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13" name="Rectangle 1"/>
          <p:cNvSpPr>
            <a:spLocks noChangeArrowheads="1"/>
          </p:cNvSpPr>
          <p:nvPr/>
        </p:nvSpPr>
        <p:spPr bwMode="auto">
          <a:xfrm>
            <a:off x="395536" y="591223"/>
            <a:ext cx="8424936"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Актуальность:</a:t>
            </a:r>
            <a:r>
              <a:rPr kumimoji="0" lang="ru-RU" sz="24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В нашем селе на, протяжении последних трёх лет, на реке стали появляться поселения бобров. </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diamon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60648"/>
            <a:ext cx="9144000" cy="2616101"/>
          </a:xfrm>
          <a:prstGeom prst="rect">
            <a:avLst/>
          </a:prstGeom>
        </p:spPr>
        <p:txBody>
          <a:bodyPr wrap="square">
            <a:spAutoFit/>
          </a:bodyPr>
          <a:lstStyle/>
          <a:p>
            <a:pPr marL="342900" indent="-342900">
              <a:buAutoNum type="arabicPeriod"/>
            </a:pPr>
            <a:r>
              <a:rPr lang="ru-RU" sz="2000" b="1" dirty="0" smtClean="0">
                <a:latin typeface="Cambria Math" pitchFamily="18" charset="0"/>
                <a:ea typeface="Cambria Math" pitchFamily="18" charset="0"/>
              </a:rPr>
              <a:t>Бобры – млекопитающие.</a:t>
            </a:r>
          </a:p>
          <a:p>
            <a:pPr marL="342900" indent="-342900"/>
            <a:r>
              <a:rPr lang="ru-RU" sz="2000" dirty="0" smtClean="0">
                <a:latin typeface="Cambria Math" pitchFamily="18" charset="0"/>
                <a:ea typeface="Cambria Math" pitchFamily="18" charset="0"/>
              </a:rPr>
              <a:t>                 </a:t>
            </a:r>
            <a:r>
              <a:rPr lang="ru-RU" sz="2400" dirty="0" smtClean="0">
                <a:latin typeface="Cambria Math" pitchFamily="18" charset="0"/>
                <a:ea typeface="Cambria Math" pitchFamily="18" charset="0"/>
              </a:rPr>
              <a:t>Бобры относятся к классу млекопитающих и классифицируются, как грызуны. В длину бобры могут достигать 140 сантиметров, набирая при этом вес до 35 кг.   Продолжительность же их жизни достигает 20 лет. Бобры имеют замечательный плотный коричневый мех, он отлично защищает животное от влаги и охлаждения. </a:t>
            </a:r>
            <a:endParaRPr lang="ru-RU" sz="2000" dirty="0">
              <a:latin typeface="Cambria Math" pitchFamily="18" charset="0"/>
              <a:ea typeface="Cambria Math" pitchFamily="18" charset="0"/>
            </a:endParaRPr>
          </a:p>
        </p:txBody>
      </p:sp>
      <p:pic>
        <p:nvPicPr>
          <p:cNvPr id="3" name="Рисунок 2" descr="Акклиматизация бобра"/>
          <p:cNvPicPr/>
          <p:nvPr/>
        </p:nvPicPr>
        <p:blipFill>
          <a:blip r:embed="rId2" cstate="print"/>
          <a:srcRect/>
          <a:stretch>
            <a:fillRect/>
          </a:stretch>
        </p:blipFill>
        <p:spPr bwMode="auto">
          <a:xfrm>
            <a:off x="5004048" y="3284984"/>
            <a:ext cx="3888432" cy="3312368"/>
          </a:xfrm>
          <a:prstGeom prst="rect">
            <a:avLst/>
          </a:prstGeom>
          <a:noFill/>
          <a:ln w="9525">
            <a:noFill/>
            <a:miter lim="800000"/>
            <a:headEnd/>
            <a:tailEnd/>
          </a:ln>
        </p:spPr>
      </p:pic>
      <p:sp>
        <p:nvSpPr>
          <p:cNvPr id="4" name="Прямоугольник 3"/>
          <p:cNvSpPr/>
          <p:nvPr/>
        </p:nvSpPr>
        <p:spPr>
          <a:xfrm>
            <a:off x="323528" y="3356992"/>
            <a:ext cx="4104456" cy="1569660"/>
          </a:xfrm>
          <a:prstGeom prst="rect">
            <a:avLst/>
          </a:prstGeom>
        </p:spPr>
        <p:txBody>
          <a:bodyPr wrap="square">
            <a:spAutoFit/>
          </a:bodyPr>
          <a:lstStyle/>
          <a:p>
            <a:r>
              <a:rPr lang="ru-RU" sz="2400" dirty="0" smtClean="0">
                <a:latin typeface="Cambria Math" pitchFamily="18" charset="0"/>
                <a:ea typeface="Cambria Math" pitchFamily="18" charset="0"/>
                <a:cs typeface="Tahoma" pitchFamily="34" charset="0"/>
              </a:rPr>
              <a:t>Благодаря строению тела, бобер замечательно чувствует себя в основной среде обитания - в воде. </a:t>
            </a:r>
            <a:endParaRPr lang="ru-RU" sz="2400" dirty="0">
              <a:latin typeface="Cambria Math" pitchFamily="18" charset="0"/>
              <a:ea typeface="Cambria Math" pitchFamily="18" charset="0"/>
            </a:endParaRPr>
          </a:p>
        </p:txBody>
      </p:sp>
      <p:sp>
        <p:nvSpPr>
          <p:cNvPr id="5" name="Прямоугольник 4"/>
          <p:cNvSpPr/>
          <p:nvPr/>
        </p:nvSpPr>
        <p:spPr>
          <a:xfrm>
            <a:off x="395536" y="5085184"/>
            <a:ext cx="4248472" cy="1569660"/>
          </a:xfrm>
          <a:prstGeom prst="rect">
            <a:avLst/>
          </a:prstGeom>
        </p:spPr>
        <p:txBody>
          <a:bodyPr wrap="square">
            <a:spAutoFit/>
          </a:bodyPr>
          <a:lstStyle/>
          <a:p>
            <a:r>
              <a:rPr lang="ru-RU" sz="2400" dirty="0" smtClean="0">
                <a:latin typeface="+mj-lt"/>
                <a:ea typeface="Calibri" pitchFamily="34" charset="0"/>
                <a:cs typeface="Tahoma" pitchFamily="34" charset="0"/>
              </a:rPr>
              <a:t>    </a:t>
            </a:r>
            <a:r>
              <a:rPr lang="ru-RU" sz="2400" dirty="0" smtClean="0">
                <a:latin typeface="Cambria Math" pitchFamily="18" charset="0"/>
                <a:ea typeface="Cambria Math" pitchFamily="18" charset="0"/>
                <a:cs typeface="Tahoma" pitchFamily="34" charset="0"/>
              </a:rPr>
              <a:t>Главное орудие труда бобра — острые передние зубы, покрытые прочной эмалью. </a:t>
            </a:r>
            <a:endParaRPr lang="ru-RU" sz="2400" dirty="0">
              <a:latin typeface="Cambria Math" pitchFamily="18" charset="0"/>
              <a:ea typeface="Cambria Math" pitchFamily="18" charset="0"/>
            </a:endParaRPr>
          </a:p>
        </p:txBody>
      </p:sp>
    </p:spTree>
  </p:cSld>
  <p:clrMapOvr>
    <a:masterClrMapping/>
  </p:clrMapOvr>
  <p:transition>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188640"/>
            <a:ext cx="8229600" cy="504056"/>
          </a:xfrm>
        </p:spPr>
        <p:txBody>
          <a:bodyPr>
            <a:normAutofit/>
          </a:bodyPr>
          <a:lstStyle/>
          <a:p>
            <a:r>
              <a:rPr lang="ru-RU" sz="2400" b="1" dirty="0" smtClean="0"/>
              <a:t>2. ГДЕ   ЖИВУТ   БОБРЫ?</a:t>
            </a:r>
            <a:endParaRPr lang="ru-RU" sz="2400" b="1" dirty="0"/>
          </a:p>
        </p:txBody>
      </p:sp>
      <p:sp>
        <p:nvSpPr>
          <p:cNvPr id="5" name="Текст 4"/>
          <p:cNvSpPr>
            <a:spLocks noGrp="1"/>
          </p:cNvSpPr>
          <p:nvPr>
            <p:ph type="body" idx="1"/>
          </p:nvPr>
        </p:nvSpPr>
        <p:spPr>
          <a:xfrm>
            <a:off x="457200" y="1052736"/>
            <a:ext cx="4040188" cy="1122139"/>
          </a:xfrm>
        </p:spPr>
        <p:txBody>
          <a:bodyPr>
            <a:noAutofit/>
          </a:bodyPr>
          <a:lstStyle/>
          <a:p>
            <a:endParaRPr lang="ru-RU" sz="1400" dirty="0" smtClean="0">
              <a:latin typeface="Cambria Math" pitchFamily="18" charset="0"/>
              <a:ea typeface="Cambria Math" pitchFamily="18" charset="0"/>
            </a:endParaRPr>
          </a:p>
          <a:p>
            <a:endParaRPr lang="ru-RU" sz="1400" dirty="0" smtClean="0">
              <a:latin typeface="Cambria Math" pitchFamily="18" charset="0"/>
              <a:ea typeface="Cambria Math" pitchFamily="18" charset="0"/>
            </a:endParaRPr>
          </a:p>
          <a:p>
            <a:endParaRPr lang="ru-RU" sz="1400" dirty="0" smtClean="0">
              <a:latin typeface="Cambria Math" pitchFamily="18" charset="0"/>
              <a:ea typeface="Cambria Math" pitchFamily="18" charset="0"/>
            </a:endParaRPr>
          </a:p>
          <a:p>
            <a:endParaRPr lang="ru-RU" sz="1800" b="0" dirty="0" smtClean="0">
              <a:latin typeface="Cambria Math" pitchFamily="18" charset="0"/>
              <a:ea typeface="Cambria Math" pitchFamily="18" charset="0"/>
            </a:endParaRPr>
          </a:p>
          <a:p>
            <a:endParaRPr lang="ru-RU" sz="1800" b="0" dirty="0" smtClean="0">
              <a:latin typeface="Cambria Math" pitchFamily="18" charset="0"/>
              <a:ea typeface="Cambria Math" pitchFamily="18" charset="0"/>
            </a:endParaRPr>
          </a:p>
          <a:p>
            <a:endParaRPr lang="ru-RU" sz="1800" b="0" dirty="0" smtClean="0">
              <a:latin typeface="Cambria Math" pitchFamily="18" charset="0"/>
              <a:ea typeface="Cambria Math" pitchFamily="18" charset="0"/>
            </a:endParaRPr>
          </a:p>
          <a:p>
            <a:endParaRPr lang="ru-RU" sz="1400" dirty="0" smtClean="0">
              <a:latin typeface="Cambria Math" pitchFamily="18" charset="0"/>
              <a:ea typeface="Cambria Math" pitchFamily="18" charset="0"/>
            </a:endParaRPr>
          </a:p>
          <a:p>
            <a:endParaRPr lang="ru-RU" sz="1400" dirty="0" smtClean="0">
              <a:latin typeface="Cambria Math" pitchFamily="18" charset="0"/>
              <a:ea typeface="Cambria Math" pitchFamily="18" charset="0"/>
            </a:endParaRPr>
          </a:p>
          <a:p>
            <a:endParaRPr lang="ru-RU" sz="1800" b="0" dirty="0" smtClean="0">
              <a:latin typeface="Cambria Math" pitchFamily="18" charset="0"/>
              <a:ea typeface="Cambria Math" pitchFamily="18" charset="0"/>
            </a:endParaRPr>
          </a:p>
          <a:p>
            <a:endParaRPr lang="ru-RU" sz="1800" b="0" dirty="0" smtClean="0">
              <a:latin typeface="Cambria Math" pitchFamily="18" charset="0"/>
              <a:ea typeface="Cambria Math" pitchFamily="18" charset="0"/>
            </a:endParaRPr>
          </a:p>
          <a:p>
            <a:endParaRPr lang="ru-RU" sz="1800" b="0" dirty="0" smtClean="0">
              <a:latin typeface="Cambria Math" pitchFamily="18" charset="0"/>
              <a:ea typeface="Cambria Math" pitchFamily="18" charset="0"/>
            </a:endParaRPr>
          </a:p>
          <a:p>
            <a:endParaRPr lang="ru-RU" sz="1800" b="0" dirty="0" smtClean="0">
              <a:latin typeface="Cambria Math" pitchFamily="18" charset="0"/>
              <a:ea typeface="Cambria Math" pitchFamily="18" charset="0"/>
            </a:endParaRPr>
          </a:p>
          <a:p>
            <a:endParaRPr lang="ru-RU" sz="1800" b="0" dirty="0" smtClean="0">
              <a:latin typeface="Cambria Math" pitchFamily="18" charset="0"/>
              <a:ea typeface="Cambria Math" pitchFamily="18" charset="0"/>
            </a:endParaRPr>
          </a:p>
          <a:p>
            <a:endParaRPr lang="ru-RU" sz="1800" b="0" dirty="0" smtClean="0">
              <a:latin typeface="Cambria Math" pitchFamily="18" charset="0"/>
              <a:ea typeface="Cambria Math" pitchFamily="18" charset="0"/>
            </a:endParaRPr>
          </a:p>
          <a:p>
            <a:endParaRPr lang="ru-RU" sz="1800" b="0" dirty="0" smtClean="0">
              <a:latin typeface="Cambria Math" pitchFamily="18" charset="0"/>
              <a:ea typeface="Cambria Math" pitchFamily="18" charset="0"/>
            </a:endParaRPr>
          </a:p>
          <a:p>
            <a:endParaRPr lang="ru-RU" sz="1800" b="0" dirty="0" smtClean="0">
              <a:latin typeface="Cambria Math" pitchFamily="18" charset="0"/>
              <a:ea typeface="Cambria Math" pitchFamily="18" charset="0"/>
            </a:endParaRPr>
          </a:p>
          <a:p>
            <a:endParaRPr lang="ru-RU" sz="1800" b="0" dirty="0" smtClean="0">
              <a:latin typeface="Cambria Math" pitchFamily="18" charset="0"/>
              <a:ea typeface="Cambria Math" pitchFamily="18" charset="0"/>
            </a:endParaRPr>
          </a:p>
          <a:p>
            <a:endParaRPr lang="ru-RU" sz="1800" b="0" dirty="0" smtClean="0">
              <a:latin typeface="Cambria Math" pitchFamily="18" charset="0"/>
              <a:ea typeface="Cambria Math" pitchFamily="18" charset="0"/>
            </a:endParaRPr>
          </a:p>
          <a:p>
            <a:endParaRPr lang="ru-RU" sz="1400" dirty="0" smtClean="0">
              <a:latin typeface="Cambria Math" pitchFamily="18" charset="0"/>
              <a:ea typeface="Cambria Math" pitchFamily="18" charset="0"/>
            </a:endParaRPr>
          </a:p>
          <a:p>
            <a:endParaRPr lang="ru-RU" sz="1400" dirty="0" smtClean="0">
              <a:latin typeface="Cambria Math" pitchFamily="18" charset="0"/>
              <a:ea typeface="Cambria Math" pitchFamily="18" charset="0"/>
            </a:endParaRPr>
          </a:p>
        </p:txBody>
      </p:sp>
      <p:pic>
        <p:nvPicPr>
          <p:cNvPr id="9" name="Содержимое 8" descr="042.jpg"/>
          <p:cNvPicPr>
            <a:picLocks noGrp="1" noChangeAspect="1"/>
          </p:cNvPicPr>
          <p:nvPr>
            <p:ph sz="quarter" idx="2"/>
          </p:nvPr>
        </p:nvPicPr>
        <p:blipFill>
          <a:blip r:embed="rId2" cstate="print"/>
          <a:stretch>
            <a:fillRect/>
          </a:stretch>
        </p:blipFill>
        <p:spPr>
          <a:xfrm>
            <a:off x="251520" y="3256742"/>
            <a:ext cx="3672408" cy="3412618"/>
          </a:xfrm>
        </p:spPr>
      </p:pic>
      <p:pic>
        <p:nvPicPr>
          <p:cNvPr id="10" name="Содержимое 9" descr="019.jpg"/>
          <p:cNvPicPr>
            <a:picLocks noGrp="1" noChangeAspect="1"/>
          </p:cNvPicPr>
          <p:nvPr>
            <p:ph sz="quarter" idx="4"/>
          </p:nvPr>
        </p:nvPicPr>
        <p:blipFill>
          <a:blip r:embed="rId3" cstate="print"/>
          <a:stretch>
            <a:fillRect/>
          </a:stretch>
        </p:blipFill>
        <p:spPr>
          <a:xfrm>
            <a:off x="5476420" y="3429000"/>
            <a:ext cx="3344052" cy="3096344"/>
          </a:xfrm>
        </p:spPr>
      </p:pic>
      <p:sp>
        <p:nvSpPr>
          <p:cNvPr id="11" name="Заголовок 3"/>
          <p:cNvSpPr txBox="1">
            <a:spLocks/>
          </p:cNvSpPr>
          <p:nvPr/>
        </p:nvSpPr>
        <p:spPr>
          <a:xfrm>
            <a:off x="467544" y="188640"/>
            <a:ext cx="8229600" cy="504056"/>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Прямоугольник 7"/>
          <p:cNvSpPr/>
          <p:nvPr/>
        </p:nvSpPr>
        <p:spPr>
          <a:xfrm>
            <a:off x="179512" y="692696"/>
            <a:ext cx="3780928" cy="1938992"/>
          </a:xfrm>
          <a:prstGeom prst="rect">
            <a:avLst/>
          </a:prstGeom>
        </p:spPr>
        <p:txBody>
          <a:bodyPr wrap="square">
            <a:spAutoFit/>
          </a:bodyPr>
          <a:lstStyle/>
          <a:p>
            <a:r>
              <a:rPr lang="ru-RU" sz="2000" dirty="0" smtClean="0">
                <a:latin typeface="Cambria Math" pitchFamily="18" charset="0"/>
                <a:ea typeface="Cambria Math" pitchFamily="18" charset="0"/>
              </a:rPr>
              <a:t>     На облюбованном водоёме бобры устраивают норы или хатки. Норы роют если есть крутые берега. Вход в нору всегда располагается под водой.</a:t>
            </a:r>
          </a:p>
        </p:txBody>
      </p:sp>
      <p:sp>
        <p:nvSpPr>
          <p:cNvPr id="12" name="Прямоугольник 11"/>
          <p:cNvSpPr/>
          <p:nvPr/>
        </p:nvSpPr>
        <p:spPr>
          <a:xfrm>
            <a:off x="3923928" y="548680"/>
            <a:ext cx="4896544" cy="1323439"/>
          </a:xfrm>
          <a:prstGeom prst="rect">
            <a:avLst/>
          </a:prstGeom>
        </p:spPr>
        <p:txBody>
          <a:bodyPr wrap="square">
            <a:spAutoFit/>
          </a:bodyPr>
          <a:lstStyle/>
          <a:p>
            <a:r>
              <a:rPr lang="ru-RU" sz="2000" dirty="0" smtClean="0">
                <a:latin typeface="Cambria Math" pitchFamily="18" charset="0"/>
                <a:ea typeface="Cambria Math" pitchFamily="18" charset="0"/>
              </a:rPr>
              <a:t>      Хатки строят в местах, где рытьё норы невозможно, - на низких берегах и отмелях. Они имеют вид большой кучки хвороста, скреплённого илом. </a:t>
            </a:r>
          </a:p>
        </p:txBody>
      </p:sp>
    </p:spTree>
  </p:cSld>
  <p:clrMapOvr>
    <a:masterClrMapping/>
  </p:clrMapOvr>
  <p:transition advTm="10000">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251520" y="627126"/>
            <a:ext cx="8568952"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effectLst/>
                <a:latin typeface="Cambria Math" pitchFamily="18" charset="0"/>
                <a:ea typeface="Cambria Math" pitchFamily="18" charset="0"/>
                <a:cs typeface="Tahoma" pitchFamily="34" charset="0"/>
              </a:rPr>
              <a:t>3. Образ жизни бобров.</a:t>
            </a:r>
          </a:p>
          <a:p>
            <a:pPr lvl="0" indent="449263" fontAlgn="base">
              <a:spcBef>
                <a:spcPct val="0"/>
              </a:spcBef>
              <a:spcAft>
                <a:spcPct val="0"/>
              </a:spcAft>
            </a:pPr>
            <a:r>
              <a:rPr lang="ru-RU" sz="2400" dirty="0" smtClean="0">
                <a:latin typeface="Cambria Math" pitchFamily="18" charset="0"/>
                <a:ea typeface="Cambria Math" pitchFamily="18" charset="0"/>
              </a:rPr>
              <a:t>Питается бобр обычными видами водной и прибрежной растительности.  </a:t>
            </a:r>
            <a:endParaRPr kumimoji="0" lang="ru-RU" sz="2400" b="1" i="0" u="none" strike="noStrike" cap="none" normalizeH="0" baseline="0" dirty="0" smtClean="0">
              <a:ln>
                <a:noFill/>
              </a:ln>
              <a:effectLst/>
              <a:latin typeface="Cambria Math" pitchFamily="18" charset="0"/>
              <a:ea typeface="Cambria Math" pitchFamily="18" charset="0"/>
              <a:cs typeface="Tahoma" pitchFamily="34" charset="0"/>
            </a:endParaRPr>
          </a:p>
          <a:p>
            <a:pPr marL="0" marR="0" lvl="0" indent="449263"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effectLst/>
                <a:latin typeface="Cambria Math" pitchFamily="18" charset="0"/>
                <a:ea typeface="Cambria Math" pitchFamily="18" charset="0"/>
                <a:cs typeface="Tahoma" pitchFamily="34" charset="0"/>
              </a:rPr>
              <a:t>Бобры никогда не впадают в спячку. Всю зиму они проводят в теплой, покрытой снегом хатке в окружении своей семьи – самки и шести-восьми детенышей. </a:t>
            </a:r>
            <a:endParaRPr kumimoji="0" lang="ru-RU" sz="3600" b="0" i="0" u="none" strike="noStrike" cap="none" normalizeH="0" baseline="0" dirty="0" smtClean="0">
              <a:ln>
                <a:noFill/>
              </a:ln>
              <a:effectLst/>
              <a:latin typeface="Cambria Math" pitchFamily="18" charset="0"/>
              <a:ea typeface="Cambria Math" pitchFamily="18" charset="0"/>
              <a:cs typeface="Arial" pitchFamily="34" charset="0"/>
            </a:endParaRPr>
          </a:p>
        </p:txBody>
      </p:sp>
      <p:pic>
        <p:nvPicPr>
          <p:cNvPr id="4" name="Содержимое 6" descr="023.jpg"/>
          <p:cNvPicPr>
            <a:picLocks noChangeAspect="1"/>
          </p:cNvPicPr>
          <p:nvPr/>
        </p:nvPicPr>
        <p:blipFill>
          <a:blip r:embed="rId2" cstate="print"/>
          <a:stretch>
            <a:fillRect/>
          </a:stretch>
        </p:blipFill>
        <p:spPr>
          <a:xfrm>
            <a:off x="5436096" y="3788146"/>
            <a:ext cx="3529122" cy="2881214"/>
          </a:xfrm>
          <a:prstGeom prst="rect">
            <a:avLst/>
          </a:prstGeom>
        </p:spPr>
      </p:pic>
      <p:sp>
        <p:nvSpPr>
          <p:cNvPr id="5121" name="Rectangle 1"/>
          <p:cNvSpPr>
            <a:spLocks noChangeArrowheads="1"/>
          </p:cNvSpPr>
          <p:nvPr/>
        </p:nvSpPr>
        <p:spPr bwMode="auto">
          <a:xfrm>
            <a:off x="251520" y="3642036"/>
            <a:ext cx="4248472"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Бобрята рождаются в апреле, мае и сразу с открытыми глазками, покрытые мехом. Через 1 </a:t>
            </a:r>
            <a:r>
              <a:rPr kumimoji="0" lang="ru-RU" sz="2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24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2 дня они уже могут плавать, но живут с родителями и не покидают своё жилище.</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heel spokes="2"/>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2708920"/>
            <a:ext cx="5400600" cy="4247317"/>
          </a:xfrm>
          <a:prstGeom prst="rect">
            <a:avLst/>
          </a:prstGeom>
        </p:spPr>
        <p:txBody>
          <a:bodyPr wrap="square">
            <a:spAutoFit/>
          </a:bodyPr>
          <a:lstStyle/>
          <a:p>
            <a:pPr lvl="0" fontAlgn="base">
              <a:spcBef>
                <a:spcPct val="0"/>
              </a:spcBef>
              <a:spcAft>
                <a:spcPct val="0"/>
              </a:spcAft>
            </a:pPr>
            <a:r>
              <a:rPr lang="ru-RU" sz="2400" dirty="0" smtClean="0">
                <a:latin typeface="Cambria Math" pitchFamily="18" charset="0"/>
                <a:ea typeface="Cambria Math" pitchFamily="18" charset="0"/>
                <a:cs typeface="Arial" pitchFamily="34" charset="0"/>
              </a:rPr>
              <a:t>          </a:t>
            </a:r>
            <a:r>
              <a:rPr lang="ru-RU" sz="2800" dirty="0" smtClean="0">
                <a:latin typeface="Cambria Math" pitchFamily="18" charset="0"/>
                <a:ea typeface="Cambria Math" pitchFamily="18" charset="0"/>
                <a:cs typeface="Arial" pitchFamily="34" charset="0"/>
              </a:rPr>
              <a:t>В прошлом бобры широко заселяли лесную и лесостепную зоны Новосибирской области (Скалон, 1951; Кириков, 1960; Жданов, 1957, 1965). Ареал их охватывал бассейны рек Тара, Тартас, Омь, Чулым, Каргат, Шегарка и др.</a:t>
            </a:r>
            <a:endParaRPr lang="ru-RU" sz="2400" dirty="0" smtClean="0">
              <a:latin typeface="Cambria Math" pitchFamily="18" charset="0"/>
              <a:ea typeface="Cambria Math" pitchFamily="18" charset="0"/>
              <a:cs typeface="Arial" pitchFamily="34" charset="0"/>
            </a:endParaRPr>
          </a:p>
          <a:p>
            <a:pPr lvl="0" eaLnBrk="0" fontAlgn="base" hangingPunct="0">
              <a:spcBef>
                <a:spcPct val="0"/>
              </a:spcBef>
              <a:spcAft>
                <a:spcPct val="0"/>
              </a:spcAft>
            </a:pPr>
            <a:r>
              <a:rPr lang="ru-RU" dirty="0" smtClean="0">
                <a:latin typeface="Arial" pitchFamily="34" charset="0"/>
                <a:ea typeface="Times New Roman" pitchFamily="18" charset="0"/>
                <a:cs typeface="Arial" pitchFamily="34" charset="0"/>
              </a:rPr>
              <a:t/>
            </a:r>
            <a:br>
              <a:rPr lang="ru-RU" dirty="0" smtClean="0">
                <a:latin typeface="Arial" pitchFamily="34" charset="0"/>
                <a:ea typeface="Times New Roman" pitchFamily="18" charset="0"/>
                <a:cs typeface="Arial" pitchFamily="34" charset="0"/>
              </a:rPr>
            </a:br>
            <a:endParaRPr lang="ru-RU" sz="2800" dirty="0" smtClean="0">
              <a:latin typeface="Arial" pitchFamily="34" charset="0"/>
              <a:cs typeface="Arial" pitchFamily="34" charset="0"/>
            </a:endParaRPr>
          </a:p>
        </p:txBody>
      </p:sp>
      <p:sp>
        <p:nvSpPr>
          <p:cNvPr id="4" name="Прямоугольник 3"/>
          <p:cNvSpPr/>
          <p:nvPr/>
        </p:nvSpPr>
        <p:spPr>
          <a:xfrm>
            <a:off x="467544" y="332656"/>
            <a:ext cx="8280920" cy="461665"/>
          </a:xfrm>
          <a:prstGeom prst="rect">
            <a:avLst/>
          </a:prstGeom>
        </p:spPr>
        <p:txBody>
          <a:bodyPr wrap="square">
            <a:spAutoFit/>
          </a:bodyPr>
          <a:lstStyle/>
          <a:p>
            <a:pPr lvl="0" fontAlgn="base">
              <a:spcBef>
                <a:spcPct val="0"/>
              </a:spcBef>
              <a:spcAft>
                <a:spcPct val="0"/>
              </a:spcAft>
            </a:pPr>
            <a:r>
              <a:rPr lang="ru-RU" sz="2400" b="1" dirty="0" smtClean="0">
                <a:latin typeface="Cambria Math" pitchFamily="18" charset="0"/>
                <a:ea typeface="Cambria Math" pitchFamily="18" charset="0"/>
                <a:cs typeface="Arial" pitchFamily="34" charset="0"/>
              </a:rPr>
              <a:t>4. Расселение бобров в   Новосибирской области.</a:t>
            </a:r>
          </a:p>
        </p:txBody>
      </p:sp>
      <p:sp>
        <p:nvSpPr>
          <p:cNvPr id="5" name="Прямоугольник 4"/>
          <p:cNvSpPr/>
          <p:nvPr/>
        </p:nvSpPr>
        <p:spPr>
          <a:xfrm>
            <a:off x="467544" y="836712"/>
            <a:ext cx="8352928" cy="1815882"/>
          </a:xfrm>
          <a:prstGeom prst="rect">
            <a:avLst/>
          </a:prstGeom>
        </p:spPr>
        <p:txBody>
          <a:bodyPr wrap="square">
            <a:spAutoFit/>
          </a:bodyPr>
          <a:lstStyle/>
          <a:p>
            <a:pPr lvl="0" fontAlgn="base">
              <a:spcBef>
                <a:spcPct val="0"/>
              </a:spcBef>
              <a:spcAft>
                <a:spcPct val="0"/>
              </a:spcAft>
            </a:pPr>
            <a:r>
              <a:rPr lang="ru-RU" sz="2800" dirty="0" smtClean="0">
                <a:latin typeface="Cambria Math" pitchFamily="18" charset="0"/>
                <a:ea typeface="Cambria Math" pitchFamily="18" charset="0"/>
                <a:cs typeface="Arial" pitchFamily="34" charset="0"/>
              </a:rPr>
              <a:t>        Жизнь бобров в Новосибирской области мало чем отличается от описанной в литературе для других районов. Основные жилища зверей— норы. Жилищ другого типа не обнаружено. </a:t>
            </a:r>
          </a:p>
        </p:txBody>
      </p:sp>
      <p:pic>
        <p:nvPicPr>
          <p:cNvPr id="7" name="Рисунок 6" descr="Интересные факты о бобрах"/>
          <p:cNvPicPr/>
          <p:nvPr/>
        </p:nvPicPr>
        <p:blipFill>
          <a:blip r:embed="rId2" cstate="print"/>
          <a:srcRect/>
          <a:stretch>
            <a:fillRect/>
          </a:stretch>
        </p:blipFill>
        <p:spPr bwMode="auto">
          <a:xfrm>
            <a:off x="6156176" y="3356992"/>
            <a:ext cx="2736304" cy="3168352"/>
          </a:xfrm>
          <a:prstGeom prst="rect">
            <a:avLst/>
          </a:prstGeom>
          <a:noFill/>
          <a:ln w="9525">
            <a:noFill/>
            <a:miter lim="800000"/>
            <a:headEnd/>
            <a:tailEnd/>
          </a:ln>
        </p:spPr>
      </p:pic>
    </p:spTree>
  </p:cSld>
  <p:clrMapOvr>
    <a:masterClrMapping/>
  </p:clrMapOvr>
  <p:transition>
    <p:wheel spokes="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58847"/>
            <a:ext cx="8280920" cy="3046988"/>
          </a:xfrm>
          <a:prstGeom prst="rect">
            <a:avLst/>
          </a:prstGeom>
        </p:spPr>
        <p:txBody>
          <a:bodyPr wrap="square">
            <a:spAutoFit/>
          </a:bodyPr>
          <a:lstStyle/>
          <a:p>
            <a:r>
              <a:rPr lang="ru-RU" dirty="0" smtClean="0">
                <a:latin typeface="Arial" pitchFamily="34" charset="0"/>
                <a:ea typeface="Times New Roman" pitchFamily="18" charset="0"/>
                <a:cs typeface="Arial" pitchFamily="34" charset="0"/>
              </a:rPr>
              <a:t>        </a:t>
            </a:r>
            <a:r>
              <a:rPr lang="ru-RU" sz="2400" dirty="0" smtClean="0">
                <a:latin typeface="Cambria Math" pitchFamily="18" charset="0"/>
                <a:ea typeface="Cambria Math" pitchFamily="18" charset="0"/>
                <a:cs typeface="Arial" pitchFamily="34" charset="0"/>
              </a:rPr>
              <a:t>Исчезновение бобра в области произошло в конце XVIII — начале XIX в. главным образом из-за неумеренного хищнического промысла. На снижение численности зверей, сказалось также быстрое заселение  и строительство густой сети поселков вдоль рек, интенсивное использование жителями прибрежных лесов и кустарников — основных источников питания бобра. </a:t>
            </a:r>
            <a:endParaRPr lang="ru-RU" sz="2400" dirty="0">
              <a:latin typeface="Cambria Math" pitchFamily="18" charset="0"/>
              <a:ea typeface="Cambria Math" pitchFamily="18" charset="0"/>
            </a:endParaRPr>
          </a:p>
        </p:txBody>
      </p:sp>
      <p:sp>
        <p:nvSpPr>
          <p:cNvPr id="4" name="Прямоугольник 3"/>
          <p:cNvSpPr/>
          <p:nvPr/>
        </p:nvSpPr>
        <p:spPr>
          <a:xfrm>
            <a:off x="251520" y="3284984"/>
            <a:ext cx="4824536" cy="3416320"/>
          </a:xfrm>
          <a:prstGeom prst="rect">
            <a:avLst/>
          </a:prstGeom>
        </p:spPr>
        <p:txBody>
          <a:bodyPr wrap="square">
            <a:spAutoFit/>
          </a:bodyPr>
          <a:lstStyle/>
          <a:p>
            <a:pPr lvl="0" fontAlgn="base">
              <a:spcBef>
                <a:spcPct val="0"/>
              </a:spcBef>
              <a:spcAft>
                <a:spcPct val="0"/>
              </a:spcAft>
            </a:pPr>
            <a:r>
              <a:rPr lang="ru-RU" sz="2400" dirty="0" smtClean="0">
                <a:latin typeface="Cambria Math" pitchFamily="18" charset="0"/>
                <a:ea typeface="Cambria Math" pitchFamily="18" charset="0"/>
                <a:cs typeface="Tahoma" pitchFamily="34" charset="0"/>
              </a:rPr>
              <a:t>       Типичным для образа жизни бобров является строительство плотин. С помощью построенных плотин бобры создают искусственные пруды и запруды, которые служат защитой их жилища и являются одновременно источником пищи.</a:t>
            </a:r>
            <a:endParaRPr lang="ru-RU" sz="4000" dirty="0" smtClean="0">
              <a:latin typeface="Cambria Math" pitchFamily="18" charset="0"/>
              <a:ea typeface="Cambria Math" pitchFamily="18" charset="0"/>
              <a:cs typeface="Arial" pitchFamily="34" charset="0"/>
            </a:endParaRPr>
          </a:p>
        </p:txBody>
      </p:sp>
      <p:pic>
        <p:nvPicPr>
          <p:cNvPr id="5" name="Рисунок 4" descr="Интересные факты о бобрах"/>
          <p:cNvPicPr/>
          <p:nvPr/>
        </p:nvPicPr>
        <p:blipFill>
          <a:blip r:embed="rId2" cstate="print"/>
          <a:srcRect/>
          <a:stretch>
            <a:fillRect/>
          </a:stretch>
        </p:blipFill>
        <p:spPr bwMode="auto">
          <a:xfrm>
            <a:off x="6084168" y="3284984"/>
            <a:ext cx="2808312" cy="3096344"/>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457</TotalTime>
  <Words>1045</Words>
  <Application>Microsoft Office PowerPoint</Application>
  <PresentationFormat>Экран (4:3)</PresentationFormat>
  <Paragraphs>118</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Бобры Новосибирской области</vt:lpstr>
      <vt:lpstr>Слайд 2</vt:lpstr>
      <vt:lpstr>Слайд 3</vt:lpstr>
      <vt:lpstr>Слайд 4</vt:lpstr>
      <vt:lpstr>Слайд 5</vt:lpstr>
      <vt:lpstr>2. ГДЕ   ЖИВУТ   БОБРЫ?</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Бобры Новосибирской области</dc:title>
  <dc:creator>Админ</dc:creator>
  <cp:lastModifiedBy>юзер</cp:lastModifiedBy>
  <cp:revision>61</cp:revision>
  <dcterms:created xsi:type="dcterms:W3CDTF">2014-02-01T14:02:12Z</dcterms:created>
  <dcterms:modified xsi:type="dcterms:W3CDTF">2014-06-11T03:08:11Z</dcterms:modified>
</cp:coreProperties>
</file>