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5" r:id="rId4"/>
    <p:sldId id="277" r:id="rId5"/>
    <p:sldId id="279" r:id="rId6"/>
    <p:sldId id="281" r:id="rId7"/>
    <p:sldId id="262" r:id="rId8"/>
    <p:sldId id="284" r:id="rId9"/>
    <p:sldId id="282" r:id="rId10"/>
    <p:sldId id="283" r:id="rId11"/>
    <p:sldId id="285" r:id="rId12"/>
    <p:sldId id="28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659" autoAdjust="0"/>
  </p:normalViewPr>
  <p:slideViewPr>
    <p:cSldViewPr>
      <p:cViewPr varScale="1">
        <p:scale>
          <a:sx n="45" d="100"/>
          <a:sy n="45" d="100"/>
        </p:scale>
        <p:origin x="-120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D668-3D1A-4397-B7A2-0CE08BA41034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C3B2-DE56-45D8-AF51-4BDD2518DF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039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D668-3D1A-4397-B7A2-0CE08BA41034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C3B2-DE56-45D8-AF51-4BDD2518DF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603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D668-3D1A-4397-B7A2-0CE08BA41034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C3B2-DE56-45D8-AF51-4BDD2518DF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9363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D668-3D1A-4397-B7A2-0CE08BA41034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C3B2-DE56-45D8-AF51-4BDD2518DF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8777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D668-3D1A-4397-B7A2-0CE08BA41034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C3B2-DE56-45D8-AF51-4BDD2518DF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055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D668-3D1A-4397-B7A2-0CE08BA41034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C3B2-DE56-45D8-AF51-4BDD2518DF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6805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D668-3D1A-4397-B7A2-0CE08BA41034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C3B2-DE56-45D8-AF51-4BDD2518DF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726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D668-3D1A-4397-B7A2-0CE08BA41034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C3B2-DE56-45D8-AF51-4BDD2518DF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23730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D668-3D1A-4397-B7A2-0CE08BA41034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C3B2-DE56-45D8-AF51-4BDD2518DF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93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D668-3D1A-4397-B7A2-0CE08BA41034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C3B2-DE56-45D8-AF51-4BDD2518DF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1875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D668-3D1A-4397-B7A2-0CE08BA41034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C3B2-DE56-45D8-AF51-4BDD2518DF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472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1D668-3D1A-4397-B7A2-0CE08BA41034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1C3B2-DE56-45D8-AF51-4BDD2518DF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975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2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ru.wikipedia.org/wiki/%D0%9F%D1%80%D0%BE%D0%B7%D0%B0" TargetMode="External"/><Relationship Id="rId5" Type="http://schemas.openxmlformats.org/officeDocument/2006/relationships/hyperlink" Target="http://ru.wikipedia.org/wiki/%D0%A1%D1%82%D0%B8%D1%85" TargetMode="External"/><Relationship Id="rId4" Type="http://schemas.openxmlformats.org/officeDocument/2006/relationships/hyperlink" Target="http://ru.wikipedia.org/wiki/%D0%9B%D0%B0%D1%82%D0%B8%D0%BD%D1%81%D0%BA%D0%B8%D0%B9_%D1%8F%D0%B7%D1%8B%D0%B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accent4">
                <a:lumMod val="20000"/>
                <a:lumOff val="80000"/>
              </a:schemeClr>
            </a:gs>
            <a:gs pos="50000">
              <a:srgbClr val="FFFF00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224135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</a:rPr>
              <a:t>ГБОУ школа «Тутти» с углубленным изучением предметов музыкального цикла</a:t>
            </a:r>
            <a:endParaRPr lang="ru-RU" sz="24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7030A0"/>
                </a:solidFill>
              </a:rPr>
              <a:t>Творчество  А.С.Пушкина               в музыке  </a:t>
            </a:r>
            <a:r>
              <a:rPr lang="ru-RU" sz="2000" dirty="0" smtClean="0">
                <a:solidFill>
                  <a:srgbClr val="7030A0"/>
                </a:solidFill>
              </a:rPr>
              <a:t> </a:t>
            </a:r>
            <a:r>
              <a:rPr lang="ru-RU" sz="5400" dirty="0" smtClean="0">
                <a:solidFill>
                  <a:srgbClr val="7030A0"/>
                </a:solidFill>
              </a:rPr>
              <a:t>                           </a:t>
            </a:r>
            <a:r>
              <a:rPr lang="ru-RU" sz="2000" dirty="0" smtClean="0">
                <a:solidFill>
                  <a:srgbClr val="7030A0"/>
                </a:solidFill>
              </a:rPr>
              <a:t>Авторы: </a:t>
            </a:r>
            <a:r>
              <a:rPr lang="ru-RU" sz="2000" dirty="0" smtClean="0">
                <a:solidFill>
                  <a:srgbClr val="7030A0"/>
                </a:solidFill>
              </a:rPr>
              <a:t>Бородина Л.Б. Смирнова Е.А.</a:t>
            </a:r>
            <a:r>
              <a:rPr lang="ru-RU" sz="5400" dirty="0" smtClean="0">
                <a:solidFill>
                  <a:srgbClr val="7030A0"/>
                </a:solidFill>
              </a:rPr>
              <a:t>                </a:t>
            </a:r>
            <a:r>
              <a:rPr lang="ru-RU" sz="2000" dirty="0" smtClean="0">
                <a:solidFill>
                  <a:srgbClr val="7030A0"/>
                </a:solidFill>
              </a:rPr>
              <a:t> </a:t>
            </a:r>
            <a:r>
              <a:rPr lang="ru-RU" sz="5400" dirty="0" smtClean="0">
                <a:solidFill>
                  <a:srgbClr val="7030A0"/>
                </a:solidFill>
              </a:rPr>
              <a:t>                   </a:t>
            </a:r>
            <a:endParaRPr lang="ru-RU" sz="5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976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5">
                <a:lumMod val="7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7030A0"/>
                </a:solidFill>
              </a:rPr>
              <a:t>Фонтан Бахчисарайского дворца</a:t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571736" y="1285860"/>
          <a:ext cx="2938463" cy="4064000"/>
        </p:xfrm>
        <a:graphic>
          <a:graphicData uri="http://schemas.openxmlformats.org/presentationml/2006/ole">
            <p:oleObj spid="_x0000_s2050" name="Document" r:id="rId3" imgW="5369215" imgH="7424045" progId="Word.Document.8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85786" y="6143644"/>
            <a:ext cx="704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Звучит стихотворение А.Пушкина «Фонтану Бахчисарайского дворца»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5" y="571480"/>
            <a:ext cx="871543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Легенда гласит: могущественный владыка </a:t>
            </a:r>
            <a:r>
              <a:rPr lang="ru-RU" dirty="0" err="1" smtClean="0"/>
              <a:t>Хангирей</a:t>
            </a:r>
            <a:r>
              <a:rPr lang="ru-RU" dirty="0" smtClean="0"/>
              <a:t> взял в плен польскую девушку красавицу Марию. Он полюбил ее и сделал ее своей любимой женой. Но несчастная Мария так тосковала по своей родине, что не смогла жить в роскошном дворце. В неволе она умерла. Неутешен был </a:t>
            </a:r>
            <a:r>
              <a:rPr lang="ru-RU" dirty="0" err="1" smtClean="0"/>
              <a:t>Хангирей</a:t>
            </a:r>
            <a:r>
              <a:rPr lang="ru-RU" dirty="0" smtClean="0"/>
              <a:t>. Чтобы увековечить память о своей любимой, он приказал создать фонтан слез. Вода стекает с каскада каменных чаш медленно по капле. Каждый, кто приходит к фонтану, вспоминает эту трагическую историю. </a:t>
            </a:r>
          </a:p>
          <a:p>
            <a:endParaRPr lang="ru-RU" dirty="0" smtClean="0"/>
          </a:p>
          <a:p>
            <a:r>
              <a:rPr lang="ru-RU" dirty="0" smtClean="0"/>
              <a:t>Звучит романс А. Власова «Бахчисарайский Фонтан»</a:t>
            </a:r>
          </a:p>
          <a:p>
            <a:endParaRPr lang="ru-RU" dirty="0" smtClean="0"/>
          </a:p>
          <a:p>
            <a:r>
              <a:rPr lang="ru-RU" dirty="0" smtClean="0"/>
              <a:t>Каков характер музыки? Нежный, радостный, восторженный.</a:t>
            </a:r>
          </a:p>
          <a:p>
            <a:r>
              <a:rPr lang="ru-RU" dirty="0" smtClean="0"/>
              <a:t>Какие слова в стихотворении позволили композитору сочинить музыку такого характера? «фонтан живой», «немолчный голос», «Ах, лейся, лейся, ключ отрадный!»</a:t>
            </a:r>
          </a:p>
          <a:p>
            <a:endParaRPr lang="ru-RU" dirty="0" smtClean="0"/>
          </a:p>
          <a:p>
            <a:r>
              <a:rPr lang="ru-RU" dirty="0" smtClean="0"/>
              <a:t>Почему и поэт, и композитор рассказывают эту трагическую историю так оптимистично, жизнеутверждающе?</a:t>
            </a:r>
          </a:p>
          <a:p>
            <a:r>
              <a:rPr lang="ru-RU" dirty="0" smtClean="0"/>
              <a:t>Фонтан как символ вечного движения, неумирающей, вечной жизни.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ru-RU" dirty="0" smtClean="0"/>
              <a:t>художник </a:t>
            </a:r>
            <a:br>
              <a:rPr lang="ru-RU" dirty="0" smtClean="0"/>
            </a:br>
            <a:r>
              <a:rPr lang="ru-RU" dirty="0" smtClean="0"/>
              <a:t>(поэт, композитор, живописец)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2071678"/>
            <a:ext cx="4038600" cy="4525963"/>
          </a:xfrm>
          <a:gradFill>
            <a:gsLst>
              <a:gs pos="0">
                <a:srgbClr val="FFFF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Изображает внешнее: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/>
              <a:t>Картины природы,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Портреты людей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Памятники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2071678"/>
            <a:ext cx="4038600" cy="4525963"/>
          </a:xfrm>
          <a:gradFill>
            <a:gsLst>
              <a:gs pos="0">
                <a:srgbClr val="FFFF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Выражает внутреннее: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/>
              <a:t>Настроение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Эмоции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Чувства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Мысли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224136"/>
          </a:xfrm>
        </p:spPr>
        <p:txBody>
          <a:bodyPr>
            <a:normAutofit/>
          </a:bodyPr>
          <a:lstStyle/>
          <a:p>
            <a:r>
              <a:rPr lang="ru-RU" dirty="0" smtClean="0"/>
              <a:t>Стихи А.С.Пушкина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«Унылая пора»                                           «Уж небо осенью дышало»               «Октябрь уж наступил»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accent6">
                <a:lumMod val="20000"/>
                <a:lumOff val="80000"/>
              </a:schemeClr>
            </a:gs>
            <a:gs pos="50000">
              <a:srgbClr val="FFFF00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204864"/>
            <a:ext cx="7772400" cy="3564111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B0F0"/>
                </a:solidFill>
              </a:rPr>
              <a:t/>
            </a:r>
            <a:br>
              <a:rPr lang="ru-RU" sz="2400" dirty="0" smtClean="0">
                <a:solidFill>
                  <a:srgbClr val="00B0F0"/>
                </a:solidFill>
              </a:rPr>
            </a:br>
            <a:r>
              <a:rPr lang="ru-RU" sz="2400" dirty="0" smtClean="0">
                <a:solidFill>
                  <a:srgbClr val="00B0F0"/>
                </a:solidFill>
              </a:rPr>
              <a:t/>
            </a:r>
            <a:br>
              <a:rPr lang="ru-RU" sz="2400" dirty="0" smtClean="0">
                <a:solidFill>
                  <a:srgbClr val="00B0F0"/>
                </a:solidFill>
              </a:rPr>
            </a:br>
            <a:r>
              <a:rPr lang="ru-RU" sz="2400" dirty="0" smtClean="0">
                <a:solidFill>
                  <a:srgbClr val="00B0F0"/>
                </a:solidFill>
              </a:rPr>
              <a:t/>
            </a:r>
            <a:br>
              <a:rPr lang="ru-RU" sz="2400" dirty="0" smtClean="0">
                <a:solidFill>
                  <a:srgbClr val="00B0F0"/>
                </a:solidFill>
              </a:rPr>
            </a:b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Попробуем через настроение выяснить </a:t>
            </a:r>
            <a:b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отношение композитора, поэта,  художника</a:t>
            </a:r>
            <a:r>
              <a:rPr lang="ru-RU" sz="2400" i="1" dirty="0" smtClean="0">
                <a:solidFill>
                  <a:srgbClr val="00B0F0"/>
                </a:solidFill>
              </a:rPr>
              <a:t>.</a:t>
            </a:r>
            <a:endParaRPr lang="ru-RU" sz="2400" i="1" dirty="0">
              <a:solidFill>
                <a:srgbClr val="00B0F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76673"/>
            <a:ext cx="7772400" cy="2232247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Проблема</a:t>
            </a:r>
            <a:r>
              <a:rPr lang="ru-RU" sz="3600" dirty="0" smtClean="0">
                <a:solidFill>
                  <a:srgbClr val="7030A0"/>
                </a:solidFill>
              </a:rPr>
              <a:t>:                                                                                             Почему композиторы, поэты, художники в своем творчестве обращались к картинам природы?  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928670"/>
            <a:ext cx="7772400" cy="5220295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</a:t>
            </a:r>
            <a:r>
              <a:rPr lang="ru-RU" sz="4400" dirty="0" smtClean="0">
                <a:solidFill>
                  <a:srgbClr val="FF0000"/>
                </a:solidFill>
              </a:rPr>
              <a:t> Мелодекламация</a:t>
            </a:r>
            <a:r>
              <a:rPr lang="ru-RU" dirty="0" smtClean="0"/>
              <a:t>                   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200" dirty="0" smtClean="0"/>
              <a:t>(от </a:t>
            </a:r>
            <a:r>
              <a:rPr lang="ru-RU" sz="3200" dirty="0" err="1" smtClean="0">
                <a:hlinkClick r:id="rId3" tooltip="Древнегреческий язык"/>
              </a:rPr>
              <a:t>др.-греч</a:t>
            </a:r>
            <a:r>
              <a:rPr lang="ru-RU" sz="3200" dirty="0" smtClean="0">
                <a:hlinkClick r:id="rId3" tooltip="Древнегреческий язык"/>
              </a:rPr>
              <a:t>.</a:t>
            </a:r>
            <a:r>
              <a:rPr lang="ru-RU" sz="3200" dirty="0" smtClean="0"/>
              <a:t> </a:t>
            </a:r>
            <a:r>
              <a:rPr lang="ru-RU" sz="3200" dirty="0" err="1" smtClean="0"/>
              <a:t>μέλος </a:t>
            </a:r>
            <a:r>
              <a:rPr lang="ru-RU" sz="3200" dirty="0" smtClean="0"/>
              <a:t>— песнь, мелодия и </a:t>
            </a:r>
            <a:r>
              <a:rPr lang="ru-RU" sz="3200" dirty="0" smtClean="0">
                <a:hlinkClick r:id="rId4" tooltip="Латинский язык"/>
              </a:rPr>
              <a:t>лат.</a:t>
            </a:r>
            <a:r>
              <a:rPr lang="ru-RU" sz="3200" dirty="0" smtClean="0"/>
              <a:t> </a:t>
            </a:r>
            <a:r>
              <a:rPr lang="ru-RU" sz="3200" i="1" dirty="0" err="1" smtClean="0"/>
              <a:t>declamatio</a:t>
            </a:r>
            <a:r>
              <a:rPr lang="ru-RU" sz="3200" dirty="0" smtClean="0"/>
              <a:t> — упражнения в красноречии) — художественная декламация </a:t>
            </a:r>
            <a:r>
              <a:rPr lang="ru-RU" sz="3200" dirty="0" smtClean="0">
                <a:hlinkClick r:id="rId5" tooltip="Стих"/>
              </a:rPr>
              <a:t>стихов</a:t>
            </a:r>
            <a:r>
              <a:rPr lang="ru-RU" sz="3200" dirty="0" smtClean="0"/>
              <a:t>  или       </a:t>
            </a:r>
            <a:r>
              <a:rPr lang="ru-RU" sz="3200" dirty="0" smtClean="0">
                <a:hlinkClick r:id="rId6" tooltip="Проза"/>
              </a:rPr>
              <a:t>прозы</a:t>
            </a:r>
            <a:r>
              <a:rPr lang="ru-RU" sz="3200" dirty="0" smtClean="0"/>
              <a:t> с использованием музыки. 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3500438"/>
            <a:ext cx="7772400" cy="2250479"/>
          </a:xfrm>
        </p:spPr>
        <p:txBody>
          <a:bodyPr/>
          <a:lstStyle/>
          <a:p>
            <a:r>
              <a:rPr lang="ru-RU" dirty="0" smtClean="0"/>
              <a:t>                       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И.Левитан «Осень»</a:t>
            </a:r>
            <a:endParaRPr lang="ru-RU" dirty="0"/>
          </a:p>
        </p:txBody>
      </p:sp>
      <p:pic>
        <p:nvPicPr>
          <p:cNvPr id="1026" name="Picture 2" descr="C:\Users\Дворянин\Pictures\Левит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071678"/>
            <a:ext cx="5715040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accent6">
                <a:lumMod val="20000"/>
                <a:lumOff val="80000"/>
              </a:schemeClr>
            </a:gs>
            <a:gs pos="50000">
              <a:srgbClr val="FFFF00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872207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accent2"/>
                </a:solidFill>
              </a:rPr>
              <a:t>Настроение</a:t>
            </a:r>
            <a:endParaRPr lang="ru-RU" sz="72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145904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</a:rPr>
              <a:t>Скучное  </a:t>
            </a:r>
            <a:r>
              <a:rPr lang="ru-RU" sz="7200" dirty="0" smtClean="0"/>
              <a:t>                                </a:t>
            </a:r>
            <a:r>
              <a:rPr lang="ru-RU" sz="7200" dirty="0" smtClean="0">
                <a:solidFill>
                  <a:srgbClr val="7030A0"/>
                </a:solidFill>
              </a:rPr>
              <a:t>грустное  </a:t>
            </a:r>
            <a:r>
              <a:rPr lang="ru-RU" sz="7200" dirty="0" smtClean="0"/>
              <a:t>                      </a:t>
            </a:r>
            <a:r>
              <a:rPr lang="ru-RU" sz="7200" dirty="0" smtClean="0">
                <a:solidFill>
                  <a:srgbClr val="002060"/>
                </a:solidFill>
              </a:rPr>
              <a:t>печальное  </a:t>
            </a:r>
            <a:r>
              <a:rPr lang="ru-RU" sz="7200" dirty="0" smtClean="0"/>
              <a:t>        </a:t>
            </a:r>
            <a: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  <a:t>осеннее</a:t>
            </a:r>
            <a:endParaRPr lang="ru-RU" sz="7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accent6">
                <a:lumMod val="20000"/>
                <a:lumOff val="80000"/>
              </a:schemeClr>
            </a:gs>
            <a:gs pos="50000">
              <a:srgbClr val="FFFF00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437112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Произнесите слова так, чтобы можно было услышать шуршание листьев.                                                      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/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Какие звуки создают такое ощущение?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836712"/>
            <a:ext cx="7772400" cy="2520279"/>
          </a:xfrm>
        </p:spPr>
        <p:txBody>
          <a:bodyPr>
            <a:normAutofit fontScale="70000" lnSpcReduction="20000"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Аллитерация          Звукопись                                                </a:t>
            </a:r>
          </a:p>
          <a:p>
            <a:endParaRPr lang="ru-RU" sz="5400" dirty="0" smtClean="0">
              <a:solidFill>
                <a:srgbClr val="002060"/>
              </a:solidFill>
            </a:endParaRPr>
          </a:p>
          <a:p>
            <a:r>
              <a:rPr lang="ru-RU" sz="5400" dirty="0" err="1" smtClean="0">
                <a:solidFill>
                  <a:srgbClr val="002060"/>
                </a:solidFill>
              </a:rPr>
              <a:t>ЛеСов</a:t>
            </a:r>
            <a:r>
              <a:rPr lang="ru-RU" sz="5400" dirty="0" smtClean="0">
                <a:solidFill>
                  <a:srgbClr val="002060"/>
                </a:solidFill>
              </a:rPr>
              <a:t> </a:t>
            </a:r>
            <a:r>
              <a:rPr lang="ru-RU" sz="5400" dirty="0" err="1" smtClean="0">
                <a:solidFill>
                  <a:srgbClr val="002060"/>
                </a:solidFill>
              </a:rPr>
              <a:t>таинСтвенная</a:t>
            </a:r>
            <a:r>
              <a:rPr lang="ru-RU" sz="5400" dirty="0" smtClean="0">
                <a:solidFill>
                  <a:srgbClr val="002060"/>
                </a:solidFill>
              </a:rPr>
              <a:t> Сень                                       С </a:t>
            </a:r>
            <a:r>
              <a:rPr lang="ru-RU" sz="5400" dirty="0" err="1" smtClean="0">
                <a:solidFill>
                  <a:srgbClr val="002060"/>
                </a:solidFill>
              </a:rPr>
              <a:t>пеЧальным</a:t>
            </a:r>
            <a:r>
              <a:rPr lang="ru-RU" sz="5400" dirty="0" smtClean="0">
                <a:solidFill>
                  <a:srgbClr val="002060"/>
                </a:solidFill>
              </a:rPr>
              <a:t> Шумом обнажалась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TextBox 2"/>
          <p:cNvSpPr txBox="1"/>
          <p:nvPr/>
        </p:nvSpPr>
        <p:spPr>
          <a:xfrm>
            <a:off x="500035" y="1142984"/>
            <a:ext cx="8501122" cy="507831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Стихотворение  А.С. Пушкина</a:t>
            </a:r>
          </a:p>
          <a:p>
            <a:pPr algn="ctr"/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«Юноша и дева».</a:t>
            </a:r>
          </a:p>
          <a:p>
            <a:endParaRPr lang="ru-RU" sz="2800" dirty="0" smtClean="0"/>
          </a:p>
          <a:p>
            <a:r>
              <a:rPr lang="ru-RU" sz="2800" dirty="0" smtClean="0"/>
              <a:t>Сравните звучание первого и последнего  предложений.</a:t>
            </a:r>
          </a:p>
          <a:p>
            <a:r>
              <a:rPr lang="ru-RU" sz="2800" dirty="0" smtClean="0"/>
              <a:t>Как меняется настроение стихотворения?</a:t>
            </a:r>
          </a:p>
          <a:p>
            <a:r>
              <a:rPr lang="ru-RU" sz="2800" dirty="0" smtClean="0"/>
              <a:t>Какие выразительные средства использовал поэт?</a:t>
            </a:r>
          </a:p>
          <a:p>
            <a:endParaRPr lang="ru-RU" sz="2800" dirty="0" smtClean="0"/>
          </a:p>
          <a:p>
            <a:r>
              <a:rPr lang="ru-RU" sz="2800" dirty="0" smtClean="0"/>
              <a:t>«Юношу, горько рыдая, ревнивая дева бранила….</a:t>
            </a:r>
          </a:p>
          <a:p>
            <a:r>
              <a:rPr lang="ru-RU" sz="2800" dirty="0" smtClean="0"/>
              <a:t>………………………………………………………………………………..</a:t>
            </a:r>
          </a:p>
          <a:p>
            <a:r>
              <a:rPr lang="ru-RU" sz="2800" dirty="0" smtClean="0"/>
              <a:t>…И улыбалась ему, тихие слезы лия.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Александр Сергеевич Даргомыжский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643570" y="2071678"/>
          <a:ext cx="3162300" cy="4064000"/>
        </p:xfrm>
        <a:graphic>
          <a:graphicData uri="http://schemas.openxmlformats.org/presentationml/2006/ole">
            <p:oleObj spid="_x0000_s1026" name="Document" r:id="rId3" imgW="5777535" imgH="7424764" progId="Word.Document.8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928802"/>
            <a:ext cx="48817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Звучит романс А.С. Даргомыжского </a:t>
            </a:r>
          </a:p>
          <a:p>
            <a:r>
              <a:rPr lang="ru-RU" sz="2400" dirty="0" smtClean="0"/>
              <a:t>            «Юноша и дева».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338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Document</vt:lpstr>
      <vt:lpstr>ГБОУ школа «Тутти» с углубленным изучением предметов музыкального цикла</vt:lpstr>
      <vt:lpstr>Стихи А.С.Пушкина</vt:lpstr>
      <vt:lpstr>   Попробуем через настроение выяснить   отношение композитора, поэта,  художника.</vt:lpstr>
      <vt:lpstr>                Мелодекламация                              (от др.-греч. μέλος — песнь, мелодия и лат. declamatio — упражнения в красноречии) — художественная декламация стихов  или       прозы с использованием музыки. </vt:lpstr>
      <vt:lpstr>И.Левитан «Осень»</vt:lpstr>
      <vt:lpstr>Настроение</vt:lpstr>
      <vt:lpstr>Произнесите слова так, чтобы можно было услышать шуршание листьев.                                                        Какие звуки создают такое ощущение?</vt:lpstr>
      <vt:lpstr>Слайд 8</vt:lpstr>
      <vt:lpstr>Александр Сергеевич Даргомыжский</vt:lpstr>
      <vt:lpstr>Фонтан Бахчисарайского дворца </vt:lpstr>
      <vt:lpstr>Слайд 11</vt:lpstr>
      <vt:lpstr>художник  (поэт, композитор, живописец)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Дворянин</dc:creator>
  <cp:lastModifiedBy>Дворянин</cp:lastModifiedBy>
  <cp:revision>47</cp:revision>
  <dcterms:created xsi:type="dcterms:W3CDTF">2012-04-25T19:25:11Z</dcterms:created>
  <dcterms:modified xsi:type="dcterms:W3CDTF">2014-05-17T20:29:17Z</dcterms:modified>
</cp:coreProperties>
</file>