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9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7" r:id="rId13"/>
    <p:sldId id="267" r:id="rId14"/>
    <p:sldId id="270" r:id="rId15"/>
    <p:sldId id="288" r:id="rId16"/>
    <p:sldId id="271" r:id="rId17"/>
    <p:sldId id="289" r:id="rId18"/>
    <p:sldId id="290" r:id="rId19"/>
    <p:sldId id="274" r:id="rId20"/>
    <p:sldId id="275" r:id="rId21"/>
    <p:sldId id="276" r:id="rId22"/>
    <p:sldId id="277" r:id="rId23"/>
    <p:sldId id="291" r:id="rId24"/>
    <p:sldId id="278" r:id="rId25"/>
    <p:sldId id="279" r:id="rId26"/>
    <p:sldId id="280" r:id="rId27"/>
    <p:sldId id="292" r:id="rId28"/>
    <p:sldId id="293" r:id="rId29"/>
    <p:sldId id="294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46A00-510B-4387-B279-80F14053AA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444300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9518E-D881-47F6-BE62-9658E4DEC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83310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1F99E-0D8D-4B41-9A44-822404EFA3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244967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86AF5-2EB7-433B-AAC3-9F9336788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0889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C600E-C037-4D91-BD1A-77401241DB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43225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09CD2-4C15-42C8-B454-9CC042BCE1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24548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ECB67-A1FC-457A-8DFD-116D94B3B7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836215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E2C65-35E0-47FF-A0CE-4AE3F32E17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3539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68084-117F-4975-94ED-1824BA66E4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81082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F661B-3E35-4940-8A5D-7DE96CCBD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58056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497B2-E102-4114-85D8-2C3FD34199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11980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E792FF-FAEA-469B-BE68-3E0C510E33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7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27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27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miles.33b.ru/smile.60753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84;&#1077;&#1083;&#1080;&#1085;&#1072;.LY387\Desktop\&#1072;&#1083;&#1083;&#1072;%20&#1101;&#1076;&#1091;&#1072;&#1088;&#1076;\&#1055;&#1088;&#1077;&#1079;&#1077;&#1085;&#1090;&#1072;&#1094;&#1080;&#1103;.%20&#1047;&#1080;&#1084;&#1091;&#1102;&#1097;&#1080;&#1077;%20&#1087;&#1090;&#1080;&#1094;&#1099;\Vorobi.mp3" TargetMode="External"/><Relationship Id="rId1" Type="http://schemas.microsoft.com/office/2007/relationships/media" Target="file:///C:\Users\&#1040;&#1084;&#1077;&#1083;&#1080;&#1085;&#1072;.LY387\Desktop\&#1072;&#1083;&#1083;&#1072;%20&#1101;&#1076;&#1091;&#1072;&#1088;&#1076;\&#1055;&#1088;&#1077;&#1079;&#1077;&#1085;&#1090;&#1072;&#1094;&#1080;&#1103;.%20&#1047;&#1080;&#1084;&#1091;&#1102;&#1097;&#1080;&#1077;%20&#1087;&#1090;&#1080;&#1094;&#1099;\Vorobi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84;&#1077;&#1083;&#1080;&#1085;&#1072;.LY387\Desktop\&#1072;&#1083;&#1083;&#1072;%20&#1101;&#1076;&#1091;&#1072;&#1088;&#1076;\&#1055;&#1088;&#1077;&#1079;&#1077;&#1085;&#1090;&#1072;&#1094;&#1080;&#1103;.%20&#1047;&#1080;&#1084;&#1091;&#1102;&#1097;&#1080;&#1077;%20&#1087;&#1090;&#1080;&#1094;&#1099;\soroka.mp3" TargetMode="External"/><Relationship Id="rId1" Type="http://schemas.microsoft.com/office/2007/relationships/media" Target="file:///C:\Users\&#1040;&#1084;&#1077;&#1083;&#1080;&#1085;&#1072;.LY387\Desktop\&#1072;&#1083;&#1083;&#1072;%20&#1101;&#1076;&#1091;&#1072;&#1088;&#1076;\&#1055;&#1088;&#1077;&#1079;&#1077;&#1085;&#1090;&#1072;&#1094;&#1080;&#1103;.%20&#1047;&#1080;&#1084;&#1091;&#1102;&#1097;&#1080;&#1077;%20&#1087;&#1090;&#1080;&#1094;&#1099;\soroka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84;&#1077;&#1083;&#1080;&#1085;&#1072;.LY387\Desktop\&#1072;&#1083;&#1083;&#1072;%20&#1101;&#1076;&#1091;&#1072;&#1088;&#1076;\&#1055;&#1088;&#1077;&#1079;&#1077;&#1085;&#1090;&#1072;&#1094;&#1080;&#1103;.%20&#1047;&#1080;&#1084;&#1091;&#1102;&#1097;&#1080;&#1077;%20&#1087;&#1090;&#1080;&#1094;&#1099;\6972.mp3" TargetMode="External"/><Relationship Id="rId1" Type="http://schemas.microsoft.com/office/2007/relationships/media" Target="file:///C:\Users\&#1040;&#1084;&#1077;&#1083;&#1080;&#1085;&#1072;.LY387\Desktop\&#1072;&#1083;&#1083;&#1072;%20&#1101;&#1076;&#1091;&#1072;&#1088;&#1076;\&#1055;&#1088;&#1077;&#1079;&#1077;&#1085;&#1090;&#1072;&#1094;&#1080;&#1103;.%20&#1047;&#1080;&#1084;&#1091;&#1102;&#1097;&#1080;&#1077;%20&#1087;&#1090;&#1080;&#1094;&#1099;\6972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slide" Target="slide25.xml"/><Relationship Id="rId2" Type="http://schemas.openxmlformats.org/officeDocument/2006/relationships/hyperlink" Target="http://smiles.33b.ru/smile.607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mike.skyper.ru/photoplace/foto.php?id=44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84;&#1077;&#1083;&#1080;&#1085;&#1072;.LY387\Desktop\&#1072;&#1083;&#1083;&#1072;%20&#1101;&#1076;&#1091;&#1072;&#1088;&#1076;\&#1055;&#1088;&#1077;&#1079;&#1077;&#1085;&#1090;&#1072;&#1094;&#1080;&#1103;.%20&#1047;&#1080;&#1084;&#1091;&#1102;&#1097;&#1080;&#1077;%20&#1087;&#1090;&#1080;&#1094;&#1099;\iz_t.p._v_mire_zhivotnih_-_zhavoronok.mp3" TargetMode="External"/><Relationship Id="rId1" Type="http://schemas.microsoft.com/office/2007/relationships/media" Target="file:///C:\Users\&#1040;&#1084;&#1077;&#1083;&#1080;&#1085;&#1072;.LY387\Desktop\&#1072;&#1083;&#1083;&#1072;%20&#1101;&#1076;&#1091;&#1072;&#1088;&#1076;\&#1055;&#1088;&#1077;&#1079;&#1077;&#1085;&#1090;&#1072;&#1094;&#1080;&#1103;.%20&#1047;&#1080;&#1084;&#1091;&#1102;&#1097;&#1080;&#1077;%20&#1087;&#1090;&#1080;&#1094;&#1099;\iz_t.p._v_mire_zhivotnih_-_zhavoronok.mp3" TargetMode="Externa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gif"/><Relationship Id="rId5" Type="http://schemas.openxmlformats.org/officeDocument/2006/relationships/hyperlink" Target="http://smiles.33b.ru/smile.60753.html" TargetMode="Externa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75" y="571500"/>
            <a:ext cx="7572375" cy="564356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ГБОУ   Лицей 387</a:t>
            </a:r>
          </a:p>
          <a:p>
            <a:pPr algn="l" eaLnBrk="1" hangingPunct="1">
              <a:defRPr/>
            </a:pPr>
            <a:endParaRPr lang="ru-RU" dirty="0" smtClean="0"/>
          </a:p>
          <a:p>
            <a:pPr algn="l" eaLnBrk="1" hangingPunct="1">
              <a:defRPr/>
            </a:pPr>
            <a:endParaRPr lang="ru-RU" dirty="0" smtClean="0"/>
          </a:p>
          <a:p>
            <a:pPr algn="l" eaLnBrk="1" hangingPunct="1">
              <a:defRPr/>
            </a:pPr>
            <a:endParaRPr lang="ru-RU" dirty="0" smtClean="0"/>
          </a:p>
        </p:txBody>
      </p:sp>
      <p:pic>
        <p:nvPicPr>
          <p:cNvPr id="3075" name="Picture 16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857375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6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1916113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6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3571875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4797425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3" y="14287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4868863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6072188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484313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ctrTitle" sz="quarter"/>
          </p:nvPr>
        </p:nvSpPr>
        <p:spPr>
          <a:xfrm>
            <a:off x="714375" y="2643188"/>
            <a:ext cx="7358063" cy="21431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Зимующие птицы</a:t>
            </a: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i="1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i="1" dirty="0" smtClean="0">
                <a:solidFill>
                  <a:srgbClr val="FFFF00"/>
                </a:solidFill>
                <a:latin typeface="Arial" charset="0"/>
              </a:rPr>
            </a:br>
            <a:r>
              <a:rPr lang="ru-RU" sz="4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Гречухина</a:t>
            </a:r>
            <a:r>
              <a:rPr lang="ru-RU" sz="4000" i="1" dirty="0" smtClean="0">
                <a:solidFill>
                  <a:schemeClr val="tx1"/>
                </a:solidFill>
                <a:latin typeface="Arial" charset="0"/>
              </a:rPr>
              <a:t> А.Э.</a:t>
            </a:r>
            <a:r>
              <a:rPr lang="ru-RU" sz="4800" i="1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sz="4800" i="1" dirty="0" smtClean="0">
                <a:solidFill>
                  <a:srgbClr val="FFFF00"/>
                </a:solidFill>
                <a:latin typeface="Arial" charset="0"/>
              </a:rPr>
            </a:br>
            <a:endParaRPr lang="ru-RU" dirty="0" smtClean="0"/>
          </a:p>
        </p:txBody>
      </p:sp>
      <p:pic>
        <p:nvPicPr>
          <p:cNvPr id="3084" name="Picture 16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500063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club.foto.ua/uploads/photos/103/103147_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4143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4714875" y="642938"/>
            <a:ext cx="4786313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Зимой дятел - «кузнец».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Он ест семена сосны 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ели, которые достаёт из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шишек. Он срывает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шишку и летит с ней к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своей столовой. Забивает шишку в щель и начинает стучать по ней сильным клювом, доставать семена.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>
              <a:latin typeface="Times New Roman" panose="02020603050405020304" pitchFamily="18" charset="0"/>
            </a:endParaRPr>
          </a:p>
        </p:txBody>
      </p:sp>
      <p:pic>
        <p:nvPicPr>
          <p:cNvPr id="39942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944" fill="hold"/>
                                        <p:tgtEl>
                                          <p:spTgt spid="39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  <p:audio>
              <p:cMediaNode>
                <p:cTn id="4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>
          <a:xfrm>
            <a:off x="685800" y="285750"/>
            <a:ext cx="7772400" cy="15001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Чёрный дятел (желна)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0965" name="Picture 5" descr="http://www.naturelight.ru/photo/2008-02-18/66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2000250"/>
            <a:ext cx="3735388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685800" y="214313"/>
            <a:ext cx="7772400" cy="16430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Воробьи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75778" name="Picture 2" descr="http://forum.pravmir.ru/foto/data/548/P1030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1857375"/>
            <a:ext cx="6858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Vorob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215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11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Воробей, рябина,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071688"/>
            <a:ext cx="40386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>
          <a:xfrm>
            <a:off x="685800" y="357188"/>
            <a:ext cx="7772400" cy="14287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Чем питаются воробьи?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1988" name="Picture 4" descr="http://www.fotoparus.com/photogalery/animals/wild_animals/aves/21_PASSERIFORMES_PASSERIDAE_Passer_montanus/slides/birds_feeding_Passer_montanus2007012612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8" t="6818" r="2777" b="6818"/>
          <a:stretch>
            <a:fillRect/>
          </a:stretch>
        </p:blipFill>
        <p:spPr bwMode="auto">
          <a:xfrm>
            <a:off x="4786313" y="3571875"/>
            <a:ext cx="42005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>
          <a:xfrm>
            <a:off x="685800" y="214313"/>
            <a:ext cx="7772400" cy="16430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Клёст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5061" name="Picture 5" descr="http://img1.liveinternet.ru/images/attach/c/2/74/120/74120753_1268821600_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1785938"/>
            <a:ext cx="5745162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500" y="1214438"/>
            <a:ext cx="535781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/>
            </a:r>
            <a:br>
              <a:rPr lang="ru-RU" altLang="ru-RU" sz="1800"/>
            </a:br>
            <a:r>
              <a:rPr lang="ru-RU" altLang="ru-RU" sz="1800"/>
              <a:t/>
            </a:r>
            <a:br>
              <a:rPr lang="ru-RU" altLang="ru-RU" sz="1800"/>
            </a:br>
            <a:r>
              <a:rPr lang="ru-RU" altLang="ru-RU" sz="2000" b="1"/>
              <a:t>Лишь только клесты на ветвях веселятся,</a:t>
            </a:r>
            <a:br>
              <a:rPr lang="ru-RU" altLang="ru-RU" sz="2000" b="1"/>
            </a:br>
            <a:r>
              <a:rPr lang="ru-RU" altLang="ru-RU" sz="2000" b="1"/>
              <a:t>Еловые шишки проворно лущат.</a:t>
            </a:r>
            <a:br>
              <a:rPr lang="ru-RU" altLang="ru-RU" sz="2000" b="1"/>
            </a:br>
            <a:r>
              <a:rPr lang="ru-RU" altLang="ru-RU" sz="2000" b="1"/>
              <a:t>Они семенами с лихвой наедятся -</a:t>
            </a:r>
            <a:br>
              <a:rPr lang="ru-RU" altLang="ru-RU" sz="2000" b="1"/>
            </a:br>
            <a:r>
              <a:rPr lang="ru-RU" altLang="ru-RU" sz="2000" b="1"/>
              <a:t>Любые морозы тогда победят.</a:t>
            </a:r>
            <a:br>
              <a:rPr lang="ru-RU" altLang="ru-RU" sz="2000" b="1"/>
            </a:br>
            <a:r>
              <a:rPr lang="ru-RU" altLang="ru-RU" sz="2000" b="1"/>
              <a:t/>
            </a:r>
            <a:br>
              <a:rPr lang="ru-RU" altLang="ru-RU" sz="2000" b="1"/>
            </a:br>
            <a:r>
              <a:rPr lang="ru-RU" altLang="ru-RU" sz="2000" b="1"/>
              <a:t>Весёлые песни они распевают</a:t>
            </a:r>
            <a:br>
              <a:rPr lang="ru-RU" altLang="ru-RU" sz="2000" b="1"/>
            </a:br>
            <a:r>
              <a:rPr lang="ru-RU" altLang="ru-RU" sz="2000" b="1"/>
              <a:t>И в лютую стужу выводят птенцов.</a:t>
            </a:r>
            <a:br>
              <a:rPr lang="ru-RU" altLang="ru-RU" sz="2000" b="1"/>
            </a:br>
            <a:r>
              <a:rPr lang="ru-RU" altLang="ru-RU" sz="2000" b="1"/>
              <a:t>Их яркие перья на солнце сияют.</a:t>
            </a:r>
            <a:br>
              <a:rPr lang="ru-RU" altLang="ru-RU" sz="2000" b="1"/>
            </a:br>
            <a:r>
              <a:rPr lang="ru-RU" altLang="ru-RU" sz="2000" b="1"/>
              <a:t>Ну кто же поймёт этих смелых клестов?</a:t>
            </a:r>
            <a:br>
              <a:rPr lang="ru-RU" altLang="ru-RU" sz="2000" b="1"/>
            </a:br>
            <a:r>
              <a:rPr lang="ru-RU" altLang="ru-RU" sz="2000" b="1"/>
              <a:t/>
            </a:r>
            <a:br>
              <a:rPr lang="ru-RU" altLang="ru-RU" sz="2000" b="1"/>
            </a:br>
            <a:r>
              <a:rPr lang="ru-RU" altLang="ru-RU" sz="2000" b="1"/>
              <a:t>И вниз головой на ветвях повисают,</a:t>
            </a:r>
            <a:br>
              <a:rPr lang="ru-RU" altLang="ru-RU" sz="2000" b="1"/>
            </a:br>
            <a:r>
              <a:rPr lang="ru-RU" altLang="ru-RU" sz="2000" b="1"/>
              <a:t>Ухватистым клювом за ветку держась.</a:t>
            </a:r>
            <a:br>
              <a:rPr lang="ru-RU" altLang="ru-RU" sz="2000" b="1"/>
            </a:br>
            <a:r>
              <a:rPr lang="ru-RU" altLang="ru-RU" sz="2000" b="1"/>
              <a:t>Вдруг стаей с раскидистых веток взлетают,</a:t>
            </a:r>
            <a:br>
              <a:rPr lang="ru-RU" altLang="ru-RU" sz="2000" b="1"/>
            </a:br>
            <a:r>
              <a:rPr lang="ru-RU" altLang="ru-RU" sz="2000" b="1"/>
              <a:t>В мерцающем небе подолгу кружась.</a:t>
            </a:r>
            <a:br>
              <a:rPr lang="ru-RU" altLang="ru-RU" sz="2000" b="1"/>
            </a:b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Клесты</a:t>
            </a:r>
          </a:p>
        </p:txBody>
      </p:sp>
      <p:pic>
        <p:nvPicPr>
          <p:cNvPr id="12" name="Picture 3" descr="Loxia%20leucopter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3500438"/>
            <a:ext cx="2862262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photoresurs.ru/photo/image/bird/DSCN7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82"/>
          <a:stretch>
            <a:fillRect/>
          </a:stretch>
        </p:blipFill>
        <p:spPr bwMode="auto">
          <a:xfrm>
            <a:off x="6072188" y="571500"/>
            <a:ext cx="2908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855913" y="324485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4306888" y="5949950"/>
            <a:ext cx="31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ru-RU" altLang="ru-RU" sz="4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84" name="Picture 4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1571625"/>
            <a:ext cx="5102225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>
          <a:xfrm>
            <a:off x="685800" y="285750"/>
            <a:ext cx="7772400" cy="13573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Сойка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685800" y="285750"/>
            <a:ext cx="7772400" cy="15001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Поползень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1357313" y="5000625"/>
            <a:ext cx="6400800" cy="1643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Кто так ловко и упорно</a:t>
            </a:r>
          </a:p>
          <a:p>
            <a:pPr eaLnBrk="1" hangingPunct="1">
              <a:defRPr/>
            </a:pPr>
            <a:r>
              <a:rPr lang="ru-RU" dirty="0" smtClean="0"/>
              <a:t>       Лазит острым клювом вниз?</a:t>
            </a:r>
          </a:p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pic>
        <p:nvPicPr>
          <p:cNvPr id="6" name="Picture 2" descr="http://turizm.lib.ru/img/c/chuksin_n/local_t/lo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1785938"/>
            <a:ext cx="4429125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685800" y="0"/>
            <a:ext cx="7772400" cy="17859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Сорока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428625" y="1500188"/>
            <a:ext cx="7343775" cy="19288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Как сажа черна,</a:t>
            </a:r>
          </a:p>
          <a:p>
            <a:pPr algn="l"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Как сметана бела.</a:t>
            </a:r>
          </a:p>
          <a:p>
            <a:pPr algn="l"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Люблю всем в лесу</a:t>
            </a:r>
          </a:p>
          <a:p>
            <a:pPr algn="l"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Рассказать</a:t>
            </a:r>
            <a:r>
              <a:rPr lang="ru-RU" sz="2800" b="1" dirty="0" smtClean="0">
                <a:latin typeface="Arial" charset="0"/>
              </a:rPr>
              <a:t>,</a:t>
            </a:r>
            <a:r>
              <a:rPr lang="ru-RU" sz="2800" b="1" dirty="0" smtClean="0">
                <a:latin typeface="Times New Roman" pitchFamily="18" charset="0"/>
              </a:rPr>
              <a:t> где была.</a:t>
            </a:r>
          </a:p>
          <a:p>
            <a:pPr algn="l" eaLnBrk="1" hangingPunct="1">
              <a:defRPr/>
            </a:pPr>
            <a:endParaRPr lang="ru-RU" dirty="0" smtClean="0"/>
          </a:p>
        </p:txBody>
      </p:sp>
      <p:pic>
        <p:nvPicPr>
          <p:cNvPr id="6" name="Picture 2" descr="http://www.zooclub.ru/images/1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37147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lazovzap.dvo.ru/pictures/picapi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2214563"/>
            <a:ext cx="476408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oro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215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http://elementy.ru/images/news/crow_c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1857375"/>
            <a:ext cx="360997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6" descr="http://www.moles.ee/05/Jun/21/17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143375"/>
            <a:ext cx="3963988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428625" y="1643063"/>
            <a:ext cx="40719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Птичка</a:t>
            </a:r>
            <a:r>
              <a:rPr lang="ru-RU" altLang="ru-RU" sz="2800" b="1">
                <a:latin typeface="Arial" panose="020B0604020202020204" pitchFamily="34" charset="0"/>
              </a:rPr>
              <a:t> </a:t>
            </a:r>
            <a:r>
              <a:rPr lang="ru-RU" altLang="ru-RU" sz="2800" b="1">
                <a:latin typeface="Times New Roman" panose="02020603050405020304" pitchFamily="18" charset="0"/>
              </a:rPr>
              <a:t>- невеличка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Ножки имеет,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А ходить не умеет.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Хочет сделать шажок</a:t>
            </a:r>
            <a:r>
              <a:rPr lang="ru-RU" altLang="ru-RU" sz="2800" b="1">
                <a:latin typeface="Arial" panose="020B0604020202020204" pitchFamily="34" charset="0"/>
              </a:rPr>
              <a:t> </a:t>
            </a:r>
            <a:r>
              <a:rPr lang="ru-RU" altLang="ru-RU" sz="28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Получается прыжок.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ctrTitle" sz="quarter"/>
          </p:nvPr>
        </p:nvSpPr>
        <p:spPr>
          <a:xfrm>
            <a:off x="685800" y="428625"/>
            <a:ext cx="7772400" cy="12144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Ворона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7" name="697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0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6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428875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8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3" y="2071688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0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4076700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2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6072188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6324600"/>
            <a:ext cx="571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6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6000750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8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6324600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625" y="5000625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314325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600075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3" y="14287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600075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42900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0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3068638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400050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Box 20"/>
          <p:cNvSpPr txBox="1">
            <a:spLocks noChangeArrowheads="1"/>
          </p:cNvSpPr>
          <p:nvPr/>
        </p:nvSpPr>
        <p:spPr bwMode="auto">
          <a:xfrm>
            <a:off x="2428875" y="857250"/>
            <a:ext cx="4643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4116" name="TextBox 21"/>
          <p:cNvSpPr txBox="1">
            <a:spLocks noChangeArrowheads="1"/>
          </p:cNvSpPr>
          <p:nvPr/>
        </p:nvSpPr>
        <p:spPr bwMode="auto">
          <a:xfrm>
            <a:off x="2571750" y="2000250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hlinkClick r:id="rId5" action="ppaction://hlinksldjump"/>
              </a:rPr>
              <a:t>Пришла зима</a:t>
            </a:r>
            <a:endParaRPr lang="ru-RU" altLang="ru-RU" sz="4000"/>
          </a:p>
        </p:txBody>
      </p:sp>
      <p:sp>
        <p:nvSpPr>
          <p:cNvPr id="4117" name="TextBox 22"/>
          <p:cNvSpPr txBox="1">
            <a:spLocks noChangeArrowheads="1"/>
          </p:cNvSpPr>
          <p:nvPr/>
        </p:nvSpPr>
        <p:spPr bwMode="auto">
          <a:xfrm>
            <a:off x="2571750" y="2643188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hlinkClick r:id="rId6" action="ppaction://hlinksldjump"/>
              </a:rPr>
              <a:t>Птицы</a:t>
            </a:r>
            <a:endParaRPr lang="ru-RU" altLang="ru-RU" sz="4000"/>
          </a:p>
        </p:txBody>
      </p:sp>
      <p:sp>
        <p:nvSpPr>
          <p:cNvPr id="4118" name="TextBox 23"/>
          <p:cNvSpPr txBox="1">
            <a:spLocks noChangeArrowheads="1"/>
          </p:cNvSpPr>
          <p:nvPr/>
        </p:nvSpPr>
        <p:spPr bwMode="auto">
          <a:xfrm>
            <a:off x="2571750" y="3214688"/>
            <a:ext cx="4929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hlinkClick r:id="rId7" action="ppaction://hlinksldjump"/>
              </a:rPr>
              <a:t>Помощь птицам</a:t>
            </a:r>
            <a:endParaRPr lang="ru-RU" altLang="ru-RU" sz="40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13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1500188"/>
            <a:ext cx="5446712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>
          <a:xfrm>
            <a:off x="685800" y="285750"/>
            <a:ext cx="7772400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Галка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50825" y="5084763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FF00"/>
                </a:solidFill>
                <a:latin typeface="Times New Roman" panose="02020603050405020304" pitchFamily="18" charset="0"/>
              </a:rPr>
              <a:t>    </a:t>
            </a:r>
            <a:endParaRPr lang="ru-RU" altLang="ru-RU" sz="2800" b="1">
              <a:latin typeface="Times New Roman" panose="02020603050405020304" pitchFamily="18" charset="0"/>
            </a:endParaRPr>
          </a:p>
        </p:txBody>
      </p:sp>
      <p:pic>
        <p:nvPicPr>
          <p:cNvPr id="51204" name="Picture 4" descr="Пищуха сунула клюв под ко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1643063"/>
            <a:ext cx="24987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Пищух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136900"/>
            <a:ext cx="4394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>
          <a:xfrm>
            <a:off x="685800" y="142875"/>
            <a:ext cx="7772400" cy="14287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Пищуха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sz="quarter" idx="1"/>
          </p:nvPr>
        </p:nvSpPr>
        <p:spPr>
          <a:xfrm>
            <a:off x="428625" y="1357313"/>
            <a:ext cx="5214938" cy="178593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Бегает по стволу снизу вверх.</a:t>
            </a:r>
          </a:p>
          <a:p>
            <a:pPr algn="l" eaLnBrk="1" hangingPunct="1">
              <a:defRPr/>
            </a:pPr>
            <a:r>
              <a:rPr lang="ru-RU" dirty="0" smtClean="0"/>
              <a:t>Её назвали так потому, что она всё время попискивает.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zoo.kharkov.ua/UserFiles/Image/news/27_01_06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643063"/>
            <a:ext cx="31178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4" descr="http://www.birds.kz/Regulus%20regulus%20tristis/main_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3500438"/>
            <a:ext cx="36417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987800" y="714375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3714750" y="1428750"/>
            <a:ext cx="500062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</a:rPr>
              <a:t>          </a:t>
            </a:r>
            <a:r>
              <a:rPr lang="ru-RU" altLang="ru-RU" sz="2800" b="1">
                <a:latin typeface="Times New Roman" panose="02020603050405020304" pitchFamily="18" charset="0"/>
              </a:rPr>
              <a:t>Королёк весит в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           6 раз меньше, чем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           воробей. Мал королёк,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           зато у него есть корона.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ctrTitle" sz="quarter"/>
          </p:nvPr>
        </p:nvSpPr>
        <p:spPr>
          <a:xfrm>
            <a:off x="685800" y="214313"/>
            <a:ext cx="7600950" cy="14287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Королёк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sz="quarter" idx="1"/>
          </p:nvPr>
        </p:nvSpPr>
        <p:spPr>
          <a:xfrm>
            <a:off x="214313" y="4929188"/>
            <a:ext cx="4929187" cy="1571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Самая маленькая птичка </a:t>
            </a:r>
          </a:p>
          <a:p>
            <a:pPr eaLnBrk="1" hangingPunct="1">
              <a:defRPr/>
            </a:pPr>
            <a:r>
              <a:rPr lang="ru-RU" dirty="0" smtClean="0"/>
              <a:t>в России?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Желтоголовый королё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642938"/>
            <a:ext cx="74961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Делай левой! | 64 Кб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1500188"/>
            <a:ext cx="6488112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438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Голубь</a:t>
            </a: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sz="quarter" idx="1"/>
          </p:nvPr>
        </p:nvSpPr>
        <p:spPr>
          <a:xfrm>
            <a:off x="1371600" y="5715000"/>
            <a:ext cx="6400800" cy="785813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flipH="1">
            <a:off x="214313" y="6000750"/>
            <a:ext cx="10001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Воробьи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3786188"/>
            <a:ext cx="377031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357188" y="1785938"/>
            <a:ext cx="83581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Птицам трудно приходится зимой. Нередко   они голодают.  Во время метелей и сильных морозов много птиц погибает от голода . Особенно часто птицы  погибают в конце зимы, когда почти весь корм повсюду съеден.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>
              <a:latin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>
          <a:xfrm>
            <a:off x="685800" y="214313"/>
            <a:ext cx="7772400" cy="15001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Как живётся птицам зимой?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sz="quarter" idx="1"/>
          </p:nvPr>
        </p:nvSpPr>
        <p:spPr>
          <a:xfrm>
            <a:off x="214313" y="6286500"/>
            <a:ext cx="7558087" cy="428625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3786188" y="1714500"/>
            <a:ext cx="47863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Покормите птиц зимой!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Пусть со всех концов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К вам слетятся, как домой,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Стайки на крыльцо.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Не богаты их корма,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Горсть зерна нужна,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Горсть одна – и не страшна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Будет им зима.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>
          <a:xfrm>
            <a:off x="685800" y="357188"/>
            <a:ext cx="7772400" cy="15001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Помощь птицам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sz="quarter" idx="1"/>
          </p:nvPr>
        </p:nvSpPr>
        <p:spPr>
          <a:xfrm>
            <a:off x="1371600" y="4429125"/>
            <a:ext cx="1843088" cy="2214563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5302" name="Picture 6" descr="http://www.proza.ru/pics/2010/09/17/5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357438"/>
            <a:ext cx="3408362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0.liveinternet.ru/images/attach/c/4/79/699/79699706_large_0_1b2f3_45ed6477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28"/>
          <a:stretch>
            <a:fillRect/>
          </a:stretch>
        </p:blipFill>
        <p:spPr bwMode="auto">
          <a:xfrm>
            <a:off x="4714875" y="1357313"/>
            <a:ext cx="4202113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http://www.dront.ru/sopr/sin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428625"/>
            <a:ext cx="29908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http://www.mk.ru/f/b/mk/42/467939/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714750"/>
            <a:ext cx="41433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4313"/>
            <a:ext cx="7772400" cy="1571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Чем подкармливают птиц?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00063" y="1857375"/>
            <a:ext cx="8143875" cy="4714875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latin typeface="Times New Roman" pitchFamily="18" charset="0"/>
              </a:rPr>
              <a:t> Семена  подсолнуха, дыни, тыквы, </a:t>
            </a:r>
          </a:p>
          <a:p>
            <a:pPr algn="l">
              <a:defRPr/>
            </a:pPr>
            <a:r>
              <a:rPr lang="ru-RU" b="1" dirty="0" smtClean="0">
                <a:latin typeface="Times New Roman" pitchFamily="18" charset="0"/>
              </a:rPr>
              <a:t>   арбуза, многих сорных трав, овес, пшено.</a:t>
            </a:r>
          </a:p>
          <a:p>
            <a:pPr algn="l">
              <a:defRPr/>
            </a:pPr>
            <a:endParaRPr lang="ru-RU" b="1" dirty="0" smtClean="0">
              <a:latin typeface="Times New Roman" pitchFamily="18" charset="0"/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latin typeface="Times New Roman" pitchFamily="18" charset="0"/>
              </a:rPr>
              <a:t> Крошки пшеничного хлеба.</a:t>
            </a:r>
          </a:p>
          <a:p>
            <a:pPr algn="l">
              <a:defRPr/>
            </a:pPr>
            <a:endParaRPr lang="ru-RU" b="1" dirty="0" smtClean="0">
              <a:latin typeface="Times New Roman" pitchFamily="18" charset="0"/>
            </a:endParaRPr>
          </a:p>
          <a:p>
            <a:pPr algn="l">
              <a:defRPr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</a:rPr>
              <a:t>Ржаные крошки для птиц не годятся, особенно в морозы. Они закисают в зобу у птицы, что может привести ее к гибели.</a:t>
            </a:r>
            <a:r>
              <a:rPr lang="ru-RU" dirty="0" smtClean="0">
                <a:solidFill>
                  <a:srgbClr val="FFC000"/>
                </a:solidFill>
                <a:latin typeface="Arial" charset="0"/>
              </a:rPr>
              <a:t> </a:t>
            </a:r>
            <a:endParaRPr lang="ru-RU" dirty="0">
              <a:solidFill>
                <a:srgbClr val="FFC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685800" y="214313"/>
            <a:ext cx="7772400" cy="17859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Подведение итогов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785813" y="2357438"/>
            <a:ext cx="7858125" cy="2928937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§"/>
              <a:defRPr/>
            </a:pPr>
            <a:r>
              <a:rPr lang="ru-RU" sz="3600" dirty="0" smtClean="0"/>
              <a:t>Каких птиц называют зимующими?</a:t>
            </a:r>
          </a:p>
          <a:p>
            <a:pPr algn="l" eaLnBrk="1" hangingPunct="1">
              <a:buFont typeface="Wingdings" panose="05000000000000000000" pitchFamily="2" charset="2"/>
              <a:buChar char="§"/>
              <a:defRPr/>
            </a:pPr>
            <a:endParaRPr lang="ru-RU" sz="3600" dirty="0" smtClean="0"/>
          </a:p>
          <a:p>
            <a:pPr algn="l" eaLnBrk="1" hangingPunct="1">
              <a:buFont typeface="Wingdings" panose="05000000000000000000" pitchFamily="2" charset="2"/>
              <a:buChar char="§"/>
              <a:defRPr/>
            </a:pPr>
            <a:r>
              <a:rPr lang="ru-RU" sz="3600" dirty="0" smtClean="0"/>
              <a:t>Приведите примеры зимующих птиц.</a:t>
            </a:r>
          </a:p>
          <a:p>
            <a:pPr algn="l" eaLnBrk="1" hangingPunct="1">
              <a:buFont typeface="Wingdings" panose="05000000000000000000" pitchFamily="2" charset="2"/>
              <a:buChar char="§"/>
              <a:defRPr/>
            </a:pPr>
            <a:endParaRPr lang="ru-RU" dirty="0" smtClean="0"/>
          </a:p>
          <a:p>
            <a:pPr algn="l" eaLnBrk="1" hangingPunct="1">
              <a:defRPr/>
            </a:pPr>
            <a:endParaRPr lang="ru-RU" dirty="0" smtClean="0"/>
          </a:p>
        </p:txBody>
      </p:sp>
      <p:pic>
        <p:nvPicPr>
          <p:cNvPr id="6" name="iz_t.p._v_mire_zhivotnih_-_zhavorono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9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58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lick?url=http%3A%2F%2Fandink2006"/>
          <p:cNvPicPr>
            <a:picLocks noGrp="1" noChangeAspect="1" noChangeArrowheads="1"/>
          </p:cNvPicPr>
          <p:nvPr>
            <p:ph type="subTitle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785938"/>
            <a:ext cx="3082925" cy="4110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4" descr="C:\Documents and Settings\323\Рабочий стол\Портфель\Рисунки,анимашки\большие анимашки\782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785938"/>
            <a:ext cx="359251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6072188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3" y="614362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6072188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0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4038600" y="1390650"/>
            <a:ext cx="406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071563"/>
          </a:xfrm>
        </p:spPr>
        <p:txBody>
          <a:bodyPr/>
          <a:lstStyle/>
          <a:p>
            <a:pPr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Пришла зима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285875" y="4795838"/>
            <a:ext cx="4714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Улетели птичьи стаи,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Лес в сугробах до ветвей.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Вот тогда мы и дождались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Наших северных гостей.</a:t>
            </a:r>
          </a:p>
        </p:txBody>
      </p:sp>
      <p:pic>
        <p:nvPicPr>
          <p:cNvPr id="8195" name="Picture 2" descr="http://brles.zapoved.ru/foto/55969c27b891034928fc4334233227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428750"/>
            <a:ext cx="46212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C:\Documents and Settings\323\Рабочий стол\Портфель\Рисунки,анимашки\большие анимашки\848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214313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C:\Documents and Settings\323\Рабочий стол\Портфель\Рисунки,анимашки\большие анимашки\7579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3571875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485775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929188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585787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 flipH="1">
            <a:off x="96838" y="6286500"/>
            <a:ext cx="903287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4375" y="357188"/>
            <a:ext cx="5286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 b="1"/>
              <a:t>Пришла зима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3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428750"/>
            <a:ext cx="7056438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843213" y="58293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>
          <a:xfrm>
            <a:off x="685800" y="285750"/>
            <a:ext cx="7772400" cy="12144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Большая синица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1476375" y="6092825"/>
            <a:ext cx="287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5843" name="Picture 3" descr="click?url=http%3A%2F%2Fkhustoch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2000250"/>
            <a:ext cx="706596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>
          <a:xfrm>
            <a:off x="685800" y="142875"/>
            <a:ext cx="7772400" cy="15001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Красивая синичка - лазоревка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 descr="http://www.photoforum.ru/f/photo/000/346/346721_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1" t="2824" r="3091" b="2512"/>
          <a:stretch>
            <a:fillRect/>
          </a:stretch>
        </p:blipFill>
        <p:spPr bwMode="auto">
          <a:xfrm>
            <a:off x="1285875" y="1643063"/>
            <a:ext cx="65722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 sz="quarter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Снегирь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urizm.lib.ru/img/c/chuksin_n/local_t/lo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408146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5795963" y="620713"/>
            <a:ext cx="3194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Снегирь очень гибок</a:t>
            </a:r>
            <a:r>
              <a:rPr lang="ru-RU" altLang="ru-RU" sz="2800" b="1">
                <a:latin typeface="Arial" panose="020B0604020202020204" pitchFamily="34" charset="0"/>
              </a:rPr>
              <a:t>. </a:t>
            </a:r>
            <a:r>
              <a:rPr lang="ru-RU" altLang="ru-RU" sz="2800" b="1">
                <a:latin typeface="Times New Roman" panose="02020603050405020304" pitchFamily="18" charset="0"/>
              </a:rPr>
              <a:t>Посмотрите, как изогнулся!</a:t>
            </a:r>
          </a:p>
        </p:txBody>
      </p:sp>
      <p:pic>
        <p:nvPicPr>
          <p:cNvPr id="37892" name="Picture 2" descr="http://turizm.lib.ru/img/c/chuksin_n/local_t/lo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214688"/>
            <a:ext cx="41973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Прямоугольник 5"/>
          <p:cNvSpPr>
            <a:spLocks noChangeArrowheads="1"/>
          </p:cNvSpPr>
          <p:nvPr/>
        </p:nvSpPr>
        <p:spPr bwMode="auto">
          <a:xfrm>
            <a:off x="684213" y="4286250"/>
            <a:ext cx="34194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Но чаще вот такой – </a:t>
            </a:r>
            <a:r>
              <a:rPr lang="ru-RU" altLang="ru-RU" sz="2800" b="1" i="1">
                <a:latin typeface="Times New Roman" panose="02020603050405020304" pitchFamily="18" charset="0"/>
              </a:rPr>
              <a:t>монументальный</a:t>
            </a:r>
            <a:r>
              <a:rPr lang="ru-RU" altLang="ru-RU" sz="2800" b="1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с гордым видом.</a:t>
            </a:r>
            <a:r>
              <a:rPr lang="ru-RU" altLang="ru-RU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birds.kz/Dendrocopos%20major/main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2071688"/>
            <a:ext cx="6199187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>
          <a:xfrm>
            <a:off x="685800" y="214313"/>
            <a:ext cx="7772400" cy="12858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Большой пёстрый дятел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tream">
  <a:themeElements>
    <a:clrScheme name="Stream 11">
      <a:dk1>
        <a:srgbClr val="000514"/>
      </a:dk1>
      <a:lt1>
        <a:srgbClr val="FFFFFF"/>
      </a:lt1>
      <a:dk2>
        <a:srgbClr val="3333FF"/>
      </a:dk2>
      <a:lt2>
        <a:srgbClr val="E5E5FF"/>
      </a:lt2>
      <a:accent1>
        <a:srgbClr val="0099CC"/>
      </a:accent1>
      <a:accent2>
        <a:srgbClr val="A886E0"/>
      </a:accent2>
      <a:accent3>
        <a:srgbClr val="ADADFF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0">
        <a:dk1>
          <a:srgbClr val="000514"/>
        </a:dk1>
        <a:lt1>
          <a:srgbClr val="FFFFFF"/>
        </a:lt1>
        <a:dk2>
          <a:srgbClr val="0000FF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AFF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11">
        <a:dk1>
          <a:srgbClr val="000514"/>
        </a:dk1>
        <a:lt1>
          <a:srgbClr val="FFFFFF"/>
        </a:lt1>
        <a:dk2>
          <a:srgbClr val="3333FF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DADFF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430</TotalTime>
  <Words>371</Words>
  <Application>Microsoft Office PowerPoint</Application>
  <PresentationFormat>Экран (4:3)</PresentationFormat>
  <Paragraphs>90</Paragraphs>
  <Slides>29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Garamond</vt:lpstr>
      <vt:lpstr>Times New Roman</vt:lpstr>
      <vt:lpstr>Wingdings</vt:lpstr>
      <vt:lpstr>Stream</vt:lpstr>
      <vt:lpstr>  Зимующие птицы   Гречухина А.Э. </vt:lpstr>
      <vt:lpstr>Презентация PowerPoint</vt:lpstr>
      <vt:lpstr>Пришла зима</vt:lpstr>
      <vt:lpstr>Презентация PowerPoint</vt:lpstr>
      <vt:lpstr>Большая синица</vt:lpstr>
      <vt:lpstr>Красивая синичка - лазоревка</vt:lpstr>
      <vt:lpstr>Снегирь</vt:lpstr>
      <vt:lpstr>Презентация PowerPoint</vt:lpstr>
      <vt:lpstr>Большой пёстрый дятел</vt:lpstr>
      <vt:lpstr>Презентация PowerPoint</vt:lpstr>
      <vt:lpstr>Чёрный дятел (желна)</vt:lpstr>
      <vt:lpstr>Воробьи</vt:lpstr>
      <vt:lpstr>Чем питаются воробьи?</vt:lpstr>
      <vt:lpstr>Клёст</vt:lpstr>
      <vt:lpstr>Клесты</vt:lpstr>
      <vt:lpstr>Сойка</vt:lpstr>
      <vt:lpstr>Поползень</vt:lpstr>
      <vt:lpstr>Сорока</vt:lpstr>
      <vt:lpstr>Ворона</vt:lpstr>
      <vt:lpstr>Галка</vt:lpstr>
      <vt:lpstr>Пищуха</vt:lpstr>
      <vt:lpstr>Королёк</vt:lpstr>
      <vt:lpstr>Презентация PowerPoint</vt:lpstr>
      <vt:lpstr>Голубь</vt:lpstr>
      <vt:lpstr>Как живётся птицам зимой?</vt:lpstr>
      <vt:lpstr>Помощь птицам</vt:lpstr>
      <vt:lpstr>Презентация PowerPoint</vt:lpstr>
      <vt:lpstr>Чем подкармливают птиц?</vt:lpstr>
      <vt:lpstr>Подведение итогов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Каньшина Оксана</dc:creator>
  <cp:lastModifiedBy>Амелина</cp:lastModifiedBy>
  <cp:revision>40</cp:revision>
  <dcterms:created xsi:type="dcterms:W3CDTF">2008-02-24T07:41:00Z</dcterms:created>
  <dcterms:modified xsi:type="dcterms:W3CDTF">2014-06-16T05:56:42Z</dcterms:modified>
</cp:coreProperties>
</file>