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62" r:id="rId4"/>
    <p:sldId id="263" r:id="rId5"/>
    <p:sldId id="264" r:id="rId6"/>
    <p:sldId id="265" r:id="rId7"/>
    <p:sldId id="268" r:id="rId8"/>
    <p:sldId id="258" r:id="rId9"/>
    <p:sldId id="260" r:id="rId10"/>
    <p:sldId id="270" r:id="rId11"/>
    <p:sldId id="261" r:id="rId12"/>
    <p:sldId id="267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68BC7-64E9-4175-9643-B73AF875DFCC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6BBCB-0DDE-45AE-9ECC-8485EF6804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6BBCB-0DDE-45AE-9ECC-8485EF68043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6BBCB-0DDE-45AE-9ECC-8485EF68043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4985-CD31-4ECA-83AE-80109827B2EF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89318F-68DC-4B07-809C-CE232AE7CE1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4985-CD31-4ECA-83AE-80109827B2EF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318F-68DC-4B07-809C-CE232AE7C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4985-CD31-4ECA-83AE-80109827B2EF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318F-68DC-4B07-809C-CE232AE7C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E04985-CD31-4ECA-83AE-80109827B2EF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689318F-68DC-4B07-809C-CE232AE7CE1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4985-CD31-4ECA-83AE-80109827B2EF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318F-68DC-4B07-809C-CE232AE7CE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4985-CD31-4ECA-83AE-80109827B2EF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318F-68DC-4B07-809C-CE232AE7CE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318F-68DC-4B07-809C-CE232AE7CE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4985-CD31-4ECA-83AE-80109827B2EF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4985-CD31-4ECA-83AE-80109827B2EF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318F-68DC-4B07-809C-CE232AE7CE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4985-CD31-4ECA-83AE-80109827B2EF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318F-68DC-4B07-809C-CE232AE7C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E04985-CD31-4ECA-83AE-80109827B2EF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89318F-68DC-4B07-809C-CE232AE7CE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4985-CD31-4ECA-83AE-80109827B2EF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89318F-68DC-4B07-809C-CE232AE7CE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E04985-CD31-4ECA-83AE-80109827B2EF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689318F-68DC-4B07-809C-CE232AE7CE1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23928" y="548681"/>
            <a:ext cx="5040560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bat" pitchFamily="2" charset="0"/>
              </a:rPr>
              <a:t>Михаил  Иванович Глинка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bat" pitchFamily="2" charset="0"/>
              </a:rPr>
              <a:t>опера</a:t>
            </a:r>
          </a:p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bat" pitchFamily="2" charset="0"/>
              </a:rPr>
              <a:t>«Иван Сусанин»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bat" pitchFamily="2" charset="0"/>
              </a:rPr>
              <a:t>27 ноября 1836год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bat" pitchFamily="2" charset="0"/>
            </a:endParaRPr>
          </a:p>
        </p:txBody>
      </p:sp>
      <p:pic>
        <p:nvPicPr>
          <p:cNvPr id="6" name="fancybox-img" descr="&amp;Mcy;&amp;icy;&amp;khcy;&amp;acy;&amp;icy;&amp;lcy; &amp;Icy;&amp;vcy;&amp;acy;&amp;ncy;&amp;ocy;&amp;vcy;&amp;icy;&amp;chcy; &amp;Gcy;&amp;lcy;&amp;icy;&amp;ncy;&amp;kcy;&amp;acy; / Mikhail Glin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381642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lchevskpravoslavniy.ru/wp-content/uploads/2010/09/1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632848" cy="4882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188640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Друг  з</a:t>
            </a:r>
            <a:r>
              <a:rPr lang="ru-RU" b="1" dirty="0" smtClean="0"/>
              <a:t>а</a:t>
            </a:r>
            <a:r>
              <a:rPr lang="ru-RU" dirty="0" smtClean="0"/>
              <a:t>  другом  </a:t>
            </a:r>
            <a:r>
              <a:rPr lang="ru-RU" b="1" dirty="0" smtClean="0"/>
              <a:t>и</a:t>
            </a:r>
            <a:r>
              <a:rPr lang="ru-RU" dirty="0" smtClean="0"/>
              <a:t>дут  в  </a:t>
            </a:r>
            <a:r>
              <a:rPr lang="ru-RU" dirty="0" err="1" smtClean="0"/>
              <a:t>молчаньи</a:t>
            </a:r>
            <a:r>
              <a:rPr lang="ru-RU" dirty="0" smtClean="0"/>
              <a:t>  сарматы; </a:t>
            </a:r>
          </a:p>
          <a:p>
            <a:r>
              <a:rPr lang="ru-RU" dirty="0" smtClean="0"/>
              <a:t>Всё   </a:t>
            </a:r>
            <a:r>
              <a:rPr lang="ru-RU" dirty="0" err="1" smtClean="0"/>
              <a:t>дале</a:t>
            </a:r>
            <a:r>
              <a:rPr lang="ru-RU" dirty="0" smtClean="0"/>
              <a:t>  и  </a:t>
            </a:r>
            <a:r>
              <a:rPr lang="ru-RU" dirty="0" err="1" smtClean="0"/>
              <a:t>дале</a:t>
            </a:r>
            <a:r>
              <a:rPr lang="ru-RU" dirty="0" smtClean="0"/>
              <a:t>  седой их вожатый. Уж солнце высоко сияет с небес — Всё  глуше  и  диче  становится  лес! </a:t>
            </a:r>
          </a:p>
          <a:p>
            <a:r>
              <a:rPr lang="ru-RU" dirty="0" smtClean="0"/>
              <a:t>И вдруг  пропадает  тропинка  пред  ними: </a:t>
            </a:r>
          </a:p>
          <a:p>
            <a:r>
              <a:rPr lang="ru-RU" dirty="0" smtClean="0"/>
              <a:t>И  сосны  и  ели,  ветвями  густыми…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vorle.ru/user/pic27328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6624736" cy="457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260648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Склонившись угрюмо до самой земли, </a:t>
            </a:r>
          </a:p>
          <a:p>
            <a:r>
              <a:rPr lang="ru-RU" dirty="0" err="1" smtClean="0"/>
              <a:t>Дебристую</a:t>
            </a:r>
            <a:r>
              <a:rPr lang="ru-RU" dirty="0" smtClean="0"/>
              <a:t>  стену из сучьев сплели.</a:t>
            </a:r>
          </a:p>
          <a:p>
            <a:r>
              <a:rPr lang="ru-RU" dirty="0" smtClean="0"/>
              <a:t> Вотще настороже  тревожное ухо: Всё в том захолустье и мертво и глухо...</a:t>
            </a:r>
          </a:p>
          <a:p>
            <a:r>
              <a:rPr lang="ru-RU" dirty="0" smtClean="0"/>
              <a:t> «Куда ты завел нас?» — лях старый вскричал. </a:t>
            </a:r>
          </a:p>
          <a:p>
            <a:r>
              <a:rPr lang="ru-RU" dirty="0" smtClean="0"/>
              <a:t>«Туда, куда нужно!— Сусанин сказал…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ics.livejournal.com/pro100_mica/pic/00b5q4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6543675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Убейте!  Замучьте! — моя здесь могила! </a:t>
            </a:r>
          </a:p>
          <a:p>
            <a:r>
              <a:rPr lang="ru-RU" sz="2000" dirty="0" smtClean="0"/>
              <a:t>Но знайте и рвитесь: я  спас  Михаила! </a:t>
            </a:r>
          </a:p>
          <a:p>
            <a:r>
              <a:rPr lang="ru-RU" sz="2000" dirty="0" smtClean="0"/>
              <a:t>Предателя, мнили, во мне вы нашли: Их нет и не будет на Русской земли! </a:t>
            </a:r>
          </a:p>
          <a:p>
            <a:r>
              <a:rPr lang="ru-RU" sz="2000" dirty="0" smtClean="0"/>
              <a:t>В ней каждый отчизну с младенчества любит ,</a:t>
            </a:r>
          </a:p>
          <a:p>
            <a:r>
              <a:rPr lang="ru-RU" sz="2000" dirty="0" smtClean="0"/>
              <a:t>И душу изменой свою не погубит»!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nns.ru/uploads/posts/2010-01/1264229036_38660_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597666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7544" y="18864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«Злодей!— закричали враги, закипев,— Умрешь под мечами!» —</a:t>
            </a:r>
          </a:p>
          <a:p>
            <a:r>
              <a:rPr lang="ru-RU" dirty="0" smtClean="0"/>
              <a:t> «Не страшен ваш гнев! Кто русский по сердцу, тот бодро, и смело, </a:t>
            </a:r>
          </a:p>
          <a:p>
            <a:r>
              <a:rPr lang="ru-RU" dirty="0" smtClean="0"/>
              <a:t>И радостно гибнет за правое дело! </a:t>
            </a:r>
          </a:p>
          <a:p>
            <a:r>
              <a:rPr lang="ru-RU" dirty="0" smtClean="0"/>
              <a:t>Ни казни, ни смерти и я не боюсь: Не дрогнув, умру за царя и за Русь!»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russdom.ru/oldsayte/2003/200303i/skin/gibel_susan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792088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«Умри же!— сарматы герою вскричали,</a:t>
            </a:r>
          </a:p>
          <a:p>
            <a:r>
              <a:rPr lang="ru-RU" sz="2400" dirty="0" smtClean="0"/>
              <a:t> И сабли над старцем, свистя, засверкали!— </a:t>
            </a:r>
          </a:p>
          <a:p>
            <a:r>
              <a:rPr lang="ru-RU" sz="2400" dirty="0" smtClean="0"/>
              <a:t>Погибни, предатель! Конец твой настал!» </a:t>
            </a:r>
          </a:p>
          <a:p>
            <a:r>
              <a:rPr lang="ru-RU" sz="2400" dirty="0" smtClean="0"/>
              <a:t>И твердый Сусанин весь в язвах упал! </a:t>
            </a:r>
          </a:p>
          <a:p>
            <a:r>
              <a:rPr lang="ru-RU" sz="2400" dirty="0" smtClean="0"/>
              <a:t>Снег чистый чистейшая кровь обагрила: </a:t>
            </a:r>
          </a:p>
          <a:p>
            <a:r>
              <a:rPr lang="ru-RU" sz="2400" dirty="0" smtClean="0"/>
              <a:t>Она для России спасла Михаила!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2656"/>
            <a:ext cx="9036496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Опера «Иван  Сусанин» была написана под впечатлением прочитанной героической повести о русском крестьянине  Иване Сусанине из села  </a:t>
            </a:r>
            <a:r>
              <a:rPr lang="ru-RU" sz="2400" b="1" cap="none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Домнино</a:t>
            </a:r>
            <a:r>
              <a:rPr lang="ru-RU" sz="2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Костромской губернии,  который завёл вражеский отряд в непроходимую глушь и погиб вместе с ними. Известно, что отряд поляков шёл в Кострому, где по полученным ими данным находился 16-летний боярин Михаил Романов, которого впоследствии изберут на царский престол России. </a:t>
            </a:r>
          </a:p>
          <a:p>
            <a:pPr algn="ctr"/>
            <a:r>
              <a:rPr lang="ru-RU" sz="2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Шли шляхтичи с одной единственной целью – убить будущего наследника престола.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 созданием либретто оперы (стихотворные партии) взялись многие поэты и литераторы того времени. Но Глинка отдал предпочтение написанному сюжету Василия Жуковского.</a:t>
            </a:r>
            <a:endParaRPr lang="ru-RU" sz="2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60649"/>
            <a:ext cx="87129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Arbat" pitchFamily="2" charset="0"/>
              </a:rPr>
              <a:t>Оперу  несколько  раз  переименовывали.  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Arbat" pitchFamily="2" charset="0"/>
              </a:rPr>
              <a:t>С  самого начала  рукой  Глинки  на листках  увертюры было написано: «Опера  Иван  Сусанин».  Но в последствии,  по  рекомендации царя  Никола я</a:t>
            </a:r>
            <a:r>
              <a:rPr lang="en-US" sz="2800" dirty="0" smtClean="0">
                <a:solidFill>
                  <a:srgbClr val="FFC000"/>
                </a:solidFill>
                <a:latin typeface="Adine Kirnberg" pitchFamily="2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+mj-lt"/>
              </a:rPr>
              <a:t>I</a:t>
            </a:r>
            <a:r>
              <a:rPr lang="ru-RU" sz="2800" dirty="0" smtClean="0">
                <a:solidFill>
                  <a:srgbClr val="FFC000"/>
                </a:solidFill>
                <a:latin typeface="+mj-lt"/>
              </a:rPr>
              <a:t>,</a:t>
            </a:r>
            <a:r>
              <a:rPr lang="ru-RU" sz="2800" dirty="0" smtClean="0">
                <a:solidFill>
                  <a:srgbClr val="FFC000"/>
                </a:solidFill>
                <a:latin typeface="Arbat" pitchFamily="2" charset="0"/>
              </a:rPr>
              <a:t> название было изменено  на  «Жизнь за  царя». </a:t>
            </a:r>
          </a:p>
          <a:p>
            <a:pPr algn="just"/>
            <a:r>
              <a:rPr lang="ru-RU" sz="2800" dirty="0" smtClean="0">
                <a:solidFill>
                  <a:srgbClr val="FFC000"/>
                </a:solidFill>
                <a:latin typeface="Arbat" pitchFamily="2" charset="0"/>
              </a:rPr>
              <a:t>Опера  носила  и другое название, которое не прижилось - «Смерть за  царя». Но придворные царя были недовольны таким  названием, сказав, что за  царя можно только  жить! И вплоть до 1918 года  опера  так и называлась «Жизнь  за  царя». До 1945 года  оперу больше никогда  не  ставили. Лишь  в 1945  году по указанию  Сталина  опере  решено  было  дать  другое, более советское  название «Иван  Сусанин».   </a:t>
            </a:r>
            <a:endParaRPr lang="ru-RU" sz="2800" dirty="0">
              <a:solidFill>
                <a:srgbClr val="FFC000"/>
              </a:solidFill>
              <a:latin typeface="Arba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evpatori.ru/wp-content/uploads/2012/04/%D0%B6%D0%B8%D0%B7%D0%BD%D1%8C-%D0%B7%D0%B0-%D1%86%D0%B0%D1%80%D1%8F-%D0%98%D0%B2%D0%B0%D0%BD-%D0%A1%D1%83%D1%81%D0%B0%D0%BD%D0%B8%D0%B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48072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3326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Первый рекламный буклет оперы «Жизнь за царя» – который раздавали присутствующим на первой постановке в 1836 году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usanin.kostromka.ru/img/kostromka-1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792088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476672"/>
            <a:ext cx="77048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Петербург</a:t>
            </a:r>
            <a:r>
              <a:rPr lang="ru-RU" sz="3200" dirty="0" smtClean="0"/>
              <a:t>.  </a:t>
            </a:r>
            <a:r>
              <a:rPr lang="ru-RU" sz="3200" dirty="0"/>
              <a:t>Большой </a:t>
            </a:r>
            <a:r>
              <a:rPr lang="ru-RU" sz="3200" dirty="0" smtClean="0"/>
              <a:t>театр.  </a:t>
            </a:r>
            <a:r>
              <a:rPr lang="ru-RU" sz="3200" dirty="0"/>
              <a:t>Здесь 27 ноября 1836 года состоялась премьера оперы М.И. Глинки “Жизнь за царя”.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shaepoha.ru/_Upload/4e831def4ed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6143625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404664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Памятный  камень – место гибели народного героя  Ивана  Сусанина  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3265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bat" pitchFamily="2" charset="0"/>
              </a:rPr>
              <a:t>Кострома. Памятник Ивану  Сусанину</a:t>
            </a:r>
            <a:r>
              <a:rPr lang="ru-RU" sz="3200" dirty="0" smtClean="0">
                <a:latin typeface="Arbat" pitchFamily="2" charset="0"/>
              </a:rPr>
              <a:t>.</a:t>
            </a:r>
            <a:endParaRPr lang="ru-RU" sz="3200" dirty="0">
              <a:latin typeface="Arbat" pitchFamily="2" charset="0"/>
            </a:endParaRPr>
          </a:p>
        </p:txBody>
      </p:sp>
      <p:pic>
        <p:nvPicPr>
          <p:cNvPr id="27650" name="Picture 2" descr="http://www.forumimage.ru/uploads/20111005/131779882278004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912768" cy="4815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опере Глинки рассказывается о событиях 1612 года, связанных с походом польской шляхты на Москву. Борьба против поляков приобрела всенародный характер. Враги были разбиты русскими ополченцами во главе с Мининым и Пожарским. Одним из ярчайших эпизодов этой борьбы явился подвиг крестьянина села Домнина Ивана Сусанина, о котором рассказывают многочисленные костромские предания. Величавый образ крестьянина, ставшего символом героизма и патриотической верности, воплощен в опере как живой народный тип, наделен богатством мысли, глубиной чувств, показан на широком фоне русской народной жизни и природы.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Краткое  содержание  оперы: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d1.endata.cx/data/games/19967/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4887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1520" y="508518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«Куда ты ведешь нас?.. не видно ни зги!— Сусанину  с сердцем вскричали враги: — Мы вязнем и тонем в сугробинах снега; </a:t>
            </a:r>
          </a:p>
          <a:p>
            <a:r>
              <a:rPr lang="ru-RU" dirty="0" smtClean="0"/>
              <a:t>Нам, знать, не добраться с тобой до ночлега. </a:t>
            </a:r>
          </a:p>
          <a:p>
            <a:r>
              <a:rPr lang="ru-RU" dirty="0" smtClean="0"/>
              <a:t>Ты сбился, брат, верно, нарочно с пути;  Но тем Михаила тебе не спасти!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281</TotalTime>
  <Words>686</Words>
  <Application>Microsoft Office PowerPoint</Application>
  <PresentationFormat>Экран (4:3)</PresentationFormat>
  <Paragraphs>45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Краткое  содержание  оперы: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32</cp:revision>
  <dcterms:created xsi:type="dcterms:W3CDTF">2013-01-27T08:24:51Z</dcterms:created>
  <dcterms:modified xsi:type="dcterms:W3CDTF">2013-01-27T13:06:03Z</dcterms:modified>
</cp:coreProperties>
</file>