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sldIdLst>
    <p:sldId id="256" r:id="rId2"/>
    <p:sldId id="288" r:id="rId3"/>
    <p:sldId id="257" r:id="rId4"/>
    <p:sldId id="280" r:id="rId5"/>
    <p:sldId id="264" r:id="rId6"/>
    <p:sldId id="265" r:id="rId7"/>
    <p:sldId id="269" r:id="rId8"/>
    <p:sldId id="289" r:id="rId9"/>
    <p:sldId id="290" r:id="rId10"/>
    <p:sldId id="270" r:id="rId11"/>
    <p:sldId id="291" r:id="rId12"/>
    <p:sldId id="292" r:id="rId13"/>
    <p:sldId id="293" r:id="rId14"/>
    <p:sldId id="294" r:id="rId15"/>
    <p:sldId id="271" r:id="rId16"/>
    <p:sldId id="295" r:id="rId17"/>
    <p:sldId id="266" r:id="rId18"/>
    <p:sldId id="273" r:id="rId19"/>
    <p:sldId id="274" r:id="rId20"/>
    <p:sldId id="276" r:id="rId21"/>
    <p:sldId id="278" r:id="rId22"/>
    <p:sldId id="277" r:id="rId23"/>
    <p:sldId id="285" r:id="rId24"/>
    <p:sldId id="286" r:id="rId25"/>
    <p:sldId id="284" r:id="rId26"/>
    <p:sldId id="281" r:id="rId27"/>
    <p:sldId id="296" r:id="rId28"/>
    <p:sldId id="282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800000"/>
    <a:srgbClr val="D60093"/>
    <a:srgbClr val="1317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9DFB-31E0-43FB-8161-211EE5ED04C9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C116-6FD4-4BF5-A21F-5CCA4E49C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74B8-3CCE-4635-BD92-AD0140027411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7AE1-12CE-4748-8429-9CEEA425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877F-60CE-49D2-9DBB-024E3E1AF776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496F-0EF4-4FD3-AFE7-ECF4F2D44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7CA37-5676-4269-A357-C9CD863DF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B9FF-9112-4ACC-B4B8-63FDA9DB5AB9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C7BE-F265-4046-86ED-340E14C22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4188-6A25-4954-993D-4C3DFFC7D3CB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3974-2057-4A76-9519-2761633A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20448-7444-4F4D-A641-3B61C9881820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56E3-AC02-4A34-8468-37FC5ECB3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962D-8A2E-4EFD-8E84-D15C797FF888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ED46-8D7E-41F4-BDDE-733A69216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FC4A-3722-4094-9642-C64AEDD3E5B1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9C3A-30B7-4035-A3C0-91C21E525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E4CD-2A81-42BE-BDE7-43E62EEF347E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BF7A-BE8B-4BC2-9661-18396C575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4DC2-6A5E-49AC-B1BE-C8791B93B519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89F4-D8E3-406C-AC72-66CF4455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B111-E3A0-4099-A5FF-4A52A0E7DEDF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A9EA-A57E-4EDA-B41A-7B4573B54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1C44C22-9FF5-414E-8FA9-B3B25A654CED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CDD73A-730C-4679-AF7B-D2FCB3D60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2" r:id="rId4"/>
    <p:sldLayoutId id="2147484206" r:id="rId5"/>
    <p:sldLayoutId id="2147484201" r:id="rId6"/>
    <p:sldLayoutId id="2147484207" r:id="rId7"/>
    <p:sldLayoutId id="2147484208" r:id="rId8"/>
    <p:sldLayoutId id="2147484209" r:id="rId9"/>
    <p:sldLayoutId id="2147484200" r:id="rId10"/>
    <p:sldLayoutId id="2147484210" r:id="rId11"/>
    <p:sldLayoutId id="21474842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</a:t>
            </a:r>
            <a:r>
              <a:rPr lang="ru-RU" sz="4800" b="1" dirty="0" smtClean="0">
                <a:solidFill>
                  <a:srgbClr val="7030A0"/>
                </a:solidFill>
              </a:rPr>
              <a:t>Дифференцированный подход в работе с младшими школьниками</a:t>
            </a:r>
          </a:p>
        </p:txBody>
      </p:sp>
      <p:pic>
        <p:nvPicPr>
          <p:cNvPr id="11269" name="Picture 5" descr="C:\Users\User\Desktop\0_8e091_72568e9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3276600" cy="436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ПО УРОВНЮ ТРУДНОСТИ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0131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усложнение материала, которое используется в задании;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количества действий в выражений, в решении задачи;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обратного задания вместо прямого;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выполнение операции сравнения в дополнение к основному;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букв вместо чисел или отдельных цифр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                    ПРИМЕР 1</a:t>
            </a:r>
            <a:r>
              <a:rPr lang="ru-RU" sz="2000" dirty="0" smtClean="0">
                <a:solidFill>
                  <a:srgbClr val="66FFFF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66FFFF"/>
                </a:solidFill>
                <a:latin typeface="Times New Roman" pitchFamily="18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1"/>
            <a:ext cx="8686800" cy="50292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для 1-й группы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/низкий уровень сложности/. </a:t>
            </a:r>
            <a:endParaRPr lang="ru-RU" sz="2400" u="sng" dirty="0" smtClean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Начерти 5 отрезков разной длины. Вырази их длину в миллиметрах 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2-й группы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/средний уровень сложности/. </a:t>
            </a:r>
            <a:endParaRPr lang="ru-RU" sz="2400" u="sng" dirty="0" smtClean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Начерти 5 отрезков разной длины. Вырази их длину в миллиметрах, в миллиметрах и сантиметрах. 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3-й группы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/высокий уровень сложности/.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Начерти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 отрезков разной длины, обозначь отрезки буквами латинского алфавита. Вырази их длину в миллиметрах, в миллиметрах и сантиметрах.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394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1"/>
            <a:ext cx="42672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>Пример 2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для 1-й группы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/низкий уровень сложности/. </a:t>
            </a:r>
            <a:endParaRPr lang="ru-RU" sz="2400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36 : 3 + 3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45 – 7 </a:t>
            </a:r>
            <a:r>
              <a:rPr lang="ru-RU" sz="2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х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3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для 2-й группы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/средний уровень сложности/. </a:t>
            </a:r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36 : 3 + 27 : 9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 </a:t>
            </a:r>
            <a:r>
              <a:rPr lang="ru-RU" sz="2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х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9 – 7 </a:t>
            </a:r>
            <a:r>
              <a:rPr lang="ru-RU" sz="2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х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3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3-й группы </a:t>
            </a:r>
            <a:r>
              <a:rPr lang="ru-RU" sz="2400" dirty="0" smtClean="0">
                <a:solidFill>
                  <a:srgbClr val="8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/высокий уровень сложности/. </a:t>
            </a:r>
            <a:endParaRPr lang="ru-RU" sz="24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36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3 +(20+7) : 9 </a:t>
            </a:r>
            <a:endParaRPr lang="ru-RU" sz="2400" dirty="0" smtClean="0"/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( 45 – 40 ) </a:t>
            </a:r>
            <a:r>
              <a:rPr lang="ru-RU" sz="2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х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4 </a:t>
            </a:r>
            <a:r>
              <a:rPr lang="ru-RU" sz="24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х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3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Пример 3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Сравните числа:/для низкого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 среднего уровня/</a:t>
            </a:r>
          </a:p>
          <a:p>
            <a:pPr eaLnBrk="1" hangingPunct="1"/>
            <a:r>
              <a:rPr lang="ru-RU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54 и 7    63 и 64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9 и 26   52 и 32</a:t>
            </a:r>
            <a:endParaRPr lang="ru-RU" sz="28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/>
            <a:r>
              <a:rPr lang="ru-RU" sz="28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Сравните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числа, в которых вместо некоторых цифр использованы буквы/высокий уровень/</a:t>
            </a:r>
            <a:endParaRPr lang="ru-RU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КС </a:t>
            </a:r>
            <a:r>
              <a:rPr lang="ru-RU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 Н  КЗ и К4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9 и РС  5Н и 3Н</a:t>
            </a:r>
            <a:endParaRPr lang="ru-RU" sz="28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800" dirty="0"/>
          </a:p>
        </p:txBody>
      </p:sp>
      <p:pic>
        <p:nvPicPr>
          <p:cNvPr id="48130" name="Picture 2" descr="C:\Users\User\Desktop\t_att00019_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1148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 4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200" dirty="0" smtClean="0">
                <a:solidFill>
                  <a:srgbClr val="7030A0"/>
                </a:solidFill>
              </a:rPr>
              <a:t>Подбери к каждому слову проверочные слова. 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Напиши слова парами. Вставь пропущенные буквы.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Задание для 1-й группы /низкий уровень сложности/.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Гряды – гряда… - тр…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– д…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ревья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,… - р…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,…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гн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здо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,… - п…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…я,…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цв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…ты,… - гр…за,… - пл…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,… - др…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зды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,… - св…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,… -</a:t>
            </a:r>
          </a:p>
          <a:p>
            <a:pPr marL="0" lvl="0" indent="0" eaLnBrk="1" hangingPunct="1">
              <a:buClr>
                <a:schemeClr val="hlink"/>
              </a:buClr>
              <a:buSz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0" lvl="0" indent="0" eaLnBrk="1" hangingPunct="1">
              <a:buClr>
                <a:schemeClr val="hlink"/>
              </a:buClr>
              <a:buSz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Задание для 2-й – 3-й группы / средний - высокий уровень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</a:t>
            </a:r>
          </a:p>
          <a:p>
            <a:pPr marL="0" indent="0" eaLnBrk="1" hangingPunct="1">
              <a:buClr>
                <a:schemeClr val="hlink"/>
              </a:buClr>
              <a:buSz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трец,посп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вает,бр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венчатый,выт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рпеть,м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сной,т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нуть,разл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лась,гр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знуля,г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рчица,сл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зинка,ш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повник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0" lvl="0" indent="0" eaLnBrk="1" hangingPunct="1">
              <a:buClr>
                <a:schemeClr val="hlink"/>
              </a:buClr>
              <a:buSz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9154" name="Picture 2" descr="C:\Users\User\Desktop\gat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105400"/>
            <a:ext cx="2438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ПО ОБЪЁМУ </a:t>
            </a:r>
            <a:b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УЧЕБНОГО МАТЕРИАЛА</a:t>
            </a:r>
            <a:endParaRPr lang="ru-RU" sz="3200" b="1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i="1" dirty="0" smtClean="0">
                <a:solidFill>
                  <a:srgbClr val="1317AD"/>
                </a:solidFill>
              </a:rPr>
              <a:t>  необходимость обусловлена разным темпом работы учащихся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i="1" dirty="0" smtClean="0">
                <a:solidFill>
                  <a:srgbClr val="1317AD"/>
                </a:solidFill>
              </a:rPr>
              <a:t>   </a:t>
            </a:r>
            <a:r>
              <a:rPr lang="ru-RU" sz="2400" b="1" dirty="0" smtClean="0">
                <a:solidFill>
                  <a:srgbClr val="1317AD"/>
                </a:solidFill>
              </a:rPr>
              <a:t>    </a:t>
            </a:r>
            <a:r>
              <a:rPr lang="ru-RU" sz="2400" b="1" dirty="0" smtClean="0"/>
              <a:t>Основное задание –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группа учащихся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/>
              <a:t>Дополнительное задание - </a:t>
            </a:r>
            <a:r>
              <a:rPr lang="en-US" sz="2400" b="1" dirty="0" smtClean="0"/>
              <a:t>II </a:t>
            </a:r>
            <a:r>
              <a:rPr lang="ru-RU" sz="2400" b="1" dirty="0" smtClean="0"/>
              <a:t>группа и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 группа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1317AD"/>
                </a:solidFill>
              </a:rPr>
              <a:t>связано с основным          отличное от основного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400" b="1" dirty="0" smtClean="0"/>
              <a:t>более высокого                 репродуктивное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/>
              <a:t>уровня трудности                из другого раздела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400" b="1" dirty="0" smtClean="0"/>
              <a:t>аналогичное                      на смекалку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sz="2400" b="1" dirty="0" smtClean="0"/>
              <a:t>творческое                          нестандартные   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981200" y="3352800"/>
            <a:ext cx="40386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6248400" y="3276600"/>
            <a:ext cx="1676400" cy="533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19600" y="43434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5562600"/>
            <a:ext cx="152400" cy="15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75325"/>
          </a:xfrm>
        </p:spPr>
        <p:txBody>
          <a:bodyPr/>
          <a:lstStyle/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Основное задание: «Найдите значения выражений»./Для всех./</a:t>
            </a:r>
          </a:p>
          <a:p>
            <a:pPr marL="0" lvl="0" indent="0" eaLnBrk="1" hangingPunct="1">
              <a:buClr>
                <a:schemeClr val="hlink"/>
              </a:buClr>
              <a:buSz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15 – 7              12 - 6</a:t>
            </a:r>
          </a:p>
          <a:p>
            <a:pPr marL="0" lvl="0" indent="0" eaLnBrk="1" hangingPunct="1">
              <a:buClr>
                <a:schemeClr val="hlink"/>
              </a:buClr>
              <a:buSz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13 – 8              16 - 9                                                                     14 – 9              11 -8</a:t>
            </a:r>
          </a:p>
          <a:p>
            <a:pPr marL="0" lvl="0" indent="0" eaLnBrk="1" hangingPunct="1">
              <a:buClr>
                <a:schemeClr val="hlink"/>
              </a:buClr>
              <a:buSz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lvl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Дополнительное задание:</a:t>
            </a:r>
          </a:p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«Найдите сумму ответов в каждом столбике»</a:t>
            </a:r>
          </a:p>
          <a:p>
            <a:pPr lvl="0"/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800" dirty="0" smtClean="0">
                <a:solidFill>
                  <a:srgbClr val="D60093"/>
                </a:solidFill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</a:rPr>
              <a:t>дополнительные задания из учебника</a:t>
            </a:r>
          </a:p>
          <a:p>
            <a:r>
              <a:rPr lang="ru-RU" sz="2800" dirty="0" smtClean="0">
                <a:solidFill>
                  <a:srgbClr val="D60093"/>
                </a:solidFill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</a:rPr>
              <a:t>дополнительные задания на карточках</a:t>
            </a:r>
          </a:p>
          <a:p>
            <a:r>
              <a:rPr lang="ru-RU" sz="2800" dirty="0" smtClean="0">
                <a:solidFill>
                  <a:srgbClr val="D60093"/>
                </a:solidFill>
              </a:rPr>
              <a:t>+ </a:t>
            </a:r>
            <a:r>
              <a:rPr lang="ru-RU" sz="2800" b="1" dirty="0" smtClean="0">
                <a:solidFill>
                  <a:srgbClr val="0070C0"/>
                </a:solidFill>
              </a:rPr>
              <a:t>дополнительные задания  в тетрадях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8674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D60093"/>
                </a:solidFill>
              </a:rPr>
              <a:t>+ творчество и грамотность учителя!!!</a:t>
            </a:r>
            <a:endParaRPr lang="ru-RU" sz="3200" u="sng" dirty="0">
              <a:solidFill>
                <a:srgbClr val="D60093"/>
              </a:solidFill>
            </a:endParaRPr>
          </a:p>
        </p:txBody>
      </p:sp>
      <p:pic>
        <p:nvPicPr>
          <p:cNvPr id="46083" name="Picture 3" descr="C:\Users\User\Desktop\counting_girl_h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838200"/>
            <a:ext cx="2362200" cy="267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СПОСОБУ ОРГАНИЗАЦИИ ДЕЯТЕЛЬНОСТИ                    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ПРИ ЭТОМ СОДЕРЖАНИЕ ЗАДАНИЙ ЕДИНО</a:t>
            </a:r>
            <a:endParaRPr lang="ru-RU" sz="3100" b="1" i="1" dirty="0">
              <a:solidFill>
                <a:srgbClr val="1317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7467600" cy="4187825"/>
          </a:xfrm>
          <a:effectLst>
            <a:outerShdw blurRad="152400" dist="241300" dir="8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/>
              <a:t> </a:t>
            </a:r>
            <a:r>
              <a:rPr lang="ru-RU" b="1" dirty="0" smtClean="0"/>
              <a:t>по степени самостоятельности учащихся;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по степени и характеру </a:t>
            </a: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/>
              <a:t>помощи </a:t>
            </a:r>
            <a:r>
              <a:rPr lang="ru-RU" b="1" dirty="0" smtClean="0"/>
              <a:t>учащихся;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по характеру учебных действий</a:t>
            </a:r>
          </a:p>
        </p:txBody>
      </p:sp>
      <p:pic>
        <p:nvPicPr>
          <p:cNvPr id="20485" name="Picture 5" descr="C:\Users\User\Desktop\443374-Royalty-Free-RF-Clip-Art-Illustration-Of-A-Cartoon-Bored-School-Boy-In-Det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819400"/>
            <a:ext cx="2895600" cy="302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СТЕПЕНИ САМОСТОЯТЕЛЬНОСТИ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6179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</a:rPr>
              <a:t>Знакомство с заданием одинаково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</a:rPr>
              <a:t>Исполнительский этап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</a:t>
            </a:r>
            <a:r>
              <a:rPr lang="en-US" b="1" dirty="0" smtClean="0"/>
              <a:t>I</a:t>
            </a:r>
            <a:r>
              <a:rPr lang="ru-RU" b="1" dirty="0" smtClean="0"/>
              <a:t> группа – с учителем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</a:t>
            </a:r>
            <a:r>
              <a:rPr lang="en-US" b="1" dirty="0" smtClean="0"/>
              <a:t>II</a:t>
            </a:r>
            <a:r>
              <a:rPr lang="ru-RU" b="1" dirty="0" smtClean="0"/>
              <a:t> группа – сначала с учителем, затем самостоятельно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b="1" dirty="0" smtClean="0"/>
              <a:t>III</a:t>
            </a:r>
            <a:r>
              <a:rPr lang="ru-RU" b="1" dirty="0" smtClean="0"/>
              <a:t> группа - самостоятельно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9144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ПО СТЕПЕНИ И ХАРАКТЕРУ ПОМОЩИ УЧАЩИМСЯ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</a:rPr>
              <a:t>Стимулирующая</a:t>
            </a:r>
            <a:r>
              <a:rPr lang="ru-RU" dirty="0" smtClean="0"/>
              <a:t> – </a:t>
            </a:r>
            <a:r>
              <a:rPr lang="ru-RU" b="1" dirty="0" smtClean="0"/>
              <a:t>ученик не включился в самостоятельную работу, либо допустил ошибку -  учитель ободряет, разъясняет задание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</a:rPr>
              <a:t>Направляющая</a:t>
            </a:r>
            <a:r>
              <a:rPr lang="ru-RU" b="1" dirty="0" smtClean="0"/>
              <a:t> – дается подсказка, помогающая актуализировать знания, облегчающая выполнение задания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</a:rPr>
              <a:t>Обучающая </a:t>
            </a:r>
            <a:r>
              <a:rPr lang="ru-RU" b="1" dirty="0" smtClean="0"/>
              <a:t>– учитель раскрывает путь выполнения задания, сообщает о  том, что нужно делать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181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«Подлинный смысл педагогики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     заключается  в том, чтобы даже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человек, которому трудно то,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что посильно другим, не чувствовал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себя неполноценным, испытывал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высокую человеческую радость,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радость познания, радость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интеллектуального труда,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радость творчества»                                                             	        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i="1" dirty="0" smtClean="0"/>
              <a:t>                   Сухомлинский В.А. « Трудные дети»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</p:txBody>
      </p:sp>
      <p:pic>
        <p:nvPicPr>
          <p:cNvPr id="12295" name="Picture 7" descr="C:\Users\User\Desktop\aHR0cDovL2ltZzcucHJvc2hrb2x1LnJ1L2NvbnRlbnQvbWVkaWEvcGljL3N0ZC80MDAwMDAwLzMwOTUwMDAvMzA5NDkzOS00MTc0MTY3ODBjYjg5MWZiLmdpZg==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371600"/>
            <a:ext cx="19335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3716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ЗАДАНИЯ  ПО ВЫБОРУ  УЧАЩИХСЯ- </a:t>
            </a:r>
            <a:r>
              <a:rPr lang="ru-RU" sz="3200" b="1" i="1" dirty="0" smtClean="0">
                <a:solidFill>
                  <a:srgbClr val="1317AD"/>
                </a:solidFill>
                <a:latin typeface="+mn-lt"/>
              </a:rPr>
              <a:t>оказывают влияние на становление положительной учебной мотивации</a:t>
            </a:r>
            <a:endParaRPr lang="ru-RU" sz="3200" b="1" i="1" dirty="0">
              <a:solidFill>
                <a:srgbClr val="1317AD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варианты заданий отличаются уровнем трудности, уровнем творчества, объёмом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1 – основное задание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2 – задание большего объёма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– творческое задание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применение игровых приёмов, с помощью которых задаётся уровень сложности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(если ученик ошибся с выбором, имеет право взять другой вариант)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ЗАДАНИЯ  ПО ВЫБОРУ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7696200" cy="4572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dirty="0" smtClean="0"/>
              <a:t>Вариант 1.</a:t>
            </a:r>
            <a:r>
              <a:rPr lang="ru-RU" dirty="0" smtClean="0"/>
              <a:t>                     </a:t>
            </a:r>
            <a:r>
              <a:rPr lang="ru-RU" sz="1600" b="1" dirty="0" smtClean="0"/>
              <a:t>Обозначьте цифрами порядок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действий и вычислите значение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 выражений: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            (24 +46) : 5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dirty="0" smtClean="0"/>
              <a:t>                                                                     </a:t>
            </a:r>
            <a:r>
              <a:rPr lang="ru-RU" sz="1600" b="1" dirty="0" smtClean="0"/>
              <a:t>27 + 2 </a:t>
            </a:r>
            <a:r>
              <a:rPr lang="ru-RU" sz="1600" b="1" dirty="0" err="1" smtClean="0"/>
              <a:t>х</a:t>
            </a:r>
            <a:r>
              <a:rPr lang="ru-RU" sz="1600" b="1" dirty="0" smtClean="0"/>
              <a:t> 3</a:t>
            </a:r>
            <a:r>
              <a:rPr lang="ru-RU" sz="1600" dirty="0" smtClean="0"/>
              <a:t>                 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Вариант 2.</a:t>
            </a:r>
            <a:r>
              <a:rPr lang="ru-RU" sz="1600" dirty="0" smtClean="0"/>
              <a:t>                         </a:t>
            </a:r>
            <a:r>
              <a:rPr lang="ru-RU" sz="1600" b="1" dirty="0" smtClean="0"/>
              <a:t>Обозначьте цифрами порядок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действий и вычислите значение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 выражений: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          27:3 + (21 - 3)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           48 : 3 + 5х 8 – 6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Вариант 3.                       Обозначьте цифрами порядок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dirty="0" smtClean="0"/>
              <a:t>                                                  </a:t>
            </a:r>
            <a:r>
              <a:rPr lang="ru-RU" sz="1600" b="1" dirty="0" smtClean="0"/>
              <a:t>действий:       :      +(      -      )</a:t>
            </a:r>
            <a:r>
              <a:rPr lang="ru-RU" sz="1600" b="1" dirty="0" err="1" smtClean="0"/>
              <a:t>х</a:t>
            </a:r>
            <a:r>
              <a:rPr lang="ru-RU" sz="1600" b="1" dirty="0" smtClean="0"/>
              <a:t>     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         Подберите числа и вычислите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133600"/>
            <a:ext cx="16002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10800000">
            <a:off x="1600200" y="2667000"/>
            <a:ext cx="685800" cy="2286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866900" y="2324100"/>
            <a:ext cx="4572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3657600"/>
            <a:ext cx="16002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Трапеция 7"/>
          <p:cNvSpPr/>
          <p:nvPr/>
        </p:nvSpPr>
        <p:spPr>
          <a:xfrm rot="10800000">
            <a:off x="1600200" y="4114800"/>
            <a:ext cx="990600" cy="304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1905000" y="3810000"/>
            <a:ext cx="6096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5105400"/>
            <a:ext cx="16002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Трапеция 10"/>
          <p:cNvSpPr/>
          <p:nvPr/>
        </p:nvSpPr>
        <p:spPr>
          <a:xfrm rot="10800000">
            <a:off x="1447800" y="5638800"/>
            <a:ext cx="1371600" cy="304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828800" y="5334000"/>
            <a:ext cx="914400" cy="304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43400" y="50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00600" y="50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34000" y="50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50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72200" y="5029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ДИФФЕРЕНЦИАЦИЯ ДОМАШНИХ ЗАДАНИЙ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Наиболее эффективны следующие способы: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степени помощи -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отдельным учащимся даются карточки – помощницы для выполнения домашнего задания;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уровню трудности или уровню творчества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учащимся с высокой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обучаемостью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вместо обычного задания предлагается творческое упражнение или более трудное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Дифференцированные </a:t>
            </a:r>
            <a:r>
              <a:rPr lang="ru-RU" dirty="0" err="1" smtClean="0">
                <a:solidFill>
                  <a:srgbClr val="7030A0"/>
                </a:solidFill>
              </a:rPr>
              <a:t>разноуровневые</a:t>
            </a:r>
            <a:r>
              <a:rPr lang="ru-RU" dirty="0" smtClean="0">
                <a:solidFill>
                  <a:srgbClr val="7030A0"/>
                </a:solidFill>
              </a:rPr>
              <a:t> задания.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dirty="0" smtClean="0">
                <a:latin typeface="Arial Black" pitchFamily="34" charset="0"/>
              </a:rPr>
              <a:t>1.Найти значение </a:t>
            </a:r>
            <a:r>
              <a:rPr lang="ru-RU" sz="1800" dirty="0" err="1" smtClean="0">
                <a:latin typeface="Arial Black" pitchFamily="34" charset="0"/>
              </a:rPr>
              <a:t>выражения-одним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детям,и</a:t>
            </a:r>
            <a:r>
              <a:rPr lang="ru-RU" sz="1800" dirty="0" smtClean="0">
                <a:latin typeface="Arial Black" pitchFamily="34" charset="0"/>
              </a:rPr>
              <a:t> дополнительное </a:t>
            </a:r>
            <a:r>
              <a:rPr lang="ru-RU" sz="1800" dirty="0" err="1" smtClean="0">
                <a:latin typeface="Arial Black" pitchFamily="34" charset="0"/>
              </a:rPr>
              <a:t>задание-раздели</a:t>
            </a:r>
            <a:r>
              <a:rPr lang="ru-RU" sz="1800" dirty="0" smtClean="0">
                <a:latin typeface="Arial Black" pitchFamily="34" charset="0"/>
              </a:rPr>
              <a:t> равенства на группы.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2.Работа в </a:t>
            </a:r>
            <a:r>
              <a:rPr lang="ru-RU" sz="1800" dirty="0" err="1" smtClean="0">
                <a:latin typeface="Arial Black" pitchFamily="34" charset="0"/>
              </a:rPr>
              <a:t>группах-в</a:t>
            </a:r>
            <a:r>
              <a:rPr lang="ru-RU" sz="1800" dirty="0" smtClean="0">
                <a:latin typeface="Arial Black" pitchFamily="34" charset="0"/>
              </a:rPr>
              <a:t> парах сменного </a:t>
            </a:r>
            <a:r>
              <a:rPr lang="ru-RU" sz="1800" dirty="0" err="1" smtClean="0">
                <a:latin typeface="Arial Black" pitchFamily="34" charset="0"/>
              </a:rPr>
              <a:t>состава,где</a:t>
            </a:r>
            <a:r>
              <a:rPr lang="ru-RU" sz="1800" dirty="0" smtClean="0">
                <a:latin typeface="Arial Black" pitchFamily="34" charset="0"/>
              </a:rPr>
              <a:t> каждый учит другого.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3.Одно и тоже задание дано в 5 вариантах: 1-й самый сложный, не справился, смотри карточку №2 и т. д.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4.Задачи на выбор по степени сложности на «5» «4» «3».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5.Задачи повышенной сложности.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6.Задача и её исследование по степени доступности для детей.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7.Игра «сюрприз» (справился с </a:t>
            </a:r>
            <a:r>
              <a:rPr lang="ru-RU" sz="1800" dirty="0" err="1" smtClean="0">
                <a:latin typeface="Arial Black" pitchFamily="34" charset="0"/>
              </a:rPr>
              <a:t>работой-дополнительное</a:t>
            </a:r>
            <a:r>
              <a:rPr lang="ru-RU" sz="1800" dirty="0" smtClean="0">
                <a:latin typeface="Arial Black" pitchFamily="34" charset="0"/>
              </a:rPr>
              <a:t> задание-»сюрприз»: сделал задание на открытке </a:t>
            </a:r>
            <a:r>
              <a:rPr lang="ru-RU" sz="1800" dirty="0" err="1" smtClean="0">
                <a:latin typeface="Arial Black" pitchFamily="34" charset="0"/>
              </a:rPr>
              <a:t>правильно-возьми</a:t>
            </a:r>
            <a:r>
              <a:rPr lang="ru-RU" sz="1800" dirty="0" smtClean="0">
                <a:latin typeface="Arial Black" pitchFamily="34" charset="0"/>
              </a:rPr>
              <a:t> её себе).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8.Дифференцированные карточки-»</a:t>
            </a:r>
            <a:r>
              <a:rPr lang="ru-RU" sz="1800" dirty="0" err="1" smtClean="0">
                <a:latin typeface="Arial Black" pitchFamily="34" charset="0"/>
              </a:rPr>
              <a:t>красный,желтый</a:t>
            </a:r>
            <a:r>
              <a:rPr lang="ru-RU" sz="1800" dirty="0" smtClean="0">
                <a:latin typeface="Arial Black" pitchFamily="34" charset="0"/>
              </a:rPr>
              <a:t>, зеленый».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9.Опоры, памятки, алгоритмы, образцы выполнения заданий.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User\Desktop\Библиотекарь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257800"/>
            <a:ext cx="1981200" cy="1415143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Задачи на выбор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latin typeface="Arial Black" pitchFamily="34" charset="0"/>
              </a:rPr>
              <a:t>1. Ученики отправились в поход. Сначала они ехали 2 ч на поезде со скоростью 60 км</a:t>
            </a:r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ru-RU" sz="2000" dirty="0" smtClean="0">
                <a:latin typeface="Arial Black" pitchFamily="34" charset="0"/>
              </a:rPr>
              <a:t>ч, а затем 3 ч шли пешком со скоростью 4 км</a:t>
            </a:r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ru-RU" sz="2000" dirty="0" smtClean="0">
                <a:latin typeface="Arial Black" pitchFamily="34" charset="0"/>
              </a:rPr>
              <a:t>ч. Чему равен путь, проделанный школьниками?</a:t>
            </a:r>
          </a:p>
          <a:p>
            <a:pPr eaLnBrk="1" hangingPunct="1"/>
            <a:endParaRPr lang="ru-RU" sz="2000" dirty="0" smtClean="0">
              <a:latin typeface="Arial Black" pitchFamily="34" charset="0"/>
            </a:endParaRPr>
          </a:p>
          <a:p>
            <a:pPr eaLnBrk="1" hangingPunct="1"/>
            <a:r>
              <a:rPr lang="ru-RU" sz="2000" dirty="0" smtClean="0">
                <a:latin typeface="Arial Black" pitchFamily="34" charset="0"/>
              </a:rPr>
              <a:t>2. Расстояние от А до В равно 8 км, от В до С 34 км. За сколько часов проедет велосипедист расстояние от А до С со скоростью 14 км</a:t>
            </a:r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ru-RU" sz="2000" dirty="0" smtClean="0">
                <a:latin typeface="Arial Black" pitchFamily="34" charset="0"/>
              </a:rPr>
              <a:t>ч?</a:t>
            </a:r>
          </a:p>
          <a:p>
            <a:pPr eaLnBrk="1" hangingPunct="1"/>
            <a:endParaRPr lang="ru-RU" sz="2000" dirty="0" smtClean="0">
              <a:latin typeface="Arial Black" pitchFamily="34" charset="0"/>
            </a:endParaRPr>
          </a:p>
          <a:p>
            <a:pPr eaLnBrk="1" hangingPunct="1"/>
            <a:r>
              <a:rPr lang="ru-RU" sz="2000" dirty="0" smtClean="0">
                <a:latin typeface="Arial Black" pitchFamily="34" charset="0"/>
              </a:rPr>
              <a:t>3. Расстояние от города до дачи велосипедист проехал за 3 ч со скоростью 16 км</a:t>
            </a:r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ru-RU" sz="2000" dirty="0" smtClean="0">
                <a:latin typeface="Arial Black" pitchFamily="34" charset="0"/>
              </a:rPr>
              <a:t>ч. Чему равно расстояние от города до дачи?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Разноуровневые карточки:</a:t>
            </a:r>
            <a:br>
              <a:rPr lang="ru-RU" smtClean="0"/>
            </a:br>
            <a:r>
              <a:rPr lang="ru-RU" smtClean="0"/>
              <a:t>красный, жёлтый,зелёный.</a:t>
            </a:r>
          </a:p>
        </p:txBody>
      </p:sp>
      <p:graphicFrame>
        <p:nvGraphicFramePr>
          <p:cNvPr id="45192" name="Group 136"/>
          <p:cNvGraphicFramePr>
            <a:graphicFrameLocks noGrp="1"/>
          </p:cNvGraphicFramePr>
          <p:nvPr>
            <p:ph type="dgm" idx="1"/>
          </p:nvPr>
        </p:nvGraphicFramePr>
        <p:xfrm>
          <a:off x="838200" y="2133600"/>
          <a:ext cx="7848600" cy="3590544"/>
        </p:xfrm>
        <a:graphic>
          <a:graphicData uri="http://schemas.openxmlformats.org/drawingml/2006/table">
            <a:tbl>
              <a:tblPr/>
              <a:tblGrid>
                <a:gridCol w="1371600"/>
                <a:gridCol w="2743200"/>
                <a:gridCol w="3733800"/>
              </a:tblGrid>
              <a:tr h="350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27+30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54+ 6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80- 3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48- 2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27+30  29- 8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54+ 6   67-20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80-3   12+70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48- 2   70- 6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27+30  29- 8   60- 2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54+ 6   67-20   43+ 7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80- 3    12+70   38-30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48- 2     70- 6      2+18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dirty="0" smtClean="0">
                <a:solidFill>
                  <a:srgbClr val="7030A0"/>
                </a:solidFill>
              </a:rPr>
              <a:t>« Безударные гласные»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b="1" u="sng" dirty="0" smtClean="0">
                <a:solidFill>
                  <a:srgbClr val="C00000"/>
                </a:solidFill>
                <a:latin typeface="Arial Black" pitchFamily="34" charset="0"/>
              </a:rPr>
              <a:t>1группа. 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Вставить пропущенные буквы. Выбери из предложенных слов проверочные слова. Запиши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19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     В…</a:t>
            </a:r>
            <a:r>
              <a:rPr lang="ru-RU" sz="1700" dirty="0" err="1" smtClean="0">
                <a:latin typeface="Arial Black" pitchFamily="34" charset="0"/>
              </a:rPr>
              <a:t>лна</a:t>
            </a:r>
            <a:r>
              <a:rPr lang="ru-RU" sz="1700" dirty="0" smtClean="0">
                <a:latin typeface="Arial Black" pitchFamily="34" charset="0"/>
              </a:rPr>
              <a:t>, </a:t>
            </a:r>
            <a:r>
              <a:rPr lang="ru-RU" sz="1700" dirty="0" err="1" smtClean="0">
                <a:latin typeface="Arial Black" pitchFamily="34" charset="0"/>
              </a:rPr>
              <a:t>в</a:t>
            </a:r>
            <a:r>
              <a:rPr lang="ru-RU" sz="1700" dirty="0" smtClean="0">
                <a:latin typeface="Arial Black" pitchFamily="34" charset="0"/>
              </a:rPr>
              <a:t>..сна, д..</a:t>
            </a:r>
            <a:r>
              <a:rPr lang="ru-RU" sz="1700" dirty="0" err="1" smtClean="0">
                <a:latin typeface="Arial Black" pitchFamily="34" charset="0"/>
              </a:rPr>
              <a:t>мишко</a:t>
            </a:r>
            <a:r>
              <a:rPr lang="ru-RU" sz="1700" dirty="0" smtClean="0">
                <a:latin typeface="Arial Black" pitchFamily="34" charset="0"/>
              </a:rPr>
              <a:t>,       Волнистый, волноваться,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      л..</a:t>
            </a:r>
            <a:r>
              <a:rPr lang="ru-RU" sz="1700" dirty="0" err="1" smtClean="0">
                <a:latin typeface="Arial Black" pitchFamily="34" charset="0"/>
              </a:rPr>
              <a:t>сной</a:t>
            </a:r>
            <a:r>
              <a:rPr lang="ru-RU" sz="1700" dirty="0" smtClean="0">
                <a:latin typeface="Arial Black" pitchFamily="34" charset="0"/>
              </a:rPr>
              <a:t>. с..</a:t>
            </a:r>
            <a:r>
              <a:rPr lang="ru-RU" sz="1700" dirty="0" err="1" smtClean="0">
                <a:latin typeface="Arial Black" pitchFamily="34" charset="0"/>
              </a:rPr>
              <a:t>оновый</a:t>
            </a:r>
            <a:r>
              <a:rPr lang="ru-RU" sz="1700" dirty="0" smtClean="0">
                <a:latin typeface="Arial Black" pitchFamily="34" charset="0"/>
              </a:rPr>
              <a:t>, в..дичка.        волны, вёсла, домище,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                                                             весенний, домовой, дом,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                                                             лесок, лес, сосны, вода,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                                                             сосенки, водный.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700" dirty="0" smtClean="0">
                <a:latin typeface="Arial Black" pitchFamily="34" charset="0"/>
              </a:rPr>
              <a:t>  </a:t>
            </a:r>
            <a:r>
              <a:rPr lang="ru-RU" sz="1700" b="1" dirty="0" smtClean="0">
                <a:latin typeface="Arial Black" pitchFamily="34" charset="0"/>
              </a:rPr>
              <a:t>  </a:t>
            </a:r>
            <a:r>
              <a:rPr lang="ru-RU" sz="19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900" b="1" u="sng" dirty="0" smtClean="0">
                <a:solidFill>
                  <a:srgbClr val="C00000"/>
                </a:solidFill>
                <a:latin typeface="Arial Black" pitchFamily="34" charset="0"/>
              </a:rPr>
              <a:t>2 группа. 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Вставь пропущенные буквы, используя алгоритм. Запиши проверочные слова.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	</a:t>
            </a:r>
            <a:r>
              <a:rPr lang="ru-RU" sz="1700" dirty="0" err="1" smtClean="0">
                <a:latin typeface="Arial Black" pitchFamily="34" charset="0"/>
              </a:rPr>
              <a:t>б-гун</a:t>
            </a:r>
            <a:r>
              <a:rPr lang="ru-RU" sz="1700" dirty="0" smtClean="0">
                <a:latin typeface="Arial Black" pitchFamily="34" charset="0"/>
              </a:rPr>
              <a:t> -                 </a:t>
            </a:r>
            <a:r>
              <a:rPr lang="ru-RU" sz="1700" b="1" dirty="0" smtClean="0">
                <a:latin typeface="Arial Black" pitchFamily="34" charset="0"/>
              </a:rPr>
              <a:t>  Алгоритм.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                                1. Прочитай слово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	</a:t>
            </a:r>
            <a:r>
              <a:rPr lang="ru-RU" sz="1700" dirty="0" err="1" smtClean="0">
                <a:latin typeface="Arial Black" pitchFamily="34" charset="0"/>
              </a:rPr>
              <a:t>сл-ды</a:t>
            </a:r>
            <a:r>
              <a:rPr lang="ru-RU" sz="1700" dirty="0" smtClean="0">
                <a:latin typeface="Arial Black" pitchFamily="34" charset="0"/>
              </a:rPr>
              <a:t>-              2. Поставь ударение.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	</a:t>
            </a:r>
            <a:r>
              <a:rPr lang="ru-RU" sz="1700" dirty="0" err="1" smtClean="0">
                <a:latin typeface="Arial Black" pitchFamily="34" charset="0"/>
              </a:rPr>
              <a:t>в-да</a:t>
            </a:r>
            <a:r>
              <a:rPr lang="ru-RU" sz="1700" dirty="0" smtClean="0">
                <a:latin typeface="Arial Black" pitchFamily="34" charset="0"/>
              </a:rPr>
              <a:t> -                3. Выдели корень.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	</a:t>
            </a:r>
            <a:r>
              <a:rPr lang="ru-RU" sz="1700" dirty="0" err="1" smtClean="0">
                <a:latin typeface="Arial Black" pitchFamily="34" charset="0"/>
              </a:rPr>
              <a:t>б-да</a:t>
            </a:r>
            <a:r>
              <a:rPr lang="ru-RU" sz="1700" dirty="0" smtClean="0">
                <a:latin typeface="Arial Black" pitchFamily="34" charset="0"/>
              </a:rPr>
              <a:t>  -               4. Измени слово или подбери однокоренные, найди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	</a:t>
            </a:r>
            <a:r>
              <a:rPr lang="ru-RU" sz="1700" dirty="0" err="1" smtClean="0">
                <a:latin typeface="Arial Black" pitchFamily="34" charset="0"/>
              </a:rPr>
              <a:t>в-лна</a:t>
            </a:r>
            <a:r>
              <a:rPr lang="ru-RU" sz="1700" dirty="0" smtClean="0">
                <a:latin typeface="Arial Black" pitchFamily="34" charset="0"/>
              </a:rPr>
              <a:t>  -                 проверочные слова.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	</a:t>
            </a:r>
            <a:r>
              <a:rPr lang="ru-RU" sz="1700" dirty="0" err="1" smtClean="0">
                <a:latin typeface="Arial Black" pitchFamily="34" charset="0"/>
              </a:rPr>
              <a:t>х-дить</a:t>
            </a:r>
            <a:r>
              <a:rPr lang="ru-RU" sz="1700" dirty="0" smtClean="0">
                <a:latin typeface="Arial Black" pitchFamily="34" charset="0"/>
              </a:rPr>
              <a:t>-             5. Напиши слово, вставь букву.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                                6. Обозначь орфограмму.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700" dirty="0" smtClean="0">
                <a:latin typeface="Arial Black" pitchFamily="34" charset="0"/>
              </a:rPr>
              <a:t> </a:t>
            </a:r>
            <a:r>
              <a:rPr lang="ru-RU" sz="1700" b="1" u="sng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ru-RU" sz="1900" b="1" u="sng" dirty="0" smtClean="0">
                <a:solidFill>
                  <a:srgbClr val="C00000"/>
                </a:solidFill>
                <a:latin typeface="Arial Black" pitchFamily="34" charset="0"/>
              </a:rPr>
              <a:t> 3 группа. </a:t>
            </a:r>
            <a:r>
              <a:rPr lang="ru-RU" sz="1900" dirty="0" smtClean="0">
                <a:solidFill>
                  <a:srgbClr val="C00000"/>
                </a:solidFill>
                <a:latin typeface="Arial Black" pitchFamily="34" charset="0"/>
              </a:rPr>
              <a:t>Вставь пропущенные буквы, подбери и запиши проверочные слова.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       </a:t>
            </a:r>
            <a:r>
              <a:rPr lang="ru-RU" sz="1700" dirty="0" err="1" smtClean="0">
                <a:latin typeface="Arial Black" pitchFamily="34" charset="0"/>
              </a:rPr>
              <a:t>прол-тать</a:t>
            </a:r>
            <a:r>
              <a:rPr lang="ru-RU" sz="1700" dirty="0" smtClean="0">
                <a:latin typeface="Arial Black" pitchFamily="34" charset="0"/>
              </a:rPr>
              <a:t>, </a:t>
            </a:r>
            <a:r>
              <a:rPr lang="ru-RU" sz="1700" dirty="0" err="1" smtClean="0">
                <a:latin typeface="Arial Black" pitchFamily="34" charset="0"/>
              </a:rPr>
              <a:t>д-ждливый</a:t>
            </a:r>
            <a:r>
              <a:rPr lang="ru-RU" sz="1700" dirty="0" smtClean="0">
                <a:latin typeface="Arial Black" pitchFamily="34" charset="0"/>
              </a:rPr>
              <a:t>, </a:t>
            </a:r>
            <a:r>
              <a:rPr lang="ru-RU" sz="1700" dirty="0" err="1" smtClean="0">
                <a:latin typeface="Arial Black" pitchFamily="34" charset="0"/>
              </a:rPr>
              <a:t>в-сенний</a:t>
            </a:r>
            <a:r>
              <a:rPr lang="ru-RU" sz="1700" dirty="0" smtClean="0">
                <a:latin typeface="Arial Black" pitchFamily="34" charset="0"/>
              </a:rPr>
              <a:t>,  </a:t>
            </a:r>
            <a:r>
              <a:rPr lang="ru-RU" sz="1700" dirty="0" err="1" smtClean="0">
                <a:latin typeface="Arial Black" pitchFamily="34" charset="0"/>
              </a:rPr>
              <a:t>гр-зовой</a:t>
            </a:r>
            <a:r>
              <a:rPr lang="ru-RU" sz="1700" dirty="0" smtClean="0">
                <a:latin typeface="Arial Black" pitchFamily="34" charset="0"/>
              </a:rPr>
              <a:t>,  </a:t>
            </a:r>
            <a:r>
              <a:rPr lang="ru-RU" sz="1700" dirty="0" err="1" smtClean="0">
                <a:latin typeface="Arial Black" pitchFamily="34" charset="0"/>
              </a:rPr>
              <a:t>тр-винка</a:t>
            </a:r>
            <a:r>
              <a:rPr lang="ru-RU" sz="1700" dirty="0" smtClean="0">
                <a:latin typeface="Arial Black" pitchFamily="34" charset="0"/>
              </a:rPr>
              <a:t>, </a:t>
            </a:r>
            <a:r>
              <a:rPr lang="ru-RU" sz="1700" dirty="0" err="1" smtClean="0">
                <a:latin typeface="Arial Black" pitchFamily="34" charset="0"/>
              </a:rPr>
              <a:t>стр-ла</a:t>
            </a:r>
            <a:r>
              <a:rPr lang="ru-RU" sz="1700" dirty="0" smtClean="0">
                <a:latin typeface="Arial Black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700" dirty="0" smtClean="0">
                <a:latin typeface="Arial Black" pitchFamily="34" charset="0"/>
              </a:rPr>
              <a:t>          </a:t>
            </a:r>
          </a:p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600" dirty="0" smtClean="0"/>
              <a:t>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User\Desktop\0022-022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979708" cy="5234781"/>
          </a:xfrm>
          <a:prstGeom prst="rect">
            <a:avLst/>
          </a:prstGeom>
          <a:noFill/>
        </p:spPr>
      </p:pic>
      <p:pic>
        <p:nvPicPr>
          <p:cNvPr id="50179" name="Picture 3" descr="C:\Users\User\Desktop\7726e9c7bc292a7d5d44f14486ca492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962400"/>
            <a:ext cx="135255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     «Сложные слова»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5943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уровень   (  3  )</a:t>
            </a: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Вставить соединительную гласную. Выделить корень.</a:t>
            </a: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Скал…лаз, камн…пад, вод…лаз, солнц…пёк, мор…ход.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уровень  (  4  )</a:t>
            </a: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и записать сложные слова с корнем: хлеб, снег, лист, лес.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уровень  (  5  )</a:t>
            </a: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Придумать по 2 слова с соединительными гласными –о- , -е- . Составьте и запишите предложения с этими словами.</a:t>
            </a:r>
            <a:endParaRPr lang="ru-RU" sz="20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endParaRPr lang="ru-RU" sz="360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Разноуровневые</a:t>
            </a:r>
            <a:r>
              <a:rPr lang="ru-RU" dirty="0" smtClean="0">
                <a:solidFill>
                  <a:srgbClr val="C00000"/>
                </a:solidFill>
              </a:rPr>
              <a:t> карточки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                              </a:t>
            </a:r>
            <a:r>
              <a:rPr lang="ru-RU" sz="1800" dirty="0" smtClean="0">
                <a:latin typeface="Arial Black" pitchFamily="34" charset="0"/>
              </a:rPr>
              <a:t>                  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№ 1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Назови как можно больше существительных на тему «Зима»          Если не можешь справиться с заданием, смотри карточку №2.                                        			</a:t>
            </a:r>
            <a:r>
              <a:rPr lang="ru-RU" sz="1800" dirty="0" smtClean="0">
                <a:latin typeface="Arial Black" pitchFamily="34" charset="0"/>
              </a:rPr>
              <a:t>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№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  <a:p>
            <a:pPr eaLnBrk="1" hangingPunct="1"/>
            <a:r>
              <a:rPr lang="ru-RU" sz="1800" dirty="0" smtClean="0">
                <a:latin typeface="Arial Black" pitchFamily="34" charset="0"/>
              </a:rPr>
              <a:t> Назови как можно больше существительных по картине на тему «Зима». Рассмотри, что нарисовано справа, слева, вверху, внизу.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           Если не можешь справиться с заданием, смотри карт. № 3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                                            </a:t>
            </a:r>
            <a:r>
              <a:rPr lang="ru-RU" sz="1800" dirty="0" smtClean="0">
                <a:latin typeface="Arial Black" pitchFamily="34" charset="0"/>
              </a:rPr>
              <a:t>    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№ 3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     Выпиши только те существительные, которые подходят к картине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«Волшебница-зима».  Снег, </a:t>
            </a:r>
            <a:r>
              <a:rPr lang="ru-RU" sz="1800" dirty="0" err="1" smtClean="0">
                <a:latin typeface="Arial Black" pitchFamily="34" charset="0"/>
              </a:rPr>
              <a:t>дождь,деревья,лес,лыжи,коньки,гроздья</a:t>
            </a:r>
            <a:r>
              <a:rPr lang="ru-RU" sz="1800" dirty="0" smtClean="0">
                <a:latin typeface="Arial Black" pitchFamily="34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ru-RU" sz="1800" dirty="0" err="1" smtClean="0">
                <a:latin typeface="Arial Black" pitchFamily="34" charset="0"/>
              </a:rPr>
              <a:t>рябина,стог,сено,олень,лось,птицы,кормушка,изба,деревня,красота</a:t>
            </a:r>
            <a:r>
              <a:rPr lang="ru-RU" sz="2000" dirty="0" smtClean="0"/>
              <a:t>.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Положительные стороны дифференцированного обучения</a:t>
            </a:r>
            <a:endParaRPr lang="ru-RU" b="1" dirty="0">
              <a:solidFill>
                <a:srgbClr val="1317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сильным учащимся можно уделить время;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слабым учащимся можно уделить внимание и контроль;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повышается уровень </a:t>
            </a:r>
            <a:r>
              <a:rPr lang="ru-RU" b="1" dirty="0" err="1" smtClean="0"/>
              <a:t>Я-концепции</a:t>
            </a: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(ситуация успеха, повышается самооценка у слабого);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повышается уровень мотивации у сильных учеников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914400"/>
          </a:xfrm>
        </p:spPr>
        <p:txBody>
          <a:bodyPr>
            <a:normAutofit fontScale="90000"/>
          </a:bodyPr>
          <a:lstStyle/>
          <a:p>
            <a:pPr defTabSz="912813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81AC8"/>
                </a:solidFill>
              </a:rPr>
              <a:t>Условия эффективности  дифференцированного подхода: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105400"/>
          </a:xfrm>
        </p:spPr>
        <p:txBody>
          <a:bodyPr/>
          <a:lstStyle/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Создание ситуации успеха и уверенности;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Сотрудничество учителя и ученика;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Возможность выбора учеником заданий различной трудности;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Возможность выбора учителем форм контрольной процедуры;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Учет временного фактора в зависимости от индивидуальных особенностей ученика;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Тематический учет знаний;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Использование метода малых групп;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Логическая обусловленность и своевременность контроля;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Гарантирование ученику права на повышение оценки;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Соблюдение принципа гуманизации при осуществлении контроля;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Поощрение ученика;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2200" smtClean="0"/>
              <a:t>Соответствие целей контроля целям образовательного процесса.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10200"/>
          </a:xfrm>
          <a:effectLst>
            <a:outerShdw blurRad="152400" dist="241300" dir="8400000" algn="ctr" rotWithShape="0">
              <a:srgbClr val="000000">
                <a:alpha val="27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600" b="1" dirty="0" smtClean="0">
              <a:solidFill>
                <a:srgbClr val="1317A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СПОСОБЫ ДИФФЕРЕНЦИАЦИИ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УЧЕБНОЙ ДЕЯТЕЛЬНОСТИ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1317A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СОДЕРЖАНИЮ   </a:t>
            </a:r>
            <a:r>
              <a:rPr lang="ru-RU" sz="31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ПО СПОСОБУ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УЧЕБНЫХ ЗАДАНИЙ </a:t>
            </a:r>
            <a:r>
              <a:rPr lang="ru-RU" sz="31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3100" b="1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2743200" y="2438400"/>
            <a:ext cx="1600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29200" y="2438400"/>
            <a:ext cx="1752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C:\Users\User\Desktop\b89b8ee28a1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24200"/>
            <a:ext cx="1676400" cy="2779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УЧЕБНЫХ ЗАДАНИЙ МОЖНО ДИФФЕРЕНЦИРОВАТЬ: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775" y="2057400"/>
            <a:ext cx="8153400" cy="4038600"/>
          </a:xfrm>
          <a:effectLst>
            <a:outerShdw blurRad="152400" dist="241300" dir="8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по уровню творчества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по уровню трудности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/>
              <a:t>по объёму</a:t>
            </a:r>
            <a:endParaRPr lang="ru-RU" b="1" dirty="0"/>
          </a:p>
        </p:txBody>
      </p:sp>
      <p:pic>
        <p:nvPicPr>
          <p:cNvPr id="16389" name="Picture 5" descr="C:\Users\User\Desktop\67372704_67371990_0cb2c09286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095500"/>
            <a:ext cx="2112264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+mn-lt"/>
              </a:rPr>
              <a:t>ВИДЫ ТВОРЧЕСКИХ ЗАДАНИЙ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поиск закономерностей;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задания на классификацию математических объектов;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задания с недостающими и лишними данными;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выполнение задания разными способами, поиск наиболее рационального способа решения;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самостоятельное составление задач, математических выражений, равенств и </a:t>
            </a:r>
            <a:r>
              <a:rPr lang="ru-RU" b="1" dirty="0" err="1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нера-в</a:t>
            </a:r>
            <a:endParaRPr lang="ru-RU" b="1" dirty="0" smtClean="0">
              <a:solidFill>
                <a:srgbClr val="1317A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1317AD"/>
                </a:solidFill>
                <a:latin typeface="Times New Roman" pitchFamily="18" charset="0"/>
                <a:cs typeface="Times New Roman" pitchFamily="18" charset="0"/>
              </a:rPr>
              <a:t>нестандартные задачи и задания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1317A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b="1" dirty="0" smtClean="0">
              <a:solidFill>
                <a:srgbClr val="1317AD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b="1" dirty="0">
              <a:solidFill>
                <a:srgbClr val="1317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482e4bed3ad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457200"/>
            <a:ext cx="4114800" cy="3595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382000" cy="1524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FF99CC"/>
                </a:solidFill>
                <a:latin typeface="Times New Roman" pitchFamily="18" charset="0"/>
              </a:rPr>
              <a:t> </a:t>
            </a:r>
            <a:r>
              <a:rPr lang="ru-RU" sz="2700" b="1" i="1" u="sng" dirty="0" smtClean="0">
                <a:solidFill>
                  <a:srgbClr val="FFC000"/>
                </a:solidFill>
                <a:latin typeface="Times New Roman" pitchFamily="18" charset="0"/>
              </a:rPr>
              <a:t>Диффере</a:t>
            </a:r>
            <a:r>
              <a:rPr lang="ru-RU" sz="2700" b="1" i="1" u="sng" dirty="0" smtClean="0">
                <a:solidFill>
                  <a:srgbClr val="C00000"/>
                </a:solidFill>
                <a:latin typeface="Times New Roman" pitchFamily="18" charset="0"/>
              </a:rPr>
              <a:t>нциация по уровню творчества. </a:t>
            </a:r>
            <a:r>
              <a:rPr lang="ru-RU" b="1" u="sng" dirty="0" smtClean="0">
                <a:latin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b="1" u="sng" dirty="0" smtClean="0">
                <a:solidFill>
                  <a:srgbClr val="009999"/>
                </a:solidFill>
                <a:latin typeface="Times New Roman" pitchFamily="18" charset="0"/>
              </a:rPr>
              <a:t> </a:t>
            </a:r>
            <a:r>
              <a:rPr lang="ru-RU" sz="3100" b="1" u="sng" dirty="0" smtClean="0">
                <a:solidFill>
                  <a:srgbClr val="009999"/>
                </a:solidFill>
                <a:latin typeface="Times New Roman" pitchFamily="18" charset="0"/>
              </a:rPr>
              <a:t>Пример </a:t>
            </a:r>
            <a:r>
              <a:rPr lang="ru-RU" sz="3100" b="1" u="sng" dirty="0" smtClean="0">
                <a:latin typeface="Times New Roman" pitchFamily="18" charset="0"/>
              </a:rPr>
              <a:t>1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</a:rPr>
              <a:t>Дана задача: 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</a:rPr>
              <a:t>«В вазе лежало 4 желтых яблок и 2 зеленых яблока. 3 яблока съели. Сколько яблок осталось?»</a:t>
            </a:r>
            <a:r>
              <a:rPr lang="ru-RU" b="1" u="sng" dirty="0" smtClean="0">
                <a:solidFill>
                  <a:srgbClr val="66CCFF"/>
                </a:solidFill>
                <a:latin typeface="Times New Roman" pitchFamily="18" charset="0"/>
              </a:rPr>
              <a:t/>
            </a:r>
            <a:br>
              <a:rPr lang="ru-RU" b="1" u="sng" dirty="0" smtClean="0">
                <a:solidFill>
                  <a:srgbClr val="66CCFF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00401"/>
            <a:ext cx="8305800" cy="2879724"/>
          </a:xfrm>
        </p:spPr>
        <p:txBody>
          <a:bodyPr/>
          <a:lstStyle/>
          <a:p>
            <a:pPr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для 1-й группы /</a:t>
            </a:r>
            <a:r>
              <a:rPr lang="ru-RU" sz="20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низкий уровень сложности</a:t>
            </a:r>
            <a:r>
              <a:rPr lang="ru-RU" sz="20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/.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eaLnBrk="1" hangingPunct="1"/>
            <a:r>
              <a:rPr lang="ru-RU" sz="20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Решите задачу. Подумайте, можно ли ее решить другим способом.</a:t>
            </a:r>
            <a:endParaRPr lang="ru-RU" sz="2000" dirty="0" smtClean="0"/>
          </a:p>
          <a:p>
            <a:pPr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2-й группы </a:t>
            </a:r>
            <a:r>
              <a:rPr lang="ru-RU" sz="20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/средний уровень сложности</a:t>
            </a:r>
            <a:r>
              <a:rPr lang="ru-RU" sz="20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/.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eaLnBrk="1" hangingPunct="1"/>
            <a:r>
              <a:rPr lang="ru-RU" sz="20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Решите двумя способами.</a:t>
            </a:r>
            <a:endParaRPr lang="ru-RU" sz="2000" dirty="0" smtClean="0"/>
          </a:p>
          <a:p>
            <a:pPr eaLnBrk="1" hangingPunct="1"/>
            <a:r>
              <a:rPr lang="ru-RU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3-й группы </a:t>
            </a:r>
            <a:r>
              <a:rPr lang="ru-RU" sz="20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/высокий уровень сложности/.</a:t>
            </a:r>
            <a:endParaRPr lang="ru-RU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0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Измените </a:t>
            </a:r>
            <a:r>
              <a:rPr lang="ru-RU" sz="20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задачу так, чтобы ее можно было решить тремя способами. Решите полученную задачу тремя способами.</a:t>
            </a:r>
            <a:r>
              <a:rPr lang="ru-RU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000" dirty="0"/>
          </a:p>
        </p:txBody>
      </p:sp>
      <p:pic>
        <p:nvPicPr>
          <p:cNvPr id="51203" name="Picture 3" descr="C:\Users\User\Desktop\App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410200"/>
            <a:ext cx="11620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514600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</a:rPr>
              <a:t>Пример 2.</a:t>
            </a:r>
            <a:r>
              <a:rPr lang="ru-RU" sz="2200" dirty="0" smtClean="0">
                <a:latin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</a:rPr>
              <a:t>  </a:t>
            </a:r>
            <a:r>
              <a:rPr lang="ru-RU" sz="2200" b="1" i="1" dirty="0" smtClean="0">
                <a:latin typeface="Times New Roman" pitchFamily="18" charset="0"/>
              </a:rPr>
              <a:t>  </a:t>
            </a:r>
            <a:r>
              <a:rPr lang="ru-RU" sz="2200" i="1" u="sng" dirty="0" smtClean="0">
                <a:solidFill>
                  <a:srgbClr val="00B050"/>
                </a:solidFill>
                <a:latin typeface="Arial Black" pitchFamily="34" charset="0"/>
              </a:rPr>
              <a:t>Даны выражения:</a:t>
            </a:r>
            <a:r>
              <a:rPr lang="ru-RU" sz="2200" dirty="0" smtClean="0">
                <a:solidFill>
                  <a:srgbClr val="FF99CC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rgbClr val="FF99CC"/>
                </a:solidFill>
                <a:latin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</a:rPr>
              <a:t>                  </a:t>
            </a: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81-29+27                      400+200+300-100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Arial Black" pitchFamily="34" charset="0"/>
              </a:rPr>
              <a:t>                 </a:t>
            </a: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72:9-3                            400+200+30-100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                 54:6+72:8                     27:3+24:6 9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                 84-9+8                          54+6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х</a:t>
            </a:r>
            <a:r>
              <a:rPr lang="ru-RU" sz="2000" i="1" dirty="0" smtClean="0">
                <a:solidFill>
                  <a:srgbClr val="002060"/>
                </a:solidFill>
                <a:latin typeface="Arial Black" pitchFamily="34" charset="0"/>
              </a:rPr>
              <a:t>3-72:8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99CCFF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rgbClr val="99CCFF"/>
                </a:solidFill>
                <a:latin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14599"/>
            <a:ext cx="8686800" cy="3565525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для 1-й группы </a:t>
            </a:r>
            <a:r>
              <a:rPr lang="ru-RU" sz="24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/низкий уровень сложности</a:t>
            </a:r>
            <a:r>
              <a:rPr lang="ru-RU" sz="24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/.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Вспомните правила о порядке выполнения действий в выражениях и выполните вычисления.</a:t>
            </a:r>
            <a:endParaRPr lang="ru-RU" sz="2400" dirty="0" smtClean="0"/>
          </a:p>
          <a:p>
            <a:pPr eaLnBrk="1" hangingPunct="1"/>
            <a:r>
              <a:rPr lang="ru-RU" sz="24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2-й группы </a:t>
            </a:r>
            <a:r>
              <a:rPr lang="ru-RU" sz="24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/средний уровень сложности</a:t>
            </a:r>
            <a:r>
              <a:rPr lang="ru-RU" sz="24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/.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Разбейте выражения на три группы. Найдите значения  выражений.</a:t>
            </a:r>
            <a:endParaRPr lang="ru-RU" sz="2400" dirty="0" smtClean="0"/>
          </a:p>
          <a:p>
            <a:pPr eaLnBrk="1" hangingPunct="1"/>
            <a:r>
              <a:rPr lang="ru-RU" sz="24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для 3-й группы </a:t>
            </a:r>
            <a:r>
              <a:rPr lang="ru-RU" sz="2400" i="1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/высокий уровень сложности/.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Выполните </a:t>
            </a:r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задание для 2-й группы. Подумайте, по какому признаку можно разбить выражения на две группы.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930</TotalTime>
  <Words>1459</Words>
  <Application>Microsoft Office PowerPoint</Application>
  <PresentationFormat>Экран (4:3)</PresentationFormat>
  <Paragraphs>240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Georgia</vt:lpstr>
      <vt:lpstr>Wingdings</vt:lpstr>
      <vt:lpstr>Times New Roman</vt:lpstr>
      <vt:lpstr>Трек</vt:lpstr>
      <vt:lpstr>  Дифференцированный подход в работе с младшими школьниками</vt:lpstr>
      <vt:lpstr>Слайд 2</vt:lpstr>
      <vt:lpstr>Положительные стороны дифференцированного обучения</vt:lpstr>
      <vt:lpstr>Условия эффективности  дифференцированного подхода:</vt:lpstr>
      <vt:lpstr>Слайд 5</vt:lpstr>
      <vt:lpstr>СОДЕРЖАНИЕ УЧЕБНЫХ ЗАДАНИЙ МОЖНО ДИФФЕРЕНЦИРОВАТЬ:</vt:lpstr>
      <vt:lpstr>ВИДЫ ТВОРЧЕСКИХ ЗАДАНИЙ</vt:lpstr>
      <vt:lpstr>. Дифференциация по уровню творчества.    Пример 1 Дана задача: «В вазе лежало 4 желтых яблок и 2 зеленых яблока. 3 яблока съели. Сколько яблок осталось?» </vt:lpstr>
      <vt:lpstr>Пример 2.     Даны выражения:                   81-29+27                      400+200+300-100                  72:9-3                            400+200+30-100                  54:6+72:8                     27:3+24:6 9                  84-9+8                          54+6 х3-72:8  </vt:lpstr>
      <vt:lpstr>ПО УРОВНЮ ТРУДНОСТИ</vt:lpstr>
      <vt:lpstr>                      ПРИМЕР 1 </vt:lpstr>
      <vt:lpstr> Пример 2</vt:lpstr>
      <vt:lpstr>Пример 3</vt:lpstr>
      <vt:lpstr>Пример 4  Подбери к каждому слову проверочные слова.  Напиши слова парами. Вставь пропущенные буквы. </vt:lpstr>
      <vt:lpstr>ПО ОБЪЁМУ  УЧЕБНОГО МАТЕРИАЛА</vt:lpstr>
      <vt:lpstr>Слайд 16</vt:lpstr>
      <vt:lpstr>ПО СПОСОБУ ОРГАНИЗАЦИИ ДЕЯТЕЛЬНОСТИ                      ПРИ ЭТОМ СОДЕРЖАНИЕ ЗАДАНИЙ ЕДИНО</vt:lpstr>
      <vt:lpstr>ПО СТЕПЕНИ САМОСТОЯТЕЛЬНОСТИ</vt:lpstr>
      <vt:lpstr>ПО СТЕПЕНИ И ХАРАКТЕРУ ПОМОЩИ УЧАЩИМСЯ</vt:lpstr>
      <vt:lpstr>ЗАДАНИЯ  ПО ВЫБОРУ  УЧАЩИХСЯ- оказывают влияние на становление положительной учебной мотивации</vt:lpstr>
      <vt:lpstr>ЗАДАНИЯ  ПО ВЫБОРУ УЧАЩИХСЯ</vt:lpstr>
      <vt:lpstr>ДИФФЕРЕНЦИАЦИЯ ДОМАШНИХ ЗАДАНИЙ</vt:lpstr>
      <vt:lpstr>Дифференцированные разноуровневые задания.</vt:lpstr>
      <vt:lpstr>Задачи на выбор</vt:lpstr>
      <vt:lpstr>Разноуровневые карточки: красный, жёлтый,зелёный.</vt:lpstr>
      <vt:lpstr>          « Безударные гласные» </vt:lpstr>
      <vt:lpstr>Слайд 27</vt:lpstr>
      <vt:lpstr>            «Сложные слова»</vt:lpstr>
      <vt:lpstr>Разноуровневые карточки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107</cp:revision>
  <dcterms:modified xsi:type="dcterms:W3CDTF">2013-09-06T14:37:23Z</dcterms:modified>
</cp:coreProperties>
</file>