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9" r:id="rId3"/>
    <p:sldId id="268" r:id="rId4"/>
    <p:sldId id="270" r:id="rId5"/>
    <p:sldId id="259" r:id="rId6"/>
    <p:sldId id="260" r:id="rId7"/>
    <p:sldId id="257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71" r:id="rId16"/>
    <p:sldId id="272" r:id="rId17"/>
    <p:sldId id="25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4" autoAdjust="0"/>
    <p:restoredTop sz="94660"/>
  </p:normalViewPr>
  <p:slideViewPr>
    <p:cSldViewPr>
      <p:cViewPr>
        <p:scale>
          <a:sx n="90" d="100"/>
          <a:sy n="90" d="100"/>
        </p:scale>
        <p:origin x="-786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0%BB%D1%8E%D0%B2" TargetMode="External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A0%D0%B0%D0%B4%D1%83%D0%B6%D0%B8%D0%BD%D0%B0" TargetMode="External"/><Relationship Id="rId2" Type="http://schemas.openxmlformats.org/officeDocument/2006/relationships/hyperlink" Target="http://ru.wikipedia.org/wiki/%D1%F2%E5%EF%ED%EE%E9_%EE%F0%B8%E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A0%D0%B0%D0%B7%D0%BC%D0%B0%D1%85_%D0%BA%D1%80%D1%8B%D0%BB%D1%8C%D0%B5%D0%B2" TargetMode="External"/><Relationship Id="rId5" Type="http://schemas.openxmlformats.org/officeDocument/2006/relationships/hyperlink" Target="http://ru.wikipedia.org/wiki/%D0%AF%D1%81%D1%82%D1%80%D0%B5%D0%B1%D0%B8%D0%BD%D1%8B%D0%B5" TargetMode="External"/><Relationship Id="rId10" Type="http://schemas.openxmlformats.org/officeDocument/2006/relationships/image" Target="../media/image13.jpeg"/><Relationship Id="rId4" Type="http://schemas.openxmlformats.org/officeDocument/2006/relationships/hyperlink" Target="http://ru.wikipedia.org/wiki/%D0%A5%D0%B8%D1%89%D0%BD%D0%B8%D0%BA" TargetMode="External"/><Relationship Id="rId9" Type="http://schemas.openxmlformats.org/officeDocument/2006/relationships/hyperlink" Target="http://ru.wikipedia.org/wiki/%D0%92%D0%BE%D1%81%D0%BA%D0%BE%D0%B2%D0%B8%D1%86%D0%B0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%D0%9A%D1%80%D1%8B%D0%BB%D0%BE_%D0%BF%D1%82%D0%B8%D1%86" TargetMode="External"/><Relationship Id="rId3" Type="http://schemas.openxmlformats.org/officeDocument/2006/relationships/hyperlink" Target="http://ru.wikipedia.org/wiki/%D0%9B%D0%B0%D1%82%D0%B8%D0%BD%D1%81%D0%BA%D0%B8%D0%B9_%D1%8F%D0%B7%D1%8B%D0%BA" TargetMode="External"/><Relationship Id="rId7" Type="http://schemas.openxmlformats.org/officeDocument/2006/relationships/hyperlink" Target="http://ru.wikipedia.org/wiki/%D0%A0%D0%BE%D0%B3%D0%BE%D0%B2%D0%B8%D1%86%D0%B0" TargetMode="External"/><Relationship Id="rId2" Type="http://schemas.openxmlformats.org/officeDocument/2006/relationships/hyperlink" Target="http://ru.wikipedia.org/wiki/%C6%F3%F0%E0%E2%EB%FC-%EA%F0%E0%F1%E0%E2%EA%E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u.wikipedia.org/wiki/%D0%9A%D0%BB%D1%8E%D0%B2" TargetMode="External"/><Relationship Id="rId5" Type="http://schemas.openxmlformats.org/officeDocument/2006/relationships/hyperlink" Target="http://ru.wikipedia.org/wiki/%D0%9D%D0%B0%D1%81%D1%82%D0%BE%D1%8F%D1%89%D0%B8%D0%B5_%D0%B6%D1%83%D1%80%D0%B0%D0%B2%D0%BB%D0%B8" TargetMode="External"/><Relationship Id="rId10" Type="http://schemas.openxmlformats.org/officeDocument/2006/relationships/image" Target="../media/image16.jpeg"/><Relationship Id="rId4" Type="http://schemas.openxmlformats.org/officeDocument/2006/relationships/hyperlink" Target="http://ru.wikipedia.org/wiki/%D0%9A%D0%B0%D0%BD%D0%B0%D0%B4%D1%81%D0%BA%D0%B8%D0%B9_%D0%B6%D1%83%D1%80%D0%B0%D0%B2%D0%BB%D1%8C" TargetMode="External"/><Relationship Id="rId9" Type="http://schemas.openxmlformats.org/officeDocument/2006/relationships/hyperlink" Target="http://ru.wikipedia.org/wiki/%D0%96%D1%83%D1%80%D0%B0%D0%B2%D0%BB%D1%8C_%D1%81%D0%B5%D1%80%D1%8B%D0%B9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ru.wikipedia.org/wiki/&#1057;&#1090;&#1088;&#1077;&#1087;&#1077;&#1090;" TargetMode="External"/><Relationship Id="rId13" Type="http://schemas.openxmlformats.org/officeDocument/2006/relationships/hyperlink" Target="http://ru.wikipedia.org/wiki/%C6%F3%F0%E0%E2%EB%FC-%EA%F0%E0%F1%E0%E2%EA%E0" TargetMode="External"/><Relationship Id="rId3" Type="http://schemas.openxmlformats.org/officeDocument/2006/relationships/hyperlink" Target="http://rsn-saratov.ru/novosti/940/" TargetMode="External"/><Relationship Id="rId7" Type="http://schemas.openxmlformats.org/officeDocument/2006/relationships/hyperlink" Target="http://www.ecolife.ru/infos/news/tag/2012-2016/" TargetMode="External"/><Relationship Id="rId12" Type="http://schemas.openxmlformats.org/officeDocument/2006/relationships/hyperlink" Target="http://www.rbcu.ru/news/24198/" TargetMode="External"/><Relationship Id="rId17" Type="http://schemas.openxmlformats.org/officeDocument/2006/relationships/hyperlink" Target="http://www.birdsonline.ru/gallery/displayimage.php?album=toprated&amp;cat=13&amp;pos=39&amp;PHPSESSID=ote9pc7jnkhrr7p90chaoa4si3" TargetMode="External"/><Relationship Id="rId2" Type="http://schemas.openxmlformats.org/officeDocument/2006/relationships/hyperlink" Target="http://900igr.net/fotografii/literatura/Astafev-Kapalukha/010-V-Saratovskoj-oblasti-est-oblastnaja-Krasnaja-kniga-v-kotoruju.html" TargetMode="External"/><Relationship Id="rId16" Type="http://schemas.openxmlformats.org/officeDocument/2006/relationships/hyperlink" Target="http://www.rbcu.ru/birdclass/list.php?SECTION_ID=97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cmountainland.net/nature-gallery/" TargetMode="External"/><Relationship Id="rId11" Type="http://schemas.openxmlformats.org/officeDocument/2006/relationships/hyperlink" Target="http://megabook.ru/media/%D0%9E%D0%A0%D0%9B%D0%AB%20(%D1%81%D1%82%D0%B5%D0%BF%D0%BD%D0%BE%D0%B9%20%D0%BE%D1%80%D0%B5%D0%BB)" TargetMode="External"/><Relationship Id="rId5" Type="http://schemas.openxmlformats.org/officeDocument/2006/relationships/hyperlink" Target="http://ru.depositphotos.com/12782672/stock-photo-A-piece-of-land-in-the-air-with-house-and-tree..html" TargetMode="External"/><Relationship Id="rId15" Type="http://schemas.openxmlformats.org/officeDocument/2006/relationships/hyperlink" Target="http://ru.wikipedia.org/wiki/%C1%E5%EB%EE%E3%EB%E0%E7%FB%E9_%ED%FB%F0%EE%EA" TargetMode="External"/><Relationship Id="rId10" Type="http://schemas.openxmlformats.org/officeDocument/2006/relationships/hyperlink" Target="http://ru.wikipedia.org/wiki/%D1%F2%E5%EF%ED%EE%E9_%EE%F0%B8%EB" TargetMode="External"/><Relationship Id="rId4" Type="http://schemas.openxmlformats.org/officeDocument/2006/relationships/hyperlink" Target="http://freesoft32.ucoz.de/blog/prikreplennye_izobrazhenija/2013-06-10-21" TargetMode="External"/><Relationship Id="rId9" Type="http://schemas.openxmlformats.org/officeDocument/2006/relationships/hyperlink" Target="http://survinat.ru/category/encyclopedia/birds/" TargetMode="External"/><Relationship Id="rId14" Type="http://schemas.openxmlformats.org/officeDocument/2006/relationships/hyperlink" Target="http://elis-birds.narod.ru/2010/C1_3954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g-fotki.yandex.ru/get/3103/pachyli.7/0_26910_52e27f7f_-1-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hyperlink" Target="http://ru.wikipedia.org/wiki/%D0%91%D0%B5%D0%BB%D0%BE%D0%B3%D0%BB%D0%B0%D0%B7%D0%B0%D1%8F_%D1%87%D0%B5%D1%80%D0%BD%D0%B5%D1%82%D1%8C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://ru.wikipedia.org/wiki/%D0%A0%D0%B0%D0%B4%D1%83%D0%B6%D0%BD%D0%B0%D1%8F_%D0%BE%D0%B1%D0%BE%D0%BB%D0%BE%D1%87%D0%BA%D0%B0" TargetMode="External"/><Relationship Id="rId4" Type="http://schemas.openxmlformats.org/officeDocument/2006/relationships/hyperlink" Target="http://ru.wikipedia.org/wiki/%D0%A3%D1%82%D0%B8%D0%BD%D1%8B%D0%B5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hyperlink" Target="http://ru.wikipedia.org/wiki/%D0%A1%D1%82%D1%80%D0%B5%D0%BF%D0%B5%D1%8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ru.wikipedia.org/w/index.php?title=Thomas_Ignatius_Maria_Forster&amp;action=edit&amp;redlink=1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636912"/>
            <a:ext cx="7344816" cy="18002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Красная книга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Саратовской области.</a:t>
            </a:r>
          </a:p>
          <a:p>
            <a:r>
              <a:rPr lang="ru-RU" sz="2800" dirty="0" smtClean="0">
                <a:solidFill>
                  <a:srgbClr val="FF0000"/>
                </a:solidFill>
              </a:rPr>
              <a:t>Птицы.</a:t>
            </a:r>
            <a:endParaRPr lang="ru-RU" sz="2800" dirty="0" smtClean="0">
              <a:solidFill>
                <a:srgbClr val="FF0000"/>
              </a:solidFill>
            </a:endParaRP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04856" cy="1368152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Всероссийская экологическая интернет-конференция </a:t>
            </a:r>
            <a:b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dirty="0" smtClean="0">
                <a:solidFill>
                  <a:schemeClr val="accent3">
                    <a:lumMod val="75000"/>
                  </a:schemeClr>
                </a:solidFill>
              </a:rPr>
              <a:t>"Земля - наш общий дом«</a:t>
            </a: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1800" b="1" i="1" dirty="0" smtClean="0">
                <a:solidFill>
                  <a:schemeClr val="accent3">
                    <a:lumMod val="75000"/>
                  </a:schemeClr>
                </a:solidFill>
              </a:rPr>
              <a:t>Секция 2.  «Красная книга моего края».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3968" y="4653136"/>
            <a:ext cx="460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chemeClr val="accent3">
                    <a:lumMod val="75000"/>
                  </a:schemeClr>
                </a:solidFill>
              </a:rPr>
              <a:t>Составила: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ru-RU" sz="1600" dirty="0" err="1" smtClean="0">
                <a:solidFill>
                  <a:schemeClr val="accent3">
                    <a:lumMod val="75000"/>
                  </a:schemeClr>
                </a:solidFill>
              </a:rPr>
              <a:t>Просвирнина</a:t>
            </a:r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 Наталья Петровна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учитель начальных классов МБОУ СОШ №2</a:t>
            </a:r>
          </a:p>
          <a:p>
            <a:r>
              <a:rPr lang="ru-RU" sz="1600" dirty="0" smtClean="0">
                <a:solidFill>
                  <a:schemeClr val="accent3">
                    <a:lumMod val="75000"/>
                  </a:schemeClr>
                </a:solidFill>
              </a:rPr>
              <a:t>г. Петровска Саратовской области</a:t>
            </a:r>
            <a:endParaRPr lang="ru-RU" sz="1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23928" y="5877272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2014 г.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Птицы. Стрепет.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100" dirty="0" smtClean="0"/>
              <a:t>Прежде гнездовой ареал охватывал заволжские и </a:t>
            </a:r>
            <a:r>
              <a:rPr lang="ru-RU" sz="2100" dirty="0" err="1" smtClean="0"/>
              <a:t>правобеорежные</a:t>
            </a:r>
            <a:r>
              <a:rPr lang="ru-RU" sz="2100" dirty="0" smtClean="0"/>
              <a:t> районы. Территорией Саратовской губернии ограничивалось распространение вида на севере, однако уже в конце</a:t>
            </a:r>
            <a:r>
              <a:rPr lang="en-US" sz="2100" dirty="0" smtClean="0"/>
              <a:t> XIX</a:t>
            </a:r>
            <a:r>
              <a:rPr lang="ru-RU" sz="2100" dirty="0" smtClean="0"/>
              <a:t>, к середине</a:t>
            </a:r>
            <a:r>
              <a:rPr lang="en-US" sz="2100" dirty="0" smtClean="0"/>
              <a:t>XX </a:t>
            </a:r>
            <a:r>
              <a:rPr lang="ru-RU" sz="2100" dirty="0" smtClean="0"/>
              <a:t>века вследствие распашки земель он был полностью вытеснен из северных районов области.</a:t>
            </a:r>
          </a:p>
          <a:p>
            <a:pPr>
              <a:lnSpc>
                <a:spcPct val="90000"/>
              </a:lnSpc>
              <a:defRPr/>
            </a:pPr>
            <a:r>
              <a:rPr lang="ru-RU" sz="2100" dirty="0" smtClean="0"/>
              <a:t>Наиболее крупные остаточные очаги распространения сохранились в Ровенском, </a:t>
            </a:r>
            <a:r>
              <a:rPr lang="ru-RU" sz="2100" dirty="0" err="1" smtClean="0"/>
              <a:t>Энгельсском</a:t>
            </a:r>
            <a:r>
              <a:rPr lang="ru-RU" sz="2100" dirty="0" smtClean="0"/>
              <a:t>, Краснокутском, </a:t>
            </a:r>
            <a:r>
              <a:rPr lang="ru-RU" sz="2100" dirty="0" err="1" smtClean="0"/>
              <a:t>Озинском</a:t>
            </a:r>
            <a:r>
              <a:rPr lang="ru-RU" sz="2100" dirty="0" smtClean="0"/>
              <a:t> </a:t>
            </a:r>
            <a:r>
              <a:rPr lang="ru-RU" sz="2100" dirty="0" smtClean="0"/>
              <a:t>и </a:t>
            </a:r>
            <a:r>
              <a:rPr lang="ru-RU" sz="2100" dirty="0" err="1" smtClean="0"/>
              <a:t>Александрово-Гайском</a:t>
            </a:r>
            <a:r>
              <a:rPr lang="ru-RU" sz="2100" dirty="0" smtClean="0"/>
              <a:t>  районах. </a:t>
            </a:r>
          </a:p>
          <a:p>
            <a:pPr>
              <a:lnSpc>
                <a:spcPct val="90000"/>
              </a:lnSpc>
              <a:defRPr/>
            </a:pPr>
            <a:r>
              <a:rPr lang="ru-RU" sz="2100" dirty="0" smtClean="0"/>
              <a:t>На рубеже столетий в связи с увеличением залежных земель, наблюдалось увеличение численности и расширение распространения птиц в правобережных </a:t>
            </a:r>
            <a:r>
              <a:rPr lang="ru-RU" sz="2100" dirty="0" err="1" smtClean="0"/>
              <a:t>районах-Аткарском</a:t>
            </a:r>
            <a:r>
              <a:rPr lang="ru-RU" sz="2100" dirty="0" smtClean="0"/>
              <a:t>, Воскресенском, Саратовском и </a:t>
            </a:r>
            <a:r>
              <a:rPr lang="ru-RU" sz="2100" smtClean="0"/>
              <a:t>Татищевском</a:t>
            </a:r>
            <a:r>
              <a:rPr lang="ru-RU" sz="2100" dirty="0" smtClean="0"/>
              <a:t> </a:t>
            </a:r>
            <a:r>
              <a:rPr lang="ru-RU" sz="2100" dirty="0" smtClean="0"/>
              <a:t>районах области.</a:t>
            </a:r>
          </a:p>
          <a:p>
            <a:endParaRPr lang="ru-RU" sz="19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484" name="Picture 4" descr="http://img.medwed-hunt.ru/2010/8/80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204863"/>
            <a:ext cx="4248472" cy="2906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Птицы. Степной орел.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126232" cy="456624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/>
              <a:t>Степной орёл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 (</a:t>
            </a:r>
            <a:r>
              <a:rPr lang="ru-RU" dirty="0" smtClean="0">
                <a:hlinkClick r:id="rId3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Aquila</a:t>
            </a:r>
            <a:r>
              <a:rPr lang="ru-RU" i="1" dirty="0" smtClean="0"/>
              <a:t> </a:t>
            </a:r>
            <a:r>
              <a:rPr lang="ru-RU" i="1" dirty="0" err="1" smtClean="0"/>
              <a:t>rapax</a:t>
            </a:r>
            <a:r>
              <a:rPr lang="ru-RU" dirty="0" smtClean="0"/>
              <a:t>) — </a:t>
            </a:r>
            <a:r>
              <a:rPr lang="ru-RU" dirty="0" smtClean="0">
                <a:hlinkClick r:id="rId4" tooltip="Хищник"/>
              </a:rPr>
              <a:t>хищная</a:t>
            </a:r>
            <a:r>
              <a:rPr lang="ru-RU" dirty="0" smtClean="0"/>
              <a:t> птица семейства </a:t>
            </a:r>
            <a:r>
              <a:rPr lang="ru-RU" dirty="0" smtClean="0">
                <a:hlinkClick r:id="rId5" tooltip="Ястребиные"/>
              </a:rPr>
              <a:t>Ястребиных</a:t>
            </a:r>
            <a:r>
              <a:rPr lang="ru-RU" dirty="0" smtClean="0"/>
              <a:t>.</a:t>
            </a:r>
          </a:p>
          <a:p>
            <a:r>
              <a:rPr lang="ru-RU" dirty="0" smtClean="0"/>
              <a:t>Общая длина 60—72 см, </a:t>
            </a:r>
            <a:r>
              <a:rPr lang="ru-RU" dirty="0" smtClean="0">
                <a:hlinkClick r:id="rId6" tooltip="Размах крыльев"/>
              </a:rPr>
              <a:t>размах крыльев</a:t>
            </a:r>
            <a:r>
              <a:rPr lang="ru-RU" dirty="0" smtClean="0"/>
              <a:t> 1,59—1,83 м. Самки степных орлов крупнее самцов. Самцы весят от 1,6 до 2 кг, самки — от 1,6 до 2,4 кг.</a:t>
            </a:r>
          </a:p>
          <a:p>
            <a:r>
              <a:rPr lang="ru-RU" dirty="0" smtClean="0"/>
              <a:t>Окраска взрослых степных орлов тёмно-бурая, часто с рыжеватым пятном на затылке, с чёрно-бурыми первостепенными маховыми, где на основании внутренних опахал имеются серо-бурые пестрины; рулевые перья тёмно-бурые с серыми поперечными полосами. </a:t>
            </a:r>
            <a:r>
              <a:rPr lang="ru-RU" dirty="0" smtClean="0">
                <a:hlinkClick r:id="rId7" tooltip="Радужина"/>
              </a:rPr>
              <a:t>Радужина</a:t>
            </a:r>
            <a:r>
              <a:rPr lang="ru-RU" dirty="0" smtClean="0"/>
              <a:t> светло-жёлтая, </a:t>
            </a:r>
            <a:r>
              <a:rPr lang="ru-RU" dirty="0" smtClean="0">
                <a:hlinkClick r:id="rId8" tooltip="Клюв"/>
              </a:rPr>
              <a:t>клюв</a:t>
            </a:r>
            <a:r>
              <a:rPr lang="ru-RU" dirty="0" smtClean="0"/>
              <a:t> у основания серый, а его кончик чёрный, когти также чёрные, </a:t>
            </a:r>
            <a:r>
              <a:rPr lang="ru-RU" dirty="0" err="1" smtClean="0">
                <a:hlinkClick r:id="rId9" tooltip="Восковица"/>
              </a:rPr>
              <a:t>восковица</a:t>
            </a:r>
            <a:r>
              <a:rPr lang="ru-RU" dirty="0" smtClean="0"/>
              <a:t> и ноги желтые.</a:t>
            </a:r>
          </a:p>
          <a:p>
            <a:endParaRPr lang="ru-RU" dirty="0"/>
          </a:p>
        </p:txBody>
      </p:sp>
      <p:pic>
        <p:nvPicPr>
          <p:cNvPr id="22530" name="Picture 2" descr="Serengeti Raubadle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588224" y="1340768"/>
            <a:ext cx="2216336" cy="295232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499992" y="4005064"/>
            <a:ext cx="306045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Царство: </a:t>
            </a:r>
            <a:r>
              <a:rPr lang="ru-RU" dirty="0" smtClean="0"/>
              <a:t>Животные</a:t>
            </a:r>
          </a:p>
          <a:p>
            <a:r>
              <a:rPr lang="ru-RU" b="1" dirty="0" smtClean="0"/>
              <a:t>Тип: </a:t>
            </a:r>
            <a:r>
              <a:rPr lang="ru-RU" dirty="0" smtClean="0"/>
              <a:t>Хордовые</a:t>
            </a:r>
          </a:p>
          <a:p>
            <a:r>
              <a:rPr lang="ru-RU" b="1" dirty="0" smtClean="0"/>
              <a:t>Класс: </a:t>
            </a:r>
            <a:r>
              <a:rPr lang="ru-RU" dirty="0" smtClean="0"/>
              <a:t>Птицы</a:t>
            </a:r>
          </a:p>
          <a:p>
            <a:r>
              <a:rPr lang="ru-RU" b="1" dirty="0" smtClean="0"/>
              <a:t>Отряд</a:t>
            </a:r>
            <a:r>
              <a:rPr lang="ru-RU" dirty="0" smtClean="0"/>
              <a:t>: </a:t>
            </a:r>
            <a:r>
              <a:rPr lang="ru-RU" dirty="0" err="1" smtClean="0"/>
              <a:t>Соколообразные</a:t>
            </a:r>
            <a:endParaRPr lang="ru-RU" dirty="0" smtClean="0"/>
          </a:p>
          <a:p>
            <a:r>
              <a:rPr lang="ru-RU" b="1" dirty="0" smtClean="0"/>
              <a:t>Семейство: </a:t>
            </a:r>
            <a:r>
              <a:rPr lang="ru-RU" dirty="0" smtClean="0"/>
              <a:t>Ястребиные</a:t>
            </a:r>
            <a:endParaRPr lang="ru-RU" dirty="0" smtClean="0"/>
          </a:p>
          <a:p>
            <a:r>
              <a:rPr lang="ru-RU" b="1" dirty="0" smtClean="0"/>
              <a:t>Род:</a:t>
            </a:r>
            <a:r>
              <a:rPr lang="ru-RU" dirty="0" smtClean="0"/>
              <a:t> </a:t>
            </a:r>
            <a:r>
              <a:rPr lang="ru-RU" b="1" dirty="0" smtClean="0"/>
              <a:t>Орлы</a:t>
            </a:r>
            <a:r>
              <a:rPr lang="en-US" dirty="0" smtClean="0"/>
              <a:t> 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ru-RU" dirty="0" smtClean="0"/>
              <a:t> </a:t>
            </a:r>
            <a:r>
              <a:rPr lang="ru-RU" b="1" dirty="0" smtClean="0"/>
              <a:t>Вид</a:t>
            </a:r>
            <a:r>
              <a:rPr lang="ru-RU" b="1" dirty="0" smtClean="0"/>
              <a:t>: </a:t>
            </a:r>
            <a:r>
              <a:rPr lang="ru-RU" b="1" dirty="0" smtClean="0"/>
              <a:t>Степной орел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Птицы. Степной орел.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355976" y="1412776"/>
            <a:ext cx="4377688" cy="4572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Ареал вида охватывает юго-восточные и центральные участки Левобережья: от </a:t>
            </a:r>
            <a:r>
              <a:rPr lang="ru-RU" sz="1800" dirty="0" err="1" smtClean="0"/>
              <a:t>Краснокутского</a:t>
            </a:r>
            <a:r>
              <a:rPr lang="ru-RU" sz="1800" dirty="0" smtClean="0"/>
              <a:t> района граница его распространения проходит через Федоровский, </a:t>
            </a:r>
            <a:r>
              <a:rPr lang="ru-RU" sz="1800" dirty="0" err="1" smtClean="0"/>
              <a:t>Ершовский</a:t>
            </a:r>
            <a:r>
              <a:rPr lang="ru-RU" sz="1800" dirty="0" smtClean="0"/>
              <a:t>, </a:t>
            </a:r>
            <a:r>
              <a:rPr lang="ru-RU" sz="1800" dirty="0" err="1" smtClean="0"/>
              <a:t>Краснопартизанский</a:t>
            </a:r>
            <a:r>
              <a:rPr lang="ru-RU" sz="1800" dirty="0" smtClean="0"/>
              <a:t>, Пугачевский и </a:t>
            </a:r>
            <a:r>
              <a:rPr lang="ru-RU" sz="1800" dirty="0" err="1" smtClean="0"/>
              <a:t>Перелюбский</a:t>
            </a:r>
            <a:r>
              <a:rPr lang="ru-RU" sz="1800" dirty="0" smtClean="0"/>
              <a:t> районы до восточных границ области</a:t>
            </a:r>
            <a:r>
              <a:rPr lang="ru-RU" sz="1800" dirty="0" smtClean="0"/>
              <a:t>.</a:t>
            </a:r>
            <a:endParaRPr lang="ru-RU" sz="1800" dirty="0" smtClean="0"/>
          </a:p>
          <a:p>
            <a:r>
              <a:rPr lang="ru-RU" sz="1800" dirty="0" smtClean="0"/>
              <a:t>В последующий период численность степного орла резко сократилась. Это обусловлено, очевидно, интенсивным освоением целинных степей. Кроме того, снижение ее происходит в результате гибели кладок.</a:t>
            </a:r>
            <a:endParaRPr lang="ru-RU" sz="1800" dirty="0"/>
          </a:p>
        </p:txBody>
      </p:sp>
      <p:pic>
        <p:nvPicPr>
          <p:cNvPr id="23556" name="Picture 4" descr="http://prirodasibiri.ru/images/news/pic/185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340768"/>
            <a:ext cx="2689602" cy="3168352"/>
          </a:xfrm>
          <a:prstGeom prst="rect">
            <a:avLst/>
          </a:prstGeom>
          <a:noFill/>
        </p:spPr>
      </p:pic>
      <p:pic>
        <p:nvPicPr>
          <p:cNvPr id="23558" name="Picture 6" descr="http://www.rbcu.ru/upload/medialibrary/c47/xghxmlu-nrjl-pm-xa-10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645024"/>
            <a:ext cx="2376264" cy="26759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Птицы. Журавль - красавка.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527048"/>
            <a:ext cx="4752528" cy="4782272"/>
          </a:xfrm>
        </p:spPr>
        <p:txBody>
          <a:bodyPr>
            <a:noAutofit/>
          </a:bodyPr>
          <a:lstStyle/>
          <a:p>
            <a:r>
              <a:rPr lang="ru-RU" sz="1400" b="1" dirty="0" smtClean="0"/>
              <a:t>Журавль-красавка</a:t>
            </a:r>
            <a:r>
              <a:rPr lang="ru-RU" sz="1400" baseline="30000" dirty="0" smtClean="0">
                <a:hlinkClick r:id="rId2"/>
              </a:rPr>
              <a:t>[1]</a:t>
            </a:r>
            <a:r>
              <a:rPr lang="ru-RU" sz="1400" dirty="0" smtClean="0"/>
              <a:t>, или </a:t>
            </a:r>
            <a:r>
              <a:rPr lang="ru-RU" sz="1400" b="1" dirty="0" smtClean="0"/>
              <a:t>красавка</a:t>
            </a:r>
            <a:r>
              <a:rPr lang="ru-RU" sz="1400" baseline="30000" dirty="0" smtClean="0">
                <a:hlinkClick r:id="rId2"/>
              </a:rPr>
              <a:t>[2]</a:t>
            </a:r>
            <a:r>
              <a:rPr lang="ru-RU" sz="1400" dirty="0" smtClean="0"/>
              <a:t> (</a:t>
            </a:r>
            <a:r>
              <a:rPr lang="ru-RU" sz="1400" dirty="0" smtClean="0">
                <a:hlinkClick r:id="rId3" tooltip="Латинский язык"/>
              </a:rPr>
              <a:t>лат.</a:t>
            </a:r>
            <a:r>
              <a:rPr lang="ru-RU" sz="1400" dirty="0" smtClean="0"/>
              <a:t> </a:t>
            </a:r>
            <a:r>
              <a:rPr lang="ru-RU" sz="1400" i="1" dirty="0" err="1" smtClean="0"/>
              <a:t>Anthropoides</a:t>
            </a:r>
            <a:r>
              <a:rPr lang="ru-RU" sz="1400" i="1" dirty="0" smtClean="0"/>
              <a:t> </a:t>
            </a:r>
            <a:r>
              <a:rPr lang="ru-RU" sz="1400" i="1" dirty="0" err="1" smtClean="0"/>
              <a:t>virgo</a:t>
            </a:r>
            <a:r>
              <a:rPr lang="ru-RU" sz="1400" dirty="0" smtClean="0"/>
              <a:t>) — самый маленький и второй по распространённости (после </a:t>
            </a:r>
            <a:r>
              <a:rPr lang="ru-RU" sz="1400" dirty="0" smtClean="0">
                <a:hlinkClick r:id="rId4" tooltip="Канадский журавль"/>
              </a:rPr>
              <a:t>канадского журавля</a:t>
            </a:r>
            <a:r>
              <a:rPr lang="ru-RU" sz="1400" dirty="0" smtClean="0"/>
              <a:t>) </a:t>
            </a:r>
            <a:r>
              <a:rPr lang="ru-RU" sz="1400" dirty="0" smtClean="0">
                <a:hlinkClick r:id="rId5" tooltip="Настоящие журавли"/>
              </a:rPr>
              <a:t>журавль</a:t>
            </a:r>
            <a:r>
              <a:rPr lang="ru-RU" sz="1400" dirty="0" smtClean="0"/>
              <a:t> в мире — его численность оценивается в 200—240 тыс. особей.</a:t>
            </a:r>
          </a:p>
          <a:p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Самый маленький вид журавлей, его высота составляет около 89 см, а масса 2—3 кг. Голова и шея в основном чёрные; позади глаз хорошо заметны длинные пучки белых перьев. От основания </a:t>
            </a:r>
            <a:r>
              <a:rPr lang="ru-RU" sz="1400" dirty="0" smtClean="0">
                <a:hlinkClick r:id="rId6" tooltip="Клюв"/>
              </a:rPr>
              <a:t>клюва</a:t>
            </a:r>
            <a:r>
              <a:rPr lang="ru-RU" sz="1400" dirty="0" smtClean="0"/>
              <a:t> до затылочной части имеется участок светло-серых перьев; обычная для других видов журавлей проплешина отсутствует. Клюв короткий, желтоватый. </a:t>
            </a:r>
            <a:r>
              <a:rPr lang="ru-RU" sz="1400" dirty="0" smtClean="0">
                <a:hlinkClick r:id="rId7" tooltip="Роговица"/>
              </a:rPr>
              <a:t>Роговица</a:t>
            </a:r>
            <a:r>
              <a:rPr lang="ru-RU" sz="1400" dirty="0" smtClean="0"/>
              <a:t> глаз красновато-оранжевая. Оперение туловища голубовато-серое. Маховые перья второго порядка </a:t>
            </a:r>
            <a:r>
              <a:rPr lang="ru-RU" sz="1400" dirty="0" smtClean="0">
                <a:hlinkClick r:id="rId8" tooltip="Крыло птиц"/>
              </a:rPr>
              <a:t>крыльев</a:t>
            </a:r>
            <a:r>
              <a:rPr lang="ru-RU" sz="1400" dirty="0" smtClean="0"/>
              <a:t> выделяются своей длиной и пепельно-серым цветом. Ноги и пальцы на ногах чёрные. Голос — звонкое курлыканье, более высокое и мелодичное, чем у </a:t>
            </a:r>
            <a:r>
              <a:rPr lang="ru-RU" sz="1400" dirty="0" smtClean="0">
                <a:hlinkClick r:id="rId9" tooltip="Журавль серый"/>
              </a:rPr>
              <a:t>серого журавля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24578" name="Picture 2" descr="Jungfernkranic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96136" y="1268760"/>
            <a:ext cx="2348569" cy="288032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4221088"/>
            <a:ext cx="331372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Царство: </a:t>
            </a:r>
            <a:r>
              <a:rPr lang="ru-RU" dirty="0" smtClean="0"/>
              <a:t>Животные</a:t>
            </a:r>
          </a:p>
          <a:p>
            <a:r>
              <a:rPr lang="ru-RU" b="1" dirty="0" smtClean="0"/>
              <a:t>Тип: </a:t>
            </a:r>
            <a:r>
              <a:rPr lang="ru-RU" dirty="0" smtClean="0"/>
              <a:t>Хордовые</a:t>
            </a:r>
          </a:p>
          <a:p>
            <a:r>
              <a:rPr lang="ru-RU" b="1" dirty="0" smtClean="0"/>
              <a:t>Класс: </a:t>
            </a:r>
            <a:r>
              <a:rPr lang="ru-RU" dirty="0" smtClean="0"/>
              <a:t>Птицы</a:t>
            </a:r>
          </a:p>
          <a:p>
            <a:r>
              <a:rPr lang="ru-RU" b="1" dirty="0" smtClean="0"/>
              <a:t>Отряд</a:t>
            </a:r>
            <a:r>
              <a:rPr lang="ru-RU" dirty="0" smtClean="0"/>
              <a:t>: </a:t>
            </a:r>
            <a:r>
              <a:rPr lang="ru-RU" dirty="0" err="1" smtClean="0"/>
              <a:t>Журавлеобразные</a:t>
            </a:r>
            <a:endParaRPr lang="ru-RU" dirty="0" smtClean="0"/>
          </a:p>
          <a:p>
            <a:r>
              <a:rPr lang="ru-RU" b="1" dirty="0" smtClean="0"/>
              <a:t>Семейство: </a:t>
            </a:r>
            <a:r>
              <a:rPr lang="ru-RU" dirty="0" smtClean="0"/>
              <a:t>Журавлиные</a:t>
            </a:r>
            <a:endParaRPr lang="ru-RU" dirty="0" smtClean="0"/>
          </a:p>
          <a:p>
            <a:r>
              <a:rPr lang="ru-RU" b="1" dirty="0" smtClean="0"/>
              <a:t>Род:</a:t>
            </a:r>
            <a:r>
              <a:rPr lang="ru-RU" dirty="0" smtClean="0"/>
              <a:t> </a:t>
            </a:r>
            <a:r>
              <a:rPr lang="ru-RU" b="1" dirty="0" smtClean="0"/>
              <a:t>Журавли - красавки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ru-RU" dirty="0" smtClean="0"/>
              <a:t> </a:t>
            </a:r>
            <a:r>
              <a:rPr lang="ru-RU" b="1" dirty="0" smtClean="0"/>
              <a:t>Вид: </a:t>
            </a:r>
            <a:r>
              <a:rPr lang="ru-RU" b="1" dirty="0" smtClean="0"/>
              <a:t>Журавль - красавка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Птицы. Журавль </a:t>
            </a:r>
            <a:r>
              <a:rPr lang="ru-RU" b="1" dirty="0" smtClean="0"/>
              <a:t>- красавка.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0" y="1527048"/>
            <a:ext cx="4212000" cy="4464000"/>
          </a:xfrm>
        </p:spPr>
        <p:txBody>
          <a:bodyPr>
            <a:normAutofit fontScale="92500"/>
          </a:bodyPr>
          <a:lstStyle/>
          <a:p>
            <a:r>
              <a:rPr lang="ru-RU" sz="2100" dirty="0" smtClean="0"/>
              <a:t>Средняя продолжительность пребывания вида </a:t>
            </a:r>
            <a:r>
              <a:rPr lang="ru-RU" sz="2100" dirty="0" smtClean="0"/>
              <a:t>в пределах </a:t>
            </a:r>
            <a:r>
              <a:rPr lang="ru-RU" sz="2100" dirty="0" smtClean="0"/>
              <a:t>Саратовского </a:t>
            </a:r>
            <a:r>
              <a:rPr lang="ru-RU" sz="2100" dirty="0" smtClean="0"/>
              <a:t> Заволжья 212</a:t>
            </a:r>
            <a:r>
              <a:rPr lang="ru-RU" sz="2100" dirty="0" smtClean="0">
                <a:solidFill>
                  <a:srgbClr val="CC3300"/>
                </a:solidFill>
              </a:rPr>
              <a:t> </a:t>
            </a:r>
            <a:r>
              <a:rPr lang="ru-RU" sz="2100" dirty="0" smtClean="0"/>
              <a:t>дней.</a:t>
            </a:r>
          </a:p>
          <a:p>
            <a:r>
              <a:rPr lang="ru-RU" sz="2100" dirty="0" smtClean="0"/>
              <a:t>Зимуют красавки в Африке</a:t>
            </a:r>
            <a:r>
              <a:rPr lang="ru-RU" sz="2100" dirty="0" smtClean="0"/>
              <a:t>.</a:t>
            </a:r>
          </a:p>
          <a:p>
            <a:pPr>
              <a:lnSpc>
                <a:spcPct val="80000"/>
              </a:lnSpc>
            </a:pPr>
            <a:r>
              <a:rPr lang="ru-RU" sz="2100" dirty="0" smtClean="0"/>
              <a:t>Общая численность популяции журавля в  области 3 тысячи особей.</a:t>
            </a:r>
          </a:p>
          <a:p>
            <a:pPr>
              <a:lnSpc>
                <a:spcPct val="80000"/>
              </a:lnSpc>
            </a:pPr>
            <a:r>
              <a:rPr lang="ru-RU" sz="2100" dirty="0" smtClean="0"/>
              <a:t>Большое негативное воздействие на численность журавля оказывают: 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100" dirty="0" smtClean="0"/>
              <a:t>обработка химикатами посевных площадей и выпас скота.</a:t>
            </a:r>
          </a:p>
          <a:p>
            <a:pPr marL="457200" indent="-457200">
              <a:lnSpc>
                <a:spcPct val="80000"/>
              </a:lnSpc>
              <a:buFont typeface="Wingdings" pitchFamily="2" charset="2"/>
              <a:buChar char="v"/>
            </a:pPr>
            <a:r>
              <a:rPr lang="ru-RU" sz="2100" dirty="0" smtClean="0"/>
              <a:t>охота на журавлей при пролете </a:t>
            </a:r>
            <a:r>
              <a:rPr lang="ru-RU" sz="2100" dirty="0" smtClean="0"/>
              <a:t>их в Пакистане и Афганистане.</a:t>
            </a:r>
            <a:endParaRPr lang="ru-RU" sz="2100" dirty="0" smtClean="0"/>
          </a:p>
          <a:p>
            <a:endParaRPr lang="ru-RU" sz="2400" dirty="0" smtClean="0"/>
          </a:p>
          <a:p>
            <a:endParaRPr lang="ru-RU" dirty="0"/>
          </a:p>
        </p:txBody>
      </p:sp>
      <p:pic>
        <p:nvPicPr>
          <p:cNvPr id="25602" name="Picture 2" descr="http://elis-birds.narod.ru/images/2010/C1_3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4824"/>
            <a:ext cx="4199582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568952" cy="86409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НЕДОПУСТИМЫМИ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rgbClr val="FF0000"/>
                </a:solidFill>
              </a:rPr>
              <a:t>считаются следующие действия: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err="1" smtClean="0"/>
              <a:t>Травмирование</a:t>
            </a:r>
            <a:r>
              <a:rPr lang="ru-RU" dirty="0" smtClean="0"/>
              <a:t> или уничтожение животного.</a:t>
            </a:r>
          </a:p>
          <a:p>
            <a:r>
              <a:rPr lang="ru-RU" dirty="0" smtClean="0"/>
              <a:t>Уничтожение или изъятие яиц птиц.</a:t>
            </a:r>
          </a:p>
          <a:p>
            <a:r>
              <a:rPr lang="ru-RU" dirty="0" smtClean="0"/>
              <a:t>Повреждение или уничтожение обитаемых гнезд или других жилищ животных.</a:t>
            </a:r>
          </a:p>
          <a:p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9698" name="Picture 2" descr="http://img1.liveinternet.ru/images/attach/c/2/65/725/65725743_1287944242_8593976_Ekol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3501008"/>
            <a:ext cx="4286250" cy="2657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91680" y="2348880"/>
            <a:ext cx="5772735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СОХРАНИМ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МИР</a:t>
            </a:r>
          </a:p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ВОКРУГ СЕБЯ!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</a:t>
            </a:r>
            <a:r>
              <a:rPr lang="ru-RU" b="1" dirty="0" smtClean="0"/>
              <a:t>источников </a:t>
            </a:r>
            <a:r>
              <a:rPr lang="ru-RU" b="1" dirty="0" smtClean="0"/>
              <a:t>информации: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88560" y="1527048"/>
            <a:ext cx="8503920" cy="4572000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Красная книга фото. </a:t>
            </a:r>
            <a:r>
              <a:rPr lang="en-US" sz="1600" dirty="0" smtClean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900igr.net/fotografii/literatura/Astafev-Kapalukha/010-V-Saratovskoj-oblasti-est-oblastnaja-Krasnaja-kniga-v-kotoruju.html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Красная книга. </a:t>
            </a:r>
            <a:r>
              <a:rPr lang="en-US" sz="1600" dirty="0" smtClean="0">
                <a:hlinkClick r:id="rId3"/>
              </a:rPr>
              <a:t>http://rsn-saratov.ru/novosti/940</a:t>
            </a:r>
            <a:r>
              <a:rPr lang="en-US" sz="1600" dirty="0" smtClean="0">
                <a:hlinkClick r:id="rId3"/>
              </a:rPr>
              <a:t>/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Красная книга. Российская Федерация. </a:t>
            </a:r>
            <a:r>
              <a:rPr lang="en-US" sz="1600" dirty="0" smtClean="0">
                <a:hlinkClick r:id="rId4"/>
              </a:rPr>
              <a:t>http://</a:t>
            </a:r>
            <a:r>
              <a:rPr lang="en-US" sz="1600" dirty="0" smtClean="0">
                <a:hlinkClick r:id="rId4"/>
              </a:rPr>
              <a:t>freesoft32.ucoz.de/blog/prikreplennye_izobrazhenija/2013-06-10-21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Картинка планета с различными </a:t>
            </a:r>
            <a:r>
              <a:rPr lang="ru-RU" sz="1600" dirty="0" err="1" smtClean="0"/>
              <a:t>эл</a:t>
            </a:r>
            <a:r>
              <a:rPr lang="ru-RU" sz="1600" dirty="0" smtClean="0"/>
              <a:t>. </a:t>
            </a:r>
            <a:r>
              <a:rPr lang="ru-RU" sz="1600" dirty="0" smtClean="0"/>
              <a:t>н</a:t>
            </a:r>
            <a:r>
              <a:rPr lang="ru-RU" sz="1600" dirty="0" smtClean="0"/>
              <a:t>а поверхности. </a:t>
            </a:r>
            <a:r>
              <a:rPr lang="en-US" sz="1600" dirty="0" smtClean="0">
                <a:hlinkClick r:id="rId5"/>
              </a:rPr>
              <a:t>http://ru.depositphotos.com/12782672/stock-photo-A-piece-of-land-in-the-air-with-house-and-tree..</a:t>
            </a:r>
            <a:r>
              <a:rPr lang="en-US" sz="1600" dirty="0" smtClean="0">
                <a:hlinkClick r:id="rId5"/>
              </a:rPr>
              <a:t>html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Картинка-коллаж «Птицы». </a:t>
            </a:r>
            <a:r>
              <a:rPr lang="en-US" sz="1600" dirty="0" smtClean="0">
                <a:hlinkClick r:id="rId6"/>
              </a:rPr>
              <a:t>http://www.ncmountainland.net/nature-gallery</a:t>
            </a:r>
            <a:r>
              <a:rPr lang="en-US" sz="1600" dirty="0" smtClean="0">
                <a:hlinkClick r:id="rId6"/>
              </a:rPr>
              <a:t>/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Картина «Береги природу!» </a:t>
            </a:r>
            <a:r>
              <a:rPr lang="en-US" sz="1600" dirty="0" smtClean="0">
                <a:hlinkClick r:id="rId7"/>
              </a:rPr>
              <a:t>http://www.ecolife.ru/infos/news/tag/2012-2016</a:t>
            </a:r>
            <a:r>
              <a:rPr lang="en-US" sz="1600" dirty="0" smtClean="0">
                <a:hlinkClick r:id="rId7"/>
              </a:rPr>
              <a:t>/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Стрепет. </a:t>
            </a:r>
            <a:r>
              <a:rPr lang="en-US" sz="1600" dirty="0" smtClean="0">
                <a:hlinkClick r:id="rId8"/>
              </a:rPr>
              <a:t>http://ru.wikipedia.org/wiki/</a:t>
            </a:r>
            <a:r>
              <a:rPr lang="ru-RU" sz="1600" dirty="0" smtClean="0">
                <a:hlinkClick r:id="rId8"/>
              </a:rPr>
              <a:t>Стрепет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Стрепет фото. </a:t>
            </a:r>
            <a:r>
              <a:rPr lang="en-US" sz="1600" dirty="0" smtClean="0">
                <a:hlinkClick r:id="rId9"/>
              </a:rPr>
              <a:t>http://survinat.ru/category/encyclopedia/birds</a:t>
            </a:r>
            <a:r>
              <a:rPr lang="en-US" sz="1600" dirty="0" smtClean="0">
                <a:hlinkClick r:id="rId9"/>
              </a:rPr>
              <a:t>/</a:t>
            </a:r>
            <a:r>
              <a:rPr lang="ru-RU" sz="1600" dirty="0" smtClean="0"/>
              <a:t> 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Степной орел. </a:t>
            </a:r>
            <a:r>
              <a:rPr lang="en-US" sz="1600" dirty="0" smtClean="0">
                <a:hlinkClick r:id="rId10"/>
              </a:rPr>
              <a:t>http://ru.wikipedia.org/wiki/%D1%F2%E5%EF%ED%EE%E9_%</a:t>
            </a:r>
            <a:r>
              <a:rPr lang="en-US" sz="1600" dirty="0" smtClean="0">
                <a:hlinkClick r:id="rId10"/>
              </a:rPr>
              <a:t>EE%F0%B8%EB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Степной орел фото. </a:t>
            </a:r>
            <a:r>
              <a:rPr lang="en-US" sz="1600" dirty="0" smtClean="0">
                <a:hlinkClick r:id="rId11"/>
              </a:rPr>
              <a:t>http://megabook.ru/media/%D0%9E%D0%A0%D0%9B%D0%AB%20(%D1%81%D1%82%D0%B5%D0%BF%D0%BD%D0%BE%D0%B9%20%D0%BE%D1%80%D0%B5%D0%BB</a:t>
            </a:r>
            <a:r>
              <a:rPr lang="en-US" sz="1600" dirty="0" smtClean="0">
                <a:hlinkClick r:id="rId11"/>
              </a:rPr>
              <a:t>)</a:t>
            </a:r>
            <a:r>
              <a:rPr lang="ru-RU" sz="1600" dirty="0" smtClean="0"/>
              <a:t> </a:t>
            </a:r>
            <a:r>
              <a:rPr lang="en-US" sz="1600" dirty="0" smtClean="0">
                <a:hlinkClick r:id="rId12"/>
              </a:rPr>
              <a:t>http://www.rbcu.ru/news/24198</a:t>
            </a:r>
            <a:r>
              <a:rPr lang="en-US" sz="1600" dirty="0" smtClean="0">
                <a:hlinkClick r:id="rId12"/>
              </a:rPr>
              <a:t>/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Журавль – красавка. </a:t>
            </a:r>
            <a:r>
              <a:rPr lang="en-US" sz="1600" dirty="0" smtClean="0">
                <a:hlinkClick r:id="rId13"/>
              </a:rPr>
              <a:t>http://ru.wikipedia.org/wiki/%C6%F3%F0%E0%E2%EB%FC-%</a:t>
            </a:r>
            <a:r>
              <a:rPr lang="en-US" sz="1600" dirty="0" smtClean="0">
                <a:hlinkClick r:id="rId13"/>
              </a:rPr>
              <a:t>EA%F0%E0%F1%E0%E2%EA%E0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smtClean="0"/>
              <a:t>Журавль- красавка фото. </a:t>
            </a:r>
            <a:r>
              <a:rPr lang="en-US" sz="1600" dirty="0" smtClean="0">
                <a:hlinkClick r:id="rId14"/>
              </a:rPr>
              <a:t>http://</a:t>
            </a:r>
            <a:r>
              <a:rPr lang="en-US" sz="1600" dirty="0" smtClean="0">
                <a:hlinkClick r:id="rId14"/>
              </a:rPr>
              <a:t>elis-birds.narod.ru/2010/C1_3954.htm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err="1" smtClean="0"/>
              <a:t>Белоглазый</a:t>
            </a:r>
            <a:r>
              <a:rPr lang="ru-RU" sz="1600" dirty="0" smtClean="0"/>
              <a:t> нырок. </a:t>
            </a:r>
            <a:r>
              <a:rPr lang="en-US" sz="1600" dirty="0" smtClean="0">
                <a:hlinkClick r:id="rId15"/>
              </a:rPr>
              <a:t>http://ru.wikipedia.org/wiki/%C1%E5%EB%EE%E3%EB%E0%E7%FB%E9_%</a:t>
            </a:r>
            <a:r>
              <a:rPr lang="en-US" sz="1600" dirty="0" smtClean="0">
                <a:hlinkClick r:id="rId15"/>
              </a:rPr>
              <a:t>ED%FB%F0%EE%EA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1600" dirty="0" err="1" smtClean="0"/>
              <a:t>Белоглазый</a:t>
            </a:r>
            <a:r>
              <a:rPr lang="ru-RU" sz="1600" dirty="0" smtClean="0"/>
              <a:t> нырок фото.</a:t>
            </a:r>
            <a:r>
              <a:rPr lang="en-US" sz="1600" dirty="0" smtClean="0">
                <a:hlinkClick r:id="rId16"/>
              </a:rPr>
              <a:t> http://www.rbcu.ru/birdclass/list.php?SECTION_ID=977</a:t>
            </a:r>
            <a:endParaRPr lang="ru-RU" sz="1600" dirty="0" smtClean="0"/>
          </a:p>
          <a:p>
            <a:pPr marL="514350" indent="-514350">
              <a:buNone/>
            </a:pPr>
            <a:r>
              <a:rPr lang="en-US" sz="1600" dirty="0" smtClean="0">
                <a:hlinkClick r:id="rId17"/>
              </a:rPr>
              <a:t>http://</a:t>
            </a:r>
            <a:r>
              <a:rPr lang="en-US" sz="1600" dirty="0" smtClean="0">
                <a:hlinkClick r:id="rId17"/>
              </a:rPr>
              <a:t>www.birdsonline.ru/gallery/displayimage.php?album=toprated&amp;cat=13&amp;pos=39&amp;PHPSESSID=ote9pc7jnkhrr7p90chaoa4si3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buNone/>
            </a:pPr>
            <a:r>
              <a:rPr lang="ru-RU" sz="1600" dirty="0" smtClean="0"/>
              <a:t> </a:t>
            </a:r>
            <a:endParaRPr lang="ru-RU" sz="1600" dirty="0" smtClean="0"/>
          </a:p>
          <a:p>
            <a:pPr marL="514350" indent="-514350">
              <a:buFont typeface="+mj-lt"/>
              <a:buAutoNum type="arabicPeriod"/>
            </a:pPr>
            <a:endParaRPr lang="ru-RU" sz="1600" dirty="0" smtClean="0"/>
          </a:p>
          <a:p>
            <a:pPr marL="514350" indent="-514350">
              <a:buNone/>
            </a:pPr>
            <a:endParaRPr lang="ru-RU" sz="1600" dirty="0" smtClean="0"/>
          </a:p>
          <a:p>
            <a:pPr marL="514350" indent="-514350">
              <a:buNone/>
            </a:pPr>
            <a:endParaRPr lang="ru-RU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Отгадайте загадку.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918320" cy="4572000"/>
          </a:xfrm>
        </p:spPr>
        <p:txBody>
          <a:bodyPr/>
          <a:lstStyle/>
          <a:p>
            <a:r>
              <a:rPr lang="ru-RU" dirty="0" smtClean="0"/>
              <a:t>На нашей планете живут</a:t>
            </a:r>
          </a:p>
          <a:p>
            <a:pPr>
              <a:buNone/>
            </a:pPr>
            <a:r>
              <a:rPr lang="ru-RU" dirty="0" smtClean="0"/>
              <a:t>    Чудесные </a:t>
            </a:r>
            <a:r>
              <a:rPr lang="ru-RU" dirty="0" smtClean="0"/>
              <a:t>создания,</a:t>
            </a:r>
          </a:p>
          <a:p>
            <a:pPr>
              <a:buNone/>
            </a:pPr>
            <a:r>
              <a:rPr lang="ru-RU" dirty="0" smtClean="0"/>
              <a:t>    Они </a:t>
            </a:r>
            <a:r>
              <a:rPr lang="ru-RU" b="1" dirty="0" smtClean="0"/>
              <a:t>летают</a:t>
            </a:r>
            <a:r>
              <a:rPr lang="ru-RU" dirty="0" smtClean="0"/>
              <a:t> и </a:t>
            </a:r>
            <a:r>
              <a:rPr lang="ru-RU" b="1" dirty="0" smtClean="0"/>
              <a:t>поют</a:t>
            </a:r>
          </a:p>
          <a:p>
            <a:pPr>
              <a:buNone/>
            </a:pPr>
            <a:r>
              <a:rPr lang="ru-RU" dirty="0" smtClean="0"/>
              <a:t>    И </a:t>
            </a:r>
            <a:r>
              <a:rPr lang="ru-RU" dirty="0" smtClean="0"/>
              <a:t>Землю свято берегут</a:t>
            </a:r>
            <a:r>
              <a:rPr lang="ru-RU" dirty="0" smtClean="0"/>
              <a:t>.</a:t>
            </a:r>
          </a:p>
          <a:p>
            <a:pPr algn="ctr">
              <a:buNone/>
            </a:pPr>
            <a:r>
              <a:rPr lang="ru-RU" dirty="0" smtClean="0"/>
              <a:t>Кто это?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3">
                    <a:lumMod val="75000"/>
                  </a:schemeClr>
                </a:solidFill>
              </a:rPr>
              <a:t>ПТИЦЫ.</a:t>
            </a:r>
          </a:p>
          <a:p>
            <a:r>
              <a:rPr lang="ru-RU" dirty="0" smtClean="0"/>
              <a:t>Как вы думаете, каково значение птиц в природе?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26626" name="Picture 2" descr="http://www.designhimmel.com/content/wp-content/uploads/2013/07/Erde_6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772816"/>
            <a:ext cx="3707904" cy="3707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Значение птиц в природе.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054224" cy="4572000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/>
              <a:t>Трудно переоценить</a:t>
            </a:r>
            <a:r>
              <a:rPr lang="ru-RU" sz="2000" dirty="0" smtClean="0"/>
              <a:t> </a:t>
            </a:r>
            <a:r>
              <a:rPr lang="ru-RU" sz="2000" b="1" dirty="0" smtClean="0"/>
              <a:t>значение птиц в природе</a:t>
            </a:r>
            <a:r>
              <a:rPr lang="ru-RU" sz="2000" dirty="0" smtClean="0"/>
              <a:t>, их роль в жизни человека, ту пользу, которую они оказывают лесам, садам и огородам. Без птиц существование последних было бы почти невозможным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К сожалению, птицам грозит беда - они могут быть уничтожены полностью. За последние 400 лет на земном шаре вымерло более 200 видов </a:t>
            </a:r>
            <a:r>
              <a:rPr lang="ru-RU" sz="2000" dirty="0" smtClean="0"/>
              <a:t>птиц, </a:t>
            </a:r>
            <a:r>
              <a:rPr lang="ru-RU" sz="2000" dirty="0" smtClean="0"/>
              <a:t>а в настоящее время каждый второй вид птиц находится под угрозой </a:t>
            </a:r>
            <a:r>
              <a:rPr lang="ru-RU" sz="2000" dirty="0" smtClean="0"/>
              <a:t>исчезновения.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7650" name="Picture 2" descr="http://www.ncmountainland.net/wp-content/uploads/2011/04/collage-bir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060848"/>
            <a:ext cx="4224469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 какой документ занесены редкие и исчезающие виды животных</a:t>
            </a:r>
            <a:r>
              <a:rPr lang="ru-RU" sz="2400" b="1" dirty="0" smtClean="0"/>
              <a:t>?</a:t>
            </a:r>
            <a:endParaRPr lang="ru-RU" sz="2400" b="1" dirty="0"/>
          </a:p>
        </p:txBody>
      </p:sp>
      <p:pic>
        <p:nvPicPr>
          <p:cNvPr id="28674" name="Picture 2" descr="http://ecoportal.su/images/news/342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628800"/>
            <a:ext cx="3052411" cy="4227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книга Саратовской области.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3968" y="1484784"/>
            <a:ext cx="4521704" cy="4608512"/>
          </a:xfrm>
        </p:spPr>
        <p:txBody>
          <a:bodyPr>
            <a:normAutofit fontScale="92500" lnSpcReduction="20000"/>
          </a:bodyPr>
          <a:lstStyle/>
          <a:p>
            <a:pPr algn="just">
              <a:defRPr/>
            </a:pPr>
            <a:r>
              <a:rPr lang="ru-RU" sz="2800" dirty="0" smtClean="0"/>
              <a:t>На территории </a:t>
            </a:r>
            <a:r>
              <a:rPr lang="ru-RU" sz="2800" dirty="0" smtClean="0"/>
              <a:t>Саратовской области Красная книга впервые была издана в 1996 </a:t>
            </a:r>
            <a:r>
              <a:rPr lang="ru-RU" sz="2800" dirty="0" smtClean="0"/>
              <a:t>году</a:t>
            </a:r>
            <a:r>
              <a:rPr lang="ru-RU" sz="2800" dirty="0" smtClean="0"/>
              <a:t>.</a:t>
            </a:r>
          </a:p>
          <a:p>
            <a:pPr algn="just">
              <a:defRPr/>
            </a:pPr>
            <a:r>
              <a:rPr lang="ru-RU" sz="2800" dirty="0" smtClean="0"/>
              <a:t>Второе </a:t>
            </a:r>
            <a:r>
              <a:rPr lang="ru-RU" sz="2800" dirty="0" smtClean="0"/>
              <a:t>издание Красной книги Саратовской области </a:t>
            </a:r>
            <a:r>
              <a:rPr lang="ru-RU" sz="2800" dirty="0" smtClean="0"/>
              <a:t> </a:t>
            </a:r>
            <a:r>
              <a:rPr lang="ru-RU" sz="2800" dirty="0" smtClean="0"/>
              <a:t>2006 </a:t>
            </a:r>
            <a:r>
              <a:rPr lang="ru-RU" sz="2800" dirty="0" smtClean="0"/>
              <a:t>год. </a:t>
            </a:r>
          </a:p>
          <a:p>
            <a:pPr algn="just">
              <a:defRPr/>
            </a:pPr>
            <a:r>
              <a:rPr lang="ru-RU" sz="2800" dirty="0" smtClean="0">
                <a:latin typeface="Times New Roman" pitchFamily="18" charset="0"/>
              </a:rPr>
              <a:t>Красный </a:t>
            </a:r>
            <a:r>
              <a:rPr lang="ru-RU" sz="2800" dirty="0" smtClean="0">
                <a:latin typeface="Times New Roman" pitchFamily="18" charset="0"/>
              </a:rPr>
              <a:t>переплет этой книги не случаен. Красный цвет предупреждает </a:t>
            </a:r>
            <a:r>
              <a:rPr lang="ru-RU" sz="2800" dirty="0" smtClean="0">
                <a:latin typeface="Times New Roman" pitchFamily="18" charset="0"/>
              </a:rPr>
              <a:t>нас – стой! Остановись! Еще </a:t>
            </a:r>
            <a:r>
              <a:rPr lang="ru-RU" sz="2800" dirty="0" smtClean="0">
                <a:latin typeface="Times New Roman" pitchFamily="18" charset="0"/>
              </a:rPr>
              <a:t>один  неосторожный шаг, и может быть поздно.</a:t>
            </a:r>
          </a:p>
          <a:p>
            <a:pPr algn="just">
              <a:defRPr/>
            </a:pPr>
            <a:endParaRPr lang="ru-RU" sz="2800" dirty="0" smtClean="0"/>
          </a:p>
          <a:p>
            <a:pPr algn="just">
              <a:defRPr/>
            </a:pPr>
            <a:endParaRPr lang="ru-RU" sz="2800" dirty="0" smtClean="0"/>
          </a:p>
          <a:p>
            <a:pPr algn="just">
              <a:defRPr/>
            </a:pPr>
            <a:endParaRPr lang="ru-RU" dirty="0"/>
          </a:p>
        </p:txBody>
      </p:sp>
      <p:pic>
        <p:nvPicPr>
          <p:cNvPr id="4" name="Picture 5" descr="Картинка 17 из 38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772816"/>
            <a:ext cx="3525265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Красная книга </a:t>
            </a:r>
            <a:r>
              <a:rPr lang="ru-RU" b="1" dirty="0" smtClean="0">
                <a:solidFill>
                  <a:srgbClr val="FF0000"/>
                </a:solidFill>
              </a:rPr>
              <a:t>Саратовской </a:t>
            </a:r>
            <a:r>
              <a:rPr lang="ru-RU" b="1" dirty="0" smtClean="0">
                <a:solidFill>
                  <a:srgbClr val="FF0000"/>
                </a:solidFill>
              </a:rPr>
              <a:t>области.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>
          <a:xfrm>
            <a:off x="323528" y="1772816"/>
            <a:ext cx="4558280" cy="41342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Листая страницы этой книги, можно убедиться, что особенно заботливое </a:t>
            </a:r>
            <a:r>
              <a:rPr lang="ru-RU" sz="2400" dirty="0" smtClean="0"/>
              <a:t>отношение необходимо </a:t>
            </a:r>
            <a:r>
              <a:rPr lang="ru-RU" sz="2400" dirty="0" smtClean="0"/>
              <a:t>и редким видам птиц. </a:t>
            </a:r>
            <a:r>
              <a:rPr lang="ru-RU" sz="2400" dirty="0" smtClean="0"/>
              <a:t>Именно с такими птицами, проживающими в нашем крае, мы сегодня познакомимся.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30" name="Picture 6" descr="http://900igr.net/datai/literatura/Astafev-Kapalukha/0010-010-V-Saratovskoj-oblasti-est-oblastnaja-Krasnaja-kniga-v-kotoruj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484784"/>
            <a:ext cx="3286125" cy="4143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Птицы. </a:t>
            </a:r>
            <a:r>
              <a:rPr lang="ru-RU" b="1" dirty="0" err="1" smtClean="0"/>
              <a:t>Белоглазый</a:t>
            </a:r>
            <a:r>
              <a:rPr lang="ru-RU" b="1" dirty="0" smtClean="0"/>
              <a:t> нырок.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340768"/>
            <a:ext cx="4680520" cy="4536504"/>
          </a:xfrm>
        </p:spPr>
        <p:txBody>
          <a:bodyPr>
            <a:normAutofit fontScale="70000" lnSpcReduction="20000"/>
          </a:bodyPr>
          <a:lstStyle/>
          <a:p>
            <a:r>
              <a:rPr lang="ru-RU" sz="4900" b="1" dirty="0" smtClean="0"/>
              <a:t> </a:t>
            </a:r>
            <a:r>
              <a:rPr lang="ru-RU" b="1" dirty="0" err="1" smtClean="0"/>
              <a:t>Белоглазый</a:t>
            </a:r>
            <a:r>
              <a:rPr lang="ru-RU" b="1" dirty="0" smtClean="0"/>
              <a:t> нырок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 (</a:t>
            </a:r>
            <a:r>
              <a:rPr lang="ru-RU" dirty="0" smtClean="0">
                <a:hlinkClick r:id="rId3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Aythya</a:t>
            </a:r>
            <a:r>
              <a:rPr lang="ru-RU" i="1" dirty="0" smtClean="0"/>
              <a:t> </a:t>
            </a:r>
            <a:r>
              <a:rPr lang="ru-RU" i="1" dirty="0" err="1" smtClean="0"/>
              <a:t>nyroca</a:t>
            </a:r>
            <a:r>
              <a:rPr lang="ru-RU" dirty="0" smtClean="0"/>
              <a:t>) — птица семейства </a:t>
            </a:r>
            <a:r>
              <a:rPr lang="ru-RU" dirty="0" smtClean="0">
                <a:hlinkClick r:id="rId4" tooltip="Утиные"/>
              </a:rPr>
              <a:t>утиных</a:t>
            </a:r>
            <a:r>
              <a:rPr lang="ru-RU" dirty="0" smtClean="0"/>
              <a:t>. Своё название нырок получил за цвет глаз — </a:t>
            </a:r>
            <a:r>
              <a:rPr lang="ru-RU" dirty="0" smtClean="0">
                <a:hlinkClick r:id="rId5" tooltip="Радужная оболочка"/>
              </a:rPr>
              <a:t>радужная оболочка</a:t>
            </a:r>
            <a:r>
              <a:rPr lang="ru-RU" dirty="0" smtClean="0"/>
              <a:t> глаз у селезней желтовато-белая (издали кажется белой</a:t>
            </a:r>
            <a:r>
              <a:rPr lang="ru-RU" dirty="0" smtClean="0"/>
              <a:t>).</a:t>
            </a:r>
            <a:r>
              <a:rPr lang="ru-RU" dirty="0" smtClean="0"/>
              <a:t> </a:t>
            </a:r>
            <a:endParaRPr lang="ru-RU" dirty="0" smtClean="0"/>
          </a:p>
          <a:p>
            <a:r>
              <a:rPr lang="ru-RU" dirty="0" err="1" smtClean="0"/>
              <a:t>Белоглазый</a:t>
            </a:r>
            <a:r>
              <a:rPr lang="ru-RU" dirty="0" smtClean="0"/>
              <a:t> </a:t>
            </a:r>
            <a:r>
              <a:rPr lang="ru-RU" dirty="0" smtClean="0"/>
              <a:t>нырок — некрупная утка массой от 0,4 до 0,65 кг. Окрас взрослых птиц равномерно коричневый. В брачном наряде у самца белые брюхо и подбородок, бока коричнево-рыжие, верхняя сторона тела, а также ошейник в основании шеи бурые. На крыле белое зеркальце. Самка же более бледная, и радужина глаза у неё коричневая.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148064" y="3343051"/>
            <a:ext cx="3600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Царство: </a:t>
            </a:r>
            <a:r>
              <a:rPr lang="ru-RU" sz="2000" dirty="0" smtClean="0"/>
              <a:t>Ж</a:t>
            </a:r>
            <a:r>
              <a:rPr lang="ru-RU" sz="2000" dirty="0" smtClean="0"/>
              <a:t>ивотные</a:t>
            </a:r>
          </a:p>
          <a:p>
            <a:r>
              <a:rPr lang="ru-RU" sz="2000" b="1" dirty="0" smtClean="0"/>
              <a:t>Тип: </a:t>
            </a:r>
            <a:r>
              <a:rPr lang="ru-RU" sz="2000" dirty="0" smtClean="0"/>
              <a:t>Х</a:t>
            </a:r>
            <a:r>
              <a:rPr lang="ru-RU" sz="2000" dirty="0" smtClean="0"/>
              <a:t>ордовые</a:t>
            </a:r>
          </a:p>
          <a:p>
            <a:r>
              <a:rPr lang="ru-RU" sz="2000" b="1" dirty="0" smtClean="0"/>
              <a:t>Класс: </a:t>
            </a:r>
            <a:r>
              <a:rPr lang="ru-RU" sz="2000" dirty="0" smtClean="0"/>
              <a:t>П</a:t>
            </a:r>
            <a:r>
              <a:rPr lang="ru-RU" sz="2000" dirty="0" smtClean="0"/>
              <a:t>тицы</a:t>
            </a:r>
          </a:p>
          <a:p>
            <a:r>
              <a:rPr lang="ru-RU" sz="2000" b="1" dirty="0" smtClean="0"/>
              <a:t>Отряд</a:t>
            </a:r>
            <a:r>
              <a:rPr lang="ru-RU" sz="2000" dirty="0" smtClean="0"/>
              <a:t>: </a:t>
            </a:r>
            <a:r>
              <a:rPr lang="ru-RU" sz="2000" dirty="0" err="1" smtClean="0"/>
              <a:t>Г</a:t>
            </a:r>
            <a:r>
              <a:rPr lang="ru-RU" sz="2000" dirty="0" err="1" smtClean="0"/>
              <a:t>усеобразные</a:t>
            </a:r>
            <a:endParaRPr lang="ru-RU" sz="2000" dirty="0" smtClean="0"/>
          </a:p>
          <a:p>
            <a:r>
              <a:rPr lang="ru-RU" sz="2000" b="1" dirty="0" smtClean="0"/>
              <a:t>Семейство: </a:t>
            </a:r>
            <a:r>
              <a:rPr lang="ru-RU" sz="2000" dirty="0" smtClean="0"/>
              <a:t>Утиные</a:t>
            </a:r>
          </a:p>
          <a:p>
            <a:r>
              <a:rPr lang="ru-RU" sz="2000" b="1" dirty="0" smtClean="0"/>
              <a:t>Род:</a:t>
            </a:r>
            <a:r>
              <a:rPr lang="ru-RU" sz="2000" dirty="0" smtClean="0"/>
              <a:t> Чернети</a:t>
            </a:r>
          </a:p>
          <a:p>
            <a:r>
              <a:rPr lang="ru-RU" sz="2000" b="1" dirty="0" smtClean="0"/>
              <a:t>Вид: </a:t>
            </a:r>
            <a:r>
              <a:rPr lang="ru-RU" sz="2000" b="1" dirty="0" err="1" smtClean="0"/>
              <a:t>Белоглазый</a:t>
            </a:r>
            <a:r>
              <a:rPr lang="ru-RU" sz="2000" b="1" dirty="0" smtClean="0"/>
              <a:t> нырок</a:t>
            </a:r>
          </a:p>
        </p:txBody>
      </p:sp>
      <p:pic>
        <p:nvPicPr>
          <p:cNvPr id="4098" name="Picture 2" descr="Aythya nyroca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40152" y="1412776"/>
            <a:ext cx="2524125" cy="18954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Птицы. </a:t>
            </a:r>
            <a:r>
              <a:rPr lang="ru-RU" b="1" dirty="0" err="1" smtClean="0"/>
              <a:t>Белоглазый</a:t>
            </a:r>
            <a:r>
              <a:rPr lang="ru-RU" b="1" dirty="0" smtClean="0"/>
              <a:t> нырок.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5206352" cy="457200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Летнее </a:t>
            </a:r>
            <a:r>
              <a:rPr lang="ru-RU" sz="2400" dirty="0" err="1" smtClean="0"/>
              <a:t>прибывание</a:t>
            </a:r>
            <a:r>
              <a:rPr lang="ru-RU" sz="2400" dirty="0" smtClean="0"/>
              <a:t> </a:t>
            </a:r>
            <a:r>
              <a:rPr lang="ru-RU" sz="2400" dirty="0" smtClean="0"/>
              <a:t>нырков </a:t>
            </a:r>
            <a:r>
              <a:rPr lang="ru-RU" sz="2400" dirty="0" smtClean="0"/>
              <a:t>было известно из Петровского и </a:t>
            </a:r>
            <a:r>
              <a:rPr lang="ru-RU" sz="2400" dirty="0" err="1" smtClean="0"/>
              <a:t>Балашовского</a:t>
            </a:r>
            <a:r>
              <a:rPr lang="ru-RU" sz="2400" dirty="0" smtClean="0"/>
              <a:t> районов, а также на Волге в пределах Саратовской области.</a:t>
            </a: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>Внешне </a:t>
            </a:r>
            <a:r>
              <a:rPr lang="ru-RU" sz="2400" dirty="0" err="1" smtClean="0"/>
              <a:t>белоглазый</a:t>
            </a:r>
            <a:r>
              <a:rPr lang="ru-RU" sz="2400" dirty="0" smtClean="0"/>
              <a:t> нырок похож </a:t>
            </a:r>
            <a:r>
              <a:rPr lang="ru-RU" sz="2400" dirty="0" smtClean="0"/>
              <a:t>на других нырковых уток, из-за чего может попадать под выстрелы охотников; значительное количество птиц гибнет в рыболовных сетях. </a:t>
            </a:r>
          </a:p>
          <a:p>
            <a:endParaRPr lang="ru-RU" dirty="0"/>
          </a:p>
        </p:txBody>
      </p:sp>
      <p:pic>
        <p:nvPicPr>
          <p:cNvPr id="18434" name="Picture 2" descr="http://kartiny.ucoz.ru/_ph/100/2/56157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3" y="1340769"/>
            <a:ext cx="3145980" cy="2160240"/>
          </a:xfrm>
          <a:prstGeom prst="rect">
            <a:avLst/>
          </a:prstGeom>
          <a:noFill/>
        </p:spPr>
      </p:pic>
      <p:pic>
        <p:nvPicPr>
          <p:cNvPr id="18436" name="Picture 4" descr="http://www.birds-online.ru/gallery/albums/birds/Anseriformes/Aythya%20nyroca/normal_IMG_17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717032"/>
            <a:ext cx="3240360" cy="2171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Птицы. Стрепет.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4558280" cy="4782272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Стре́пет</a:t>
            </a:r>
            <a:r>
              <a:rPr lang="ru-RU" baseline="30000" dirty="0" smtClean="0">
                <a:hlinkClick r:id="rId2"/>
              </a:rPr>
              <a:t>[1]</a:t>
            </a:r>
            <a:r>
              <a:rPr lang="ru-RU" dirty="0" smtClean="0"/>
              <a:t> (</a:t>
            </a:r>
            <a:r>
              <a:rPr lang="ru-RU" dirty="0" smtClean="0">
                <a:hlinkClick r:id="rId3" tooltip="Латинский язык"/>
              </a:rPr>
              <a:t>лат.</a:t>
            </a:r>
            <a:r>
              <a:rPr lang="ru-RU" dirty="0" smtClean="0"/>
              <a:t> </a:t>
            </a:r>
            <a:r>
              <a:rPr lang="ru-RU" i="1" dirty="0" err="1" smtClean="0"/>
              <a:t>Tetrax</a:t>
            </a:r>
            <a:r>
              <a:rPr lang="ru-RU" i="1" dirty="0" smtClean="0"/>
              <a:t> </a:t>
            </a:r>
            <a:r>
              <a:rPr lang="ru-RU" i="1" dirty="0" err="1" smtClean="0"/>
              <a:t>tetrax</a:t>
            </a:r>
            <a:r>
              <a:rPr lang="ru-RU" dirty="0" smtClean="0"/>
              <a:t>) — птица из семейства дрофиные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Величиной стрепет с курицу. Длина тела достигает от 40 до 45 см, размах крыльев — 83—91 см, масса — 500—900 г. Верх тела песочного цвета с тёмным рисунком, низ белый. В брачном наряде у самца чёрная шея с двумя белыми полосами. В зимнем наряде самец и самка окрашены в песочный цвет с чёрными пятнами.</a:t>
            </a:r>
          </a:p>
          <a:p>
            <a:r>
              <a:rPr lang="ru-RU" dirty="0" smtClean="0"/>
              <a:t>Своеобразен полёт стрепета. Сорвавшись с земли, он летит очень быстро. Кажется, что птица дрожит и трепещет на месте, но в то же время быстро двигается вперёд. В полёте крылья издают издалека слышимый своеобразный свист.</a:t>
            </a:r>
          </a:p>
          <a:p>
            <a:endParaRPr lang="ru-RU" dirty="0"/>
          </a:p>
        </p:txBody>
      </p:sp>
      <p:pic>
        <p:nvPicPr>
          <p:cNvPr id="19458" name="Picture 2" descr="Tetrax tetrax 19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240360" cy="238441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508104" y="3861048"/>
            <a:ext cx="306365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Царство: </a:t>
            </a:r>
            <a:r>
              <a:rPr lang="ru-RU" dirty="0" smtClean="0"/>
              <a:t>Животные</a:t>
            </a:r>
          </a:p>
          <a:p>
            <a:r>
              <a:rPr lang="ru-RU" b="1" dirty="0" smtClean="0"/>
              <a:t>Тип: </a:t>
            </a:r>
            <a:r>
              <a:rPr lang="ru-RU" dirty="0" smtClean="0"/>
              <a:t>Хордовые</a:t>
            </a:r>
          </a:p>
          <a:p>
            <a:r>
              <a:rPr lang="ru-RU" b="1" dirty="0" smtClean="0"/>
              <a:t>Класс: </a:t>
            </a:r>
            <a:r>
              <a:rPr lang="ru-RU" dirty="0" smtClean="0"/>
              <a:t>Птицы</a:t>
            </a:r>
          </a:p>
          <a:p>
            <a:r>
              <a:rPr lang="ru-RU" b="1" dirty="0" smtClean="0"/>
              <a:t>Отряд</a:t>
            </a:r>
            <a:r>
              <a:rPr lang="ru-RU" dirty="0" smtClean="0"/>
              <a:t>: </a:t>
            </a:r>
            <a:r>
              <a:rPr lang="ru-RU" dirty="0" err="1" smtClean="0"/>
              <a:t>Журавлеобразные</a:t>
            </a:r>
            <a:endParaRPr lang="ru-RU" dirty="0" smtClean="0"/>
          </a:p>
          <a:p>
            <a:r>
              <a:rPr lang="ru-RU" b="1" dirty="0" smtClean="0"/>
              <a:t>Семейство: </a:t>
            </a:r>
            <a:r>
              <a:rPr lang="ru-RU" dirty="0" smtClean="0"/>
              <a:t>Дрофиные</a:t>
            </a:r>
            <a:endParaRPr lang="ru-RU" dirty="0" smtClean="0"/>
          </a:p>
          <a:p>
            <a:r>
              <a:rPr lang="ru-RU" b="1" dirty="0" smtClean="0"/>
              <a:t>Род:</a:t>
            </a:r>
            <a:r>
              <a:rPr lang="ru-RU" dirty="0" smtClean="0"/>
              <a:t> </a:t>
            </a:r>
            <a:r>
              <a:rPr lang="ru-RU" b="1" dirty="0" smtClean="0"/>
              <a:t>Стрепеты</a:t>
            </a:r>
            <a:r>
              <a:rPr lang="ru-RU" dirty="0" smtClean="0"/>
              <a:t> (</a:t>
            </a:r>
            <a:r>
              <a:rPr lang="en-US" i="1" dirty="0" err="1" smtClean="0"/>
              <a:t>Tetrax</a:t>
            </a:r>
            <a:r>
              <a:rPr lang="en-US" dirty="0" smtClean="0"/>
              <a:t> </a:t>
            </a:r>
            <a:r>
              <a:rPr lang="en-US" cap="small" dirty="0" smtClean="0"/>
              <a:t/>
            </a:r>
            <a:br>
              <a:rPr lang="en-US" cap="small" dirty="0" smtClean="0"/>
            </a:br>
            <a:r>
              <a:rPr lang="en-US" cap="small" dirty="0" smtClean="0">
                <a:hlinkClick r:id="rId5" tooltip="Thomas Ignatius Maria Forster (страница отсутствует)"/>
              </a:rPr>
              <a:t>T. Forster</a:t>
            </a:r>
            <a:r>
              <a:rPr lang="en-US" cap="small" dirty="0" smtClean="0"/>
              <a:t>, 1817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b="1" dirty="0" smtClean="0"/>
              <a:t>Вид: </a:t>
            </a:r>
            <a:r>
              <a:rPr lang="ru-RU" b="1" dirty="0" smtClean="0"/>
              <a:t>Стрепет</a:t>
            </a:r>
            <a:endParaRPr lang="ru-R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380</TotalTime>
  <Words>703</Words>
  <Application>Microsoft Office PowerPoint</Application>
  <PresentationFormat>Экран (4:3)</PresentationFormat>
  <Paragraphs>116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Официальная</vt:lpstr>
      <vt:lpstr>Всероссийская экологическая интернет-конференция  "Земля - наш общий дом« Секция 2.  «Красная книга моего края». </vt:lpstr>
      <vt:lpstr>Отгадайте загадку.</vt:lpstr>
      <vt:lpstr>Значение птиц в природе.</vt:lpstr>
      <vt:lpstr>В какой документ занесены редкие и исчезающие виды животных?</vt:lpstr>
      <vt:lpstr>Красная книга Саратовской области.</vt:lpstr>
      <vt:lpstr>Красная книга Саратовской области.</vt:lpstr>
      <vt:lpstr>Птицы. Белоглазый нырок.</vt:lpstr>
      <vt:lpstr>Птицы. Белоглазый нырок.</vt:lpstr>
      <vt:lpstr>Птицы. Стрепет.</vt:lpstr>
      <vt:lpstr>Птицы. Стрепет.</vt:lpstr>
      <vt:lpstr>Птицы. Степной орел.</vt:lpstr>
      <vt:lpstr>Птицы. Степной орел.</vt:lpstr>
      <vt:lpstr>Птицы. Журавль - красавка.</vt:lpstr>
      <vt:lpstr>Птицы. Журавль - красавка.</vt:lpstr>
      <vt:lpstr>НЕДОПУСТИМЫМИ  считаются следующие действия:</vt:lpstr>
      <vt:lpstr>Слайд 16</vt:lpstr>
      <vt:lpstr>Список источников информации: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Всероссийская экологическая интернет-конференция  "Земля - наш общий дом« Секция 2.  «Красная книга моего края». </dc:title>
  <dc:creator>Администратор.</dc:creator>
  <cp:lastModifiedBy>ASUS X501U</cp:lastModifiedBy>
  <cp:revision>48</cp:revision>
  <dcterms:created xsi:type="dcterms:W3CDTF">2014-04-12T16:42:37Z</dcterms:created>
  <dcterms:modified xsi:type="dcterms:W3CDTF">2014-04-13T09:38:16Z</dcterms:modified>
</cp:coreProperties>
</file>