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66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extrusionClr>
                <a:schemeClr val="accent4">
                  <a:lumMod val="60000"/>
                  <a:lumOff val="40000"/>
                </a:schemeClr>
              </a:extrusionClr>
            </a:sp3d>
          </a:bodyPr>
          <a:lstStyle/>
          <a:p>
            <a:pPr algn="ctr"/>
            <a:r>
              <a:rPr lang="ru-RU" sz="4000" dirty="0" smtClean="0">
                <a:solidFill>
                  <a:srgbClr val="9933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«Особенности использования технологии проектного обучения в начальной школе»</a:t>
            </a:r>
            <a:endParaRPr lang="ru-RU" sz="4000" dirty="0">
              <a:solidFill>
                <a:srgbClr val="9933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4355976" y="6165304"/>
            <a:ext cx="4483224" cy="69269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Гаврилова Елена Юрьевна, учитель начальных классов ГБОУ школы № 246 </a:t>
            </a:r>
            <a:r>
              <a:rPr lang="ru-RU" dirty="0" err="1" smtClean="0">
                <a:solidFill>
                  <a:srgbClr val="C00000"/>
                </a:solidFill>
              </a:rPr>
              <a:t>Санкт_Петербурга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Елена\Pictures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700808"/>
            <a:ext cx="6840760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8100392" cy="309634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 contourW="12700">
              <a:bevelT w="82550" h="38100" prst="coolSlant"/>
              <a:extrusionClr>
                <a:schemeClr val="bg1"/>
              </a:extrusionClr>
              <a:contourClr>
                <a:schemeClr val="accent6">
                  <a:lumMod val="60000"/>
                  <a:lumOff val="40000"/>
                </a:schemeClr>
              </a:contourClr>
            </a:sp3d>
          </a:bodyPr>
          <a:lstStyle/>
          <a:p>
            <a:r>
              <a:rPr lang="ru-RU" sz="2700" dirty="0" smtClean="0">
                <a:solidFill>
                  <a:srgbClr val="99330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Обучение школьников специальным знаниям, а также развитие у них общих умений и навыков, необходимых в исследовательском поиске, -</a:t>
            </a:r>
            <a:br>
              <a:rPr lang="ru-RU" sz="2700" dirty="0" smtClean="0">
                <a:solidFill>
                  <a:srgbClr val="99330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</a:br>
            <a:r>
              <a:rPr lang="ru-RU" sz="2700" dirty="0" smtClean="0">
                <a:solidFill>
                  <a:srgbClr val="99330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 одна из основных практических задач современного образования.</a:t>
            </a: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50800" dir="5400000" algn="ctr" rotWithShape="0">
                    <a:schemeClr val="tx1"/>
                  </a:outerShdw>
                  <a:reflection blurRad="12700" stA="48000" endA="300" endPos="55000" dir="5400000" sy="-90000" algn="bl" rotWithShape="0"/>
                </a:effectLst>
              </a:rPr>
              <a:t>Задачи: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tx1"/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71600" y="3717032"/>
            <a:ext cx="7867600" cy="2736304"/>
          </a:xfrm>
        </p:spPr>
        <p:txBody>
          <a:bodyPr>
            <a:normAutofit fontScale="85000" lnSpcReduction="10000"/>
            <a:scene3d>
              <a:camera prst="orthographicFront"/>
              <a:lightRig rig="threePt" dir="t"/>
            </a:scene3d>
            <a:sp3d extrusionH="57150">
              <a:bevelT w="38100" h="38100"/>
              <a:extrusionClr>
                <a:schemeClr val="tx1"/>
              </a:extrusionClr>
            </a:sp3d>
          </a:bodyPr>
          <a:lstStyle/>
          <a:p>
            <a:pPr marL="990600" lvl="1" indent="-533400" algn="l">
              <a:buClr>
                <a:schemeClr val="hlink"/>
              </a:buClr>
              <a:defRPr/>
            </a:pPr>
            <a:r>
              <a:rPr lang="ru-RU" sz="3200" dirty="0" smtClean="0">
                <a:solidFill>
                  <a:srgbClr val="CC00CC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+mj-lt"/>
                <a:cs typeface="Arial" pitchFamily="34" charset="0"/>
              </a:rPr>
              <a:t>Раскрыть сущность и историю технологии проектного обучения.</a:t>
            </a:r>
          </a:p>
          <a:p>
            <a:pPr marL="990600" lvl="1" indent="-533400" algn="l">
              <a:buClr>
                <a:schemeClr val="hlink"/>
              </a:buClr>
              <a:defRPr/>
            </a:pPr>
            <a:r>
              <a:rPr lang="ru-RU" sz="3200" dirty="0" smtClean="0">
                <a:solidFill>
                  <a:srgbClr val="CC00CC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+mj-lt"/>
                <a:cs typeface="Arial" pitchFamily="34" charset="0"/>
              </a:rPr>
              <a:t>Дать классификацию учебных проектов, используемых в начальной школе.</a:t>
            </a:r>
          </a:p>
          <a:p>
            <a:pPr marL="990600" lvl="1" indent="-533400" algn="l">
              <a:buClr>
                <a:schemeClr val="hlink"/>
              </a:buClr>
              <a:defRPr/>
            </a:pPr>
            <a:r>
              <a:rPr lang="ru-RU" sz="3200" dirty="0" smtClean="0">
                <a:solidFill>
                  <a:srgbClr val="CC00CC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+mj-lt"/>
                <a:cs typeface="Arial" pitchFamily="34" charset="0"/>
              </a:rPr>
              <a:t>Определить специфику организации проектной деятельности учащихся начальных классов.</a:t>
            </a:r>
          </a:p>
          <a:p>
            <a:endParaRPr lang="ru-RU" dirty="0"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94712" cy="1196752"/>
          </a:xfrm>
        </p:spPr>
        <p:txBody>
          <a:bodyPr>
            <a:noAutofit/>
            <a:scene3d>
              <a:camera prst="orthographicFront"/>
              <a:lightRig rig="threePt" dir="t"/>
            </a:scene3d>
            <a:sp3d contourW="12700" prstMaterial="flat">
              <a:bevelB w="82550" h="38100" prst="coolSlant"/>
              <a:contourClr>
                <a:schemeClr val="tx1"/>
              </a:contourClr>
            </a:sp3d>
          </a:bodyPr>
          <a:lstStyle/>
          <a:p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CC6600"/>
                </a:solidFill>
              </a:rPr>
              <a:t>«Все, что я познаю, я знаю, для чего это </a:t>
            </a:r>
            <a:br>
              <a:rPr lang="ru-RU" sz="2000" dirty="0" smtClean="0">
                <a:solidFill>
                  <a:srgbClr val="CC6600"/>
                </a:solidFill>
              </a:rPr>
            </a:br>
            <a:r>
              <a:rPr lang="ru-RU" sz="2000" dirty="0" smtClean="0">
                <a:solidFill>
                  <a:srgbClr val="CC6600"/>
                </a:solidFill>
              </a:rPr>
              <a:t>мне надо и где и как я могу эти знания применить»      Джон   Дьюи</a:t>
            </a:r>
            <a:endParaRPr lang="ru-RU" sz="2000" dirty="0">
              <a:solidFill>
                <a:srgbClr val="CC6600"/>
              </a:solidFill>
            </a:endParaRPr>
          </a:p>
        </p:txBody>
      </p:sp>
      <p:pic>
        <p:nvPicPr>
          <p:cNvPr id="1026" name="Picture 2" descr="C:\Users\Елена\Desktop\0003-003-Osnovopolozhnikom-pedagogicheskogo-metoda-proektov-schitaetsja-Dzhon-Dju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3888432" cy="4752528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4048" y="1340768"/>
            <a:ext cx="3987552" cy="523150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sz="1750" dirty="0" smtClean="0">
                <a:solidFill>
                  <a:srgbClr val="990033"/>
                </a:solidFill>
              </a:rPr>
              <a:t>      Дьюи разработал теорию научного метода как инструмента успешной человеческой деятельности, достижения целей. Открытие, сделанное Дьюи при разработке теории научного метода и учении о проблематичной ситуации, состоит в том, что достоверное знание и правильное использование научного метода приводят к превращению проблематичной ситуации в решённую — ситуация приобретает иное качество — «следовательно, познание приводит к качественному изменению объекта познания — познание изменяет само существование предмета познания».</a:t>
            </a:r>
            <a:endParaRPr lang="ru-RU" sz="175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76672"/>
            <a:ext cx="8610600" cy="64807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A50021"/>
                </a:solidFill>
              </a:rPr>
              <a:t>В России метод проектов получил широкое распространение в Трудовой школе 20-х г.г.</a:t>
            </a:r>
            <a:r>
              <a:rPr lang="ru-RU" sz="3100" dirty="0" smtClean="0">
                <a:solidFill>
                  <a:srgbClr val="A50021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259632" y="5949280"/>
            <a:ext cx="3024336" cy="72008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П.П.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Блонский</a:t>
            </a:r>
          </a:p>
          <a:p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half" idx="3"/>
          </p:nvPr>
        </p:nvSpPr>
        <p:spPr>
          <a:xfrm>
            <a:off x="6012160" y="6021288"/>
            <a:ext cx="2592288" cy="64807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С.Т.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Шацкий</a:t>
            </a:r>
          </a:p>
          <a:p>
            <a:endParaRPr lang="ru-RU" dirty="0"/>
          </a:p>
        </p:txBody>
      </p:sp>
      <p:pic>
        <p:nvPicPr>
          <p:cNvPr id="1029" name="Picture 5" descr="C:\Users\Елена\Desktop\image00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484784"/>
            <a:ext cx="3096344" cy="4320480"/>
          </a:xfrm>
          <a:prstGeom prst="rect">
            <a:avLst/>
          </a:prstGeom>
          <a:noFill/>
        </p:spPr>
      </p:pic>
      <p:pic>
        <p:nvPicPr>
          <p:cNvPr id="1030" name="Picture 6" descr="C:\Users\Елена\Desktop\40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5652120" y="1484784"/>
            <a:ext cx="2959980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86409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A50021"/>
                </a:solidFill>
                <a:effectLst>
                  <a:outerShdw blurRad="50800" dist="50800" dir="5400000" algn="ctr" rotWithShape="0">
                    <a:schemeClr val="tx1"/>
                  </a:outerShdw>
                  <a:reflection blurRad="12700" stA="48000" endA="300" endPos="55000" dir="5400000" sy="-90000" algn="bl" rotWithShape="0"/>
                </a:effectLst>
              </a:rPr>
              <a:t>Типы проектов</a:t>
            </a:r>
            <a:endParaRPr lang="ru-RU" dirty="0">
              <a:solidFill>
                <a:srgbClr val="A50021"/>
              </a:solidFill>
              <a:effectLst>
                <a:outerShdw blurRad="50800" dist="50800" dir="5400000" algn="ctr" rotWithShape="0">
                  <a:schemeClr val="tx1"/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1043608" y="1124744"/>
            <a:ext cx="7947992" cy="561662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dirty="0" smtClean="0">
                <a:solidFill>
                  <a:schemeClr val="tx1"/>
                </a:solidFill>
              </a:rPr>
              <a:t>Среди </a:t>
            </a:r>
            <a:r>
              <a:rPr lang="ru-RU" sz="3800" b="1" dirty="0" smtClean="0">
                <a:solidFill>
                  <a:schemeClr val="tx1"/>
                </a:solidFill>
              </a:rPr>
              <a:t>учебных проектов</a:t>
            </a:r>
            <a:r>
              <a:rPr lang="ru-RU" sz="3800" dirty="0" smtClean="0">
                <a:solidFill>
                  <a:schemeClr val="tx1"/>
                </a:solidFill>
              </a:rPr>
              <a:t> можно выделить следующие </a:t>
            </a:r>
            <a:r>
              <a:rPr lang="ru-RU" sz="3800" b="1" dirty="0" smtClean="0">
                <a:solidFill>
                  <a:schemeClr val="tx1"/>
                </a:solidFill>
              </a:rPr>
              <a:t>типы:</a:t>
            </a:r>
            <a:endParaRPr lang="ru-RU" sz="3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3800" b="1" u="sng" dirty="0" smtClean="0">
                <a:solidFill>
                  <a:schemeClr val="tx1"/>
                </a:solidFill>
              </a:rPr>
              <a:t>Исследовательские</a:t>
            </a:r>
            <a:r>
              <a:rPr lang="ru-RU" sz="3800" dirty="0" smtClean="0">
                <a:solidFill>
                  <a:schemeClr val="tx1"/>
                </a:solidFill>
              </a:rPr>
              <a:t> – по структуре приближены к подлинному научному исследованию; доказательство актуальности темы, определение проблемы, предмета и объекта исследования, обозначение задачи, методов, источников информации, выдвижение гипотез, обобщение результатов, выводы, оформление результатов, обозначение новых проблем.</a:t>
            </a:r>
          </a:p>
          <a:p>
            <a:pPr>
              <a:buNone/>
            </a:pPr>
            <a:r>
              <a:rPr lang="ru-RU" sz="3800" b="1" u="sng" dirty="0" smtClean="0">
                <a:solidFill>
                  <a:schemeClr val="tx1"/>
                </a:solidFill>
              </a:rPr>
              <a:t>Творческие</a:t>
            </a:r>
            <a:r>
              <a:rPr lang="ru-RU" sz="3800" u="sng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– не имеют детально проработанной структуры, подчиняются жанру конечного результата (газета, фильм, праздник), но результаты оформляются в продуманной завершённой форме (сценарий фильма или праздника, макет газеты).</a:t>
            </a:r>
          </a:p>
          <a:p>
            <a:pPr>
              <a:buNone/>
            </a:pPr>
            <a:r>
              <a:rPr lang="ru-RU" sz="3800" b="1" u="sng" dirty="0" smtClean="0">
                <a:solidFill>
                  <a:schemeClr val="tx1"/>
                </a:solidFill>
              </a:rPr>
              <a:t>Информационные</a:t>
            </a:r>
            <a:r>
              <a:rPr lang="ru-RU" sz="3800" dirty="0" smtClean="0">
                <a:solidFill>
                  <a:schemeClr val="tx1"/>
                </a:solidFill>
              </a:rPr>
              <a:t> – сбор информации и ознакомление с ней заинтересованных лиц, анализ и обобщение фактов; схожи с исследовательскими проектами и являются их составной частью, требуют презентации и её разработки.</a:t>
            </a:r>
          </a:p>
          <a:p>
            <a:pPr>
              <a:buNone/>
            </a:pPr>
            <a:r>
              <a:rPr lang="ru-RU" sz="3800" b="1" u="sng" dirty="0" smtClean="0">
                <a:solidFill>
                  <a:schemeClr val="tx1"/>
                </a:solidFill>
              </a:rPr>
              <a:t>Социально значимые</a:t>
            </a:r>
            <a:r>
              <a:rPr lang="ru-RU" sz="3800" u="sng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– с самого начала чётко обозначается результат деятельности, ориентированный на интересы какой-либо группы людей; требуют распределения ролей участников, плана действий, внешней экспертизы.</a:t>
            </a:r>
          </a:p>
          <a:p>
            <a:pPr>
              <a:buNone/>
            </a:pPr>
            <a:r>
              <a:rPr lang="ru-RU" sz="3800" dirty="0" smtClean="0">
                <a:solidFill>
                  <a:schemeClr val="tx1"/>
                </a:solidFill>
              </a:rPr>
              <a:t>Особое место среди социально значимых учебных проектов занимают </a:t>
            </a:r>
            <a:r>
              <a:rPr lang="ru-RU" sz="3800" b="1" u="sng" dirty="0" smtClean="0">
                <a:solidFill>
                  <a:schemeClr val="tx1"/>
                </a:solidFill>
              </a:rPr>
              <a:t>телекоммуникационные проекты</a:t>
            </a:r>
            <a:r>
              <a:rPr lang="ru-RU" sz="3800" u="sng" dirty="0" smtClean="0">
                <a:solidFill>
                  <a:schemeClr val="tx1"/>
                </a:solidFill>
              </a:rPr>
              <a:t>. </a:t>
            </a:r>
            <a:r>
              <a:rPr lang="ru-RU" sz="3800" dirty="0" smtClean="0">
                <a:solidFill>
                  <a:schemeClr val="tx1"/>
                </a:solidFill>
              </a:rPr>
              <a:t>Они стали возможны с появлением в начале 80-х гг. телекоммуникационных сетей, позволивших учителям и учащимся из разных стран общаться друг с другом.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43608" y="116632"/>
            <a:ext cx="8100392" cy="674136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4500" b="1" u="sng" dirty="0" smtClean="0">
                <a:solidFill>
                  <a:srgbClr val="990033"/>
                </a:solidFill>
              </a:rPr>
              <a:t>Этапы проектов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целом в проектной деятельности младших школьников выделятся следующие этапы, соответствующие структуре учебной деятельности:</a:t>
            </a:r>
          </a:p>
          <a:p>
            <a:pPr>
              <a:buNone/>
            </a:pPr>
            <a:endParaRPr lang="ru-RU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ru-RU" b="1" u="sng" dirty="0" smtClean="0">
                <a:solidFill>
                  <a:schemeClr val="tx1"/>
                </a:solidFill>
              </a:rPr>
              <a:t>мотивационный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(учитель: заявляет общий замысел, создает положительный мотивационный настрой; ученики: обсуждают, предлагают собственные идеи);</a:t>
            </a:r>
          </a:p>
          <a:p>
            <a:pPr lvl="0">
              <a:buNone/>
            </a:pPr>
            <a:r>
              <a:rPr lang="ru-RU" b="1" u="sng" dirty="0" smtClean="0">
                <a:solidFill>
                  <a:schemeClr val="tx1"/>
                </a:solidFill>
              </a:rPr>
              <a:t>планирующий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– подготовительный (определяются тема и цели проекта, формулируются задачи, вырабатывается план действий, устанавливаются критерии оценки результата и процесса, согласовываются способы совместной деятельности сначала с максимальной помощью учителя, позднее с нарастанием ученической самостоятельности);</a:t>
            </a:r>
          </a:p>
          <a:p>
            <a:pPr lvl="0">
              <a:buNone/>
            </a:pPr>
            <a:r>
              <a:rPr lang="ru-RU" b="1" u="sng" dirty="0" smtClean="0">
                <a:solidFill>
                  <a:schemeClr val="tx1"/>
                </a:solidFill>
              </a:rPr>
              <a:t>информационно-операционный</a:t>
            </a:r>
            <a:r>
              <a:rPr lang="ru-RU" dirty="0" smtClean="0">
                <a:solidFill>
                  <a:schemeClr val="tx1"/>
                </a:solidFill>
              </a:rPr>
              <a:t> (ученики: собирают материал, работают с литературой и другими источниками, непосредственно выполняют проект; учитель: наблюдает, координирует, поддерживает, сам является информационным источником);</a:t>
            </a:r>
          </a:p>
          <a:p>
            <a:pPr lvl="0">
              <a:buNone/>
            </a:pPr>
            <a:r>
              <a:rPr lang="ru-RU" b="1" u="sng" dirty="0" smtClean="0">
                <a:solidFill>
                  <a:schemeClr val="tx1"/>
                </a:solidFill>
              </a:rPr>
              <a:t>рефлексивно-оценочный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(ученики: представляют проекты, участвуют в коллективном обсуждении и содержательной оценке результатов и процесса работы, осуществляют устную или письменную самооценку, учитель выступает участником коллективной оценочной деятельности).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532</TotalTime>
  <Words>481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Солнцестояние</vt:lpstr>
      <vt:lpstr>«Особенности использования технологии проектного обучения в начальной школе»</vt:lpstr>
      <vt:lpstr>Обучение школьников специальным знаниям, а также развитие у них общих умений и навыков, необходимых в исследовательском поиске, -  одна из основных практических задач современного образования.  Задачи:</vt:lpstr>
      <vt:lpstr> «Все, что я познаю, я знаю, для чего это  мне надо и где и как я могу эти знания применить»      Джон   Дьюи</vt:lpstr>
      <vt:lpstr>В России метод проектов получил широкое распространение в Трудовой школе 20-х г.г.  </vt:lpstr>
      <vt:lpstr>Типы проектов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Елена</cp:lastModifiedBy>
  <cp:revision>59</cp:revision>
  <dcterms:created xsi:type="dcterms:W3CDTF">2012-11-17T11:33:32Z</dcterms:created>
  <dcterms:modified xsi:type="dcterms:W3CDTF">2013-10-08T16:36:24Z</dcterms:modified>
</cp:coreProperties>
</file>