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8D24"/>
    <a:srgbClr val="D3602D"/>
    <a:srgbClr val="D7A529"/>
    <a:srgbClr val="E9E9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68" d="100"/>
          <a:sy n="68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ED4C1-8C26-4651-BD93-EDFBA796B781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18654-634C-48F5-A65A-C3D470492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18654-634C-48F5-A65A-C3D47049214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18654-634C-48F5-A65A-C3D47049214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18654-634C-48F5-A65A-C3D47049214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214678" y="3571876"/>
            <a:ext cx="2428892" cy="7858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  <a:r>
              <a:rPr lang="ru-RU" sz="4800" dirty="0" smtClean="0">
                <a:solidFill>
                  <a:srgbClr val="FFC000"/>
                </a:solidFill>
                <a:latin typeface="Arial Black" pitchFamily="34" charset="0"/>
              </a:rPr>
              <a:t>а</a:t>
            </a:r>
            <a:r>
              <a:rPr lang="ru-RU" sz="4800" dirty="0" smtClean="0">
                <a:solidFill>
                  <a:srgbClr val="FFFF00"/>
                </a:solidFill>
                <a:latin typeface="Arial Black" pitchFamily="34" charset="0"/>
              </a:rPr>
              <a:t>д</a:t>
            </a:r>
            <a:r>
              <a:rPr lang="ru-RU" sz="4800" dirty="0" smtClean="0">
                <a:solidFill>
                  <a:srgbClr val="00B050"/>
                </a:solidFill>
                <a:latin typeface="Arial Black" pitchFamily="34" charset="0"/>
              </a:rPr>
              <a:t>у</a:t>
            </a:r>
            <a:r>
              <a:rPr lang="ru-RU" sz="4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г</a:t>
            </a:r>
            <a:r>
              <a:rPr lang="ru-RU" sz="4800" dirty="0" smtClean="0">
                <a:solidFill>
                  <a:srgbClr val="7030A0"/>
                </a:solidFill>
                <a:latin typeface="Arial Black" pitchFamily="34" charset="0"/>
              </a:rPr>
              <a:t>а</a:t>
            </a:r>
            <a:endParaRPr lang="ru-RU" sz="4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500034" y="2000240"/>
            <a:ext cx="8143932" cy="4572032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ea typeface="Batang" pitchFamily="18" charset="-127"/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FF0000"/>
              </a:solidFill>
              <a:latin typeface="+mj-lt"/>
              <a:ea typeface="Batang" pitchFamily="18" charset="-127"/>
            </a:endParaRPr>
          </a:p>
          <a:p>
            <a:pPr algn="ctr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ru-RU" sz="48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5786446" y="500042"/>
            <a:ext cx="1285884" cy="914400"/>
          </a:xfrm>
          <a:prstGeom prst="cloud">
            <a:avLst/>
          </a:prstGeom>
          <a:solidFill>
            <a:srgbClr val="00B0F0"/>
          </a:solidFill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4214810" y="1000108"/>
            <a:ext cx="914400" cy="628648"/>
          </a:xfrm>
          <a:prstGeom prst="cloud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 flipH="1">
            <a:off x="2857488" y="785794"/>
            <a:ext cx="785818" cy="571504"/>
          </a:xfrm>
          <a:prstGeom prst="cloud">
            <a:avLst/>
          </a:prstGeom>
          <a:solidFill>
            <a:srgbClr val="00B0F0"/>
          </a:solidFill>
          <a:effectLst>
            <a:glow rad="101600">
              <a:schemeClr val="accent3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 descr="Интересные факты о радуг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204864"/>
            <a:ext cx="25717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Интересные факты о радуг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25717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лнце 10"/>
          <p:cNvSpPr/>
          <p:nvPr/>
        </p:nvSpPr>
        <p:spPr>
          <a:xfrm>
            <a:off x="179512" y="1772816"/>
            <a:ext cx="914400" cy="914400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6156176" y="1844824"/>
            <a:ext cx="914400" cy="914400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лако 12"/>
          <p:cNvSpPr/>
          <p:nvPr/>
        </p:nvSpPr>
        <p:spPr>
          <a:xfrm>
            <a:off x="1979712" y="1772816"/>
            <a:ext cx="1142976" cy="91440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ко 13"/>
          <p:cNvSpPr/>
          <p:nvPr/>
        </p:nvSpPr>
        <p:spPr>
          <a:xfrm>
            <a:off x="7812360" y="1556792"/>
            <a:ext cx="1142976" cy="91440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464347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i="1" u="sng" dirty="0" smtClean="0">
                <a:latin typeface="+mj-lt"/>
              </a:rPr>
              <a:t>Радуга</a:t>
            </a:r>
            <a:r>
              <a:rPr lang="ru-RU" dirty="0" smtClean="0">
                <a:latin typeface="+mj-lt"/>
              </a:rPr>
              <a:t> — одно из самых красивых явлений природы, и люди уже давно задумывались над ее природой. Солнечный луч в действительности является сочетанием всех цветов. Белый луч распадается на различные цвета. Мы увидим красный, оранжевый, желтый, зеленый, синий и фиолетовый цвета. Радуга возникает из-за того, что солнечный свет преломляется в капельках воды дождя или тумана, парящих в атмосфере. Эти капельки по-разному отклоняют свет разных цветов. Для наблюдателя на земле радуга выглядит как дуга, и чем выше точка зрения наблюдателя — тем радуга полнее (с горы или самолёта можно увидеть и полную окружность). 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6" name="Рисунок 5" descr="Интересные факты о радуг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5429264"/>
            <a:ext cx="25717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лнце 6"/>
          <p:cNvSpPr/>
          <p:nvPr/>
        </p:nvSpPr>
        <p:spPr>
          <a:xfrm>
            <a:off x="6286512" y="5000636"/>
            <a:ext cx="914400" cy="914400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7500958" y="5000636"/>
            <a:ext cx="1142976" cy="91440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072074"/>
            <a:ext cx="528641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</a:rPr>
              <a:t>Явление, подобное радуге, можно увидеть в брызгах фонтанов, </a:t>
            </a:r>
            <a:r>
              <a:rPr lang="ru-RU" sz="2600" dirty="0" smtClean="0">
                <a:latin typeface="+mj-lt"/>
              </a:rPr>
              <a:t>водопадов</a:t>
            </a:r>
            <a:r>
              <a:rPr lang="ru-RU" sz="2400" dirty="0" smtClean="0">
                <a:latin typeface="+mj-lt"/>
              </a:rPr>
              <a:t>.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+mj-lt"/>
              </a:rPr>
              <a:t>Ч</a:t>
            </a:r>
            <a:r>
              <a:rPr lang="ru-RU" dirty="0" smtClean="0">
                <a:latin typeface="+mj-lt"/>
              </a:rPr>
              <a:t>аще всего мы видим одну радугу. Однако бывают случаи, когда на небе появляются одновременно две радужные полосы, расположенные одна над другой. При этом у другой радуги цвета полос располагаются в обратном порядке. Двойная радуга объясняется тем, что солнечные лучи дважды отражаются в каплях, находящихся выше капель, дающих обычную радугу.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rmid.ucoz.ru/_pu/0/6478116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643314"/>
            <a:ext cx="3381382" cy="2571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000496" y="3500438"/>
            <a:ext cx="50006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+mj-lt"/>
              </a:rPr>
              <a:t>При двойном отражении в капле теряется больше света, яркость второй радуги всегда меньше, она выглядит бледнее. Наблюдают, правда, довольно редко, и ещё большее число радуг — три, четыре и даже пять одновременно!</a:t>
            </a:r>
            <a:endParaRPr lang="ru-RU" sz="2600" dirty="0">
              <a:latin typeface="+mj-lt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643998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+mj-lt"/>
              </a:rPr>
              <a:t>Существует оптическое явление, которое можно назвать перевёрнутой радугой, хотя случается оно очень редко. Такая радуга появляется при выполнении нескольких условий. В небе на высоте 7—8 км должна быть тонкая завеса перистых облаков, состоящих из кристалликов льда, а солнечный свет должен упасть на них под определённым углом, чтобы отразиться в атмосферу. Цвета в радуге «вверх ногами» располагаются тоже наоборот: фиолетовый вверху, а красный — внизу.</a:t>
            </a:r>
          </a:p>
          <a:p>
            <a:endParaRPr lang="ru-RU" dirty="0"/>
          </a:p>
        </p:txBody>
      </p:sp>
      <p:pic>
        <p:nvPicPr>
          <p:cNvPr id="5" name="Рисунок 4" descr="F:\i (3)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190" y="4357694"/>
            <a:ext cx="3357586" cy="2143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F:\320px-TakakkawFalls2.jp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4357694"/>
            <a:ext cx="3643338" cy="2085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8579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+mj-lt"/>
              </a:rPr>
              <a:t>Обычно думают, что радуга бывает только днём. На самом деле радуга бывает и ночью, правда, всегда более слабая, и наблюдается она весьма редко. Увидеть такую радугу можно после ночного дождя, когда из-за туч выглянет Луна. Радуга появляется на небе в стороне, противоположной Луне.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                                           </a:t>
            </a:r>
            <a:endParaRPr lang="ru-RU" dirty="0">
              <a:latin typeface="+mj-lt"/>
            </a:endParaRPr>
          </a:p>
        </p:txBody>
      </p:sp>
      <p:pic>
        <p:nvPicPr>
          <p:cNvPr id="4" name="Рисунок 3" descr="Можно ли увидеть радугу ночью?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214686"/>
            <a:ext cx="328614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i (4)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3214686"/>
            <a:ext cx="3857652" cy="2857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8579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    Раз – появилась красная дуга – упала она на землю, попала на морковь и помидоры. </a:t>
            </a:r>
            <a:r>
              <a:rPr lang="ru-RU" b="1" dirty="0" smtClean="0">
                <a:latin typeface="+mj-lt"/>
              </a:rPr>
              <a:t/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solidFill>
                  <a:srgbClr val="DC8D24"/>
                </a:solidFill>
                <a:latin typeface="+mj-lt"/>
              </a:rPr>
              <a:t>Два – появилась оранжевая дуга – упала она на землю, попала в апельсиновую рощу. </a:t>
            </a:r>
            <a:r>
              <a:rPr lang="ru-RU" b="1" dirty="0" smtClean="0">
                <a:latin typeface="+mj-lt"/>
              </a:rPr>
              <a:t/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solidFill>
                  <a:srgbClr val="FFC000"/>
                </a:solidFill>
                <a:latin typeface="+mj-lt"/>
              </a:rPr>
              <a:t>Три – появилась желтая дуга – упала она на землю там, где груши и айва росли. </a:t>
            </a:r>
            <a:r>
              <a:rPr lang="ru-RU" b="1" dirty="0" smtClean="0">
                <a:latin typeface="+mj-lt"/>
              </a:rPr>
              <a:t/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solidFill>
                  <a:srgbClr val="00B050"/>
                </a:solidFill>
                <a:latin typeface="+mj-lt"/>
              </a:rPr>
              <a:t>Четыре – вот и зеленая дуга – а на грядках огурцы зазеленели. </a:t>
            </a:r>
            <a:r>
              <a:rPr lang="ru-RU" b="1" dirty="0" smtClean="0">
                <a:latin typeface="+mj-lt"/>
              </a:rPr>
              <a:t/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solidFill>
                  <a:srgbClr val="00B0F0"/>
                </a:solidFill>
                <a:latin typeface="+mj-lt"/>
              </a:rPr>
              <a:t>Пять – в небе </a:t>
            </a:r>
            <a:r>
              <a:rPr lang="ru-RU" b="1" dirty="0" err="1" smtClean="0">
                <a:solidFill>
                  <a:srgbClr val="00B0F0"/>
                </a:solidFill>
                <a:latin typeface="+mj-lt"/>
              </a:rPr>
              <a:t>голубая</a:t>
            </a:r>
            <a:r>
              <a:rPr lang="ru-RU" b="1" dirty="0" smtClean="0">
                <a:solidFill>
                  <a:srgbClr val="00B0F0"/>
                </a:solidFill>
                <a:latin typeface="+mj-lt"/>
              </a:rPr>
              <a:t> дуга – от нее незабудки свой цвет получили. </a:t>
            </a:r>
            <a:r>
              <a:rPr lang="ru-RU" b="1" dirty="0" smtClean="0">
                <a:latin typeface="+mj-lt"/>
              </a:rPr>
              <a:t/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Шесть – синяя дуга расцвела – в пещеры гномов попала, сапфиры покрасила. </a:t>
            </a:r>
            <a:r>
              <a:rPr lang="ru-RU" b="1" dirty="0" smtClean="0">
                <a:latin typeface="+mj-lt"/>
              </a:rPr>
              <a:t/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solidFill>
                  <a:srgbClr val="7030A0"/>
                </a:solidFill>
                <a:latin typeface="+mj-lt"/>
              </a:rPr>
              <a:t>Семь – фиолетовая дуга – эта сливам досталась. </a:t>
            </a:r>
            <a:br>
              <a:rPr lang="ru-RU" b="1" dirty="0" smtClean="0">
                <a:solidFill>
                  <a:srgbClr val="7030A0"/>
                </a:solidFill>
                <a:latin typeface="+mj-lt"/>
              </a:rPr>
            </a:br>
            <a:r>
              <a:rPr lang="ru-RU" sz="5400" b="1" dirty="0" smtClean="0">
                <a:solidFill>
                  <a:srgbClr val="FF0000"/>
                </a:solidFill>
                <a:latin typeface="+mj-lt"/>
              </a:rPr>
              <a:t>К</a:t>
            </a:r>
            <a:r>
              <a:rPr lang="ru-RU" sz="5400" b="1" dirty="0" smtClean="0">
                <a:solidFill>
                  <a:srgbClr val="FFC000"/>
                </a:solidFill>
                <a:latin typeface="+mj-lt"/>
              </a:rPr>
              <a:t>р</a:t>
            </a:r>
            <a:r>
              <a:rPr lang="ru-RU" sz="5400" b="1" dirty="0" smtClean="0">
                <a:solidFill>
                  <a:srgbClr val="FFFF00"/>
                </a:solidFill>
                <a:latin typeface="+mj-lt"/>
              </a:rPr>
              <a:t>а</a:t>
            </a:r>
            <a:r>
              <a:rPr lang="ru-RU" sz="5400" b="1" dirty="0" smtClean="0">
                <a:solidFill>
                  <a:srgbClr val="00B050"/>
                </a:solidFill>
                <a:latin typeface="+mj-lt"/>
              </a:rPr>
              <a:t>с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о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</a:t>
            </a:r>
            <a:r>
              <a:rPr lang="ru-RU" sz="5400" b="1" dirty="0" smtClean="0">
                <a:solidFill>
                  <a:srgbClr val="7030A0"/>
                </a:solidFill>
                <a:latin typeface="+mj-lt"/>
              </a:rPr>
              <a:t>а!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 </a:t>
            </a:r>
            <a:r>
              <a:rPr lang="ru-RU" smtClean="0"/>
              <a:t>ЗА  ВНИМАНИЕ!</a:t>
            </a:r>
            <a:endParaRPr lang="ru-RU" dirty="0"/>
          </a:p>
        </p:txBody>
      </p:sp>
      <p:pic>
        <p:nvPicPr>
          <p:cNvPr id="6" name="Содержимое 5" descr="http://rmid.ucoz.ru/_pu/0/74127260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376</Words>
  <Application>Microsoft Office PowerPoint</Application>
  <PresentationFormat>Экран (4:3)</PresentationFormat>
  <Paragraphs>17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Радуга</vt:lpstr>
      <vt:lpstr>Слайд 2</vt:lpstr>
      <vt:lpstr>Слайд 3</vt:lpstr>
      <vt:lpstr>Слайд 4</vt:lpstr>
      <vt:lpstr>Слайд 5</vt:lpstr>
      <vt:lpstr>Слайд 6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Радуга</dc:title>
  <dc:creator>Володя</dc:creator>
  <cp:lastModifiedBy>Аленка</cp:lastModifiedBy>
  <cp:revision>21</cp:revision>
  <dcterms:created xsi:type="dcterms:W3CDTF">2013-10-14T16:48:25Z</dcterms:created>
  <dcterms:modified xsi:type="dcterms:W3CDTF">2014-06-16T11:07:41Z</dcterms:modified>
</cp:coreProperties>
</file>