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2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89" autoAdjust="0"/>
  </p:normalViewPr>
  <p:slideViewPr>
    <p:cSldViewPr>
      <p:cViewPr varScale="1">
        <p:scale>
          <a:sx n="63" d="100"/>
          <a:sy n="63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C66A-8679-4CA1-8E30-4989ECDFA75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1E63-0869-425A-87CF-D8822CC6D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61A8F-8A12-4A5E-ADC3-9E88FE7474B1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806D2-A486-4AF8-9C21-3D2DB5A3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806D2-A486-4AF8-9C21-3D2DB5A308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0.png"/><Relationship Id="rId18" Type="http://schemas.openxmlformats.org/officeDocument/2006/relationships/image" Target="../media/image15.wmf"/><Relationship Id="rId3" Type="http://schemas.openxmlformats.org/officeDocument/2006/relationships/image" Target="../media/image5.jpeg"/><Relationship Id="rId21" Type="http://schemas.openxmlformats.org/officeDocument/2006/relationships/image" Target="../media/image18.jpeg"/><Relationship Id="rId7" Type="http://schemas.openxmlformats.org/officeDocument/2006/relationships/hyperlink" Target="http://stat16.privet.ru/lr/0b0621a6b23a28238b83aeb261474b02" TargetMode="External"/><Relationship Id="rId12" Type="http://schemas.openxmlformats.org/officeDocument/2006/relationships/hyperlink" Target="http://s51.radikal.ru/i131/0902/d2/a8456a711e4f.png" TargetMode="External"/><Relationship Id="rId17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img1.liveinternet.ru/images/attach/c/1/58/589/58589175_1272908357_raduga03.png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6.png"/><Relationship Id="rId15" Type="http://schemas.openxmlformats.org/officeDocument/2006/relationships/image" Target="../media/image12.jpeg"/><Relationship Id="rId10" Type="http://schemas.openxmlformats.org/officeDocument/2006/relationships/image" Target="../media/image8.gif"/><Relationship Id="rId19" Type="http://schemas.openxmlformats.org/officeDocument/2006/relationships/image" Target="../media/image16.wmf"/><Relationship Id="rId4" Type="http://schemas.openxmlformats.org/officeDocument/2006/relationships/image" Target="http://o6oi.ru/main.php/68095-1/image_073.jpg" TargetMode="External"/><Relationship Id="rId9" Type="http://schemas.openxmlformats.org/officeDocument/2006/relationships/hyperlink" Target="http://gif5gif.ucoz.ru/_ph/12/658722416.gif" TargetMode="External"/><Relationship Id="rId14" Type="http://schemas.openxmlformats.org/officeDocument/2006/relationships/image" Target="../media/image11.jpeg"/><Relationship Id="rId22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630616" cy="11646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Круговорот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воды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природе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4572032" cy="362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1434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Источником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движения воды на Земле является энергия Солнца. Солнечные лучи попадают на поверхность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Земли, нагревают ее и превращают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пар. В среднем каждый час с 1 квадратного метра водной поверхности испаряется 1 килограмм воды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Солнце, как горячая плита, нагревает Землю. Под действием солнечных лучей вода всё время испаряется с поверхности водоёмов, земли, с листьев растений.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86256"/>
            <a:ext cx="5076056" cy="25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28596" y="714356"/>
            <a:ext cx="8286808" cy="23574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Вода во время круговорота может быть в трех состояниях: жидком, твердом, газообразном. Вода является самым ценным и самым необходимым веществом для жизни живых организмов.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8596" y="2928934"/>
            <a:ext cx="76438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2880" algn="ctr">
              <a:spcBef>
                <a:spcPct val="0"/>
              </a:spcBef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Три состояния воды</a:t>
            </a:r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2071670" y="3571876"/>
            <a:ext cx="504825" cy="928693"/>
          </a:xfrm>
          <a:prstGeom prst="downArrow">
            <a:avLst>
              <a:gd name="adj1" fmla="val 50000"/>
              <a:gd name="adj2" fmla="val 71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4000496" y="3571876"/>
            <a:ext cx="504825" cy="928693"/>
          </a:xfrm>
          <a:prstGeom prst="downArrow">
            <a:avLst>
              <a:gd name="adj1" fmla="val 50000"/>
              <a:gd name="adj2" fmla="val 71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6000760" y="3571876"/>
            <a:ext cx="504825" cy="928693"/>
          </a:xfrm>
          <a:prstGeom prst="downArrow">
            <a:avLst>
              <a:gd name="adj1" fmla="val 50000"/>
              <a:gd name="adj2" fmla="val 71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Group 26"/>
          <p:cNvGraphicFramePr>
            <a:graphicFrameLocks/>
          </p:cNvGraphicFramePr>
          <p:nvPr/>
        </p:nvGraphicFramePr>
        <p:xfrm>
          <a:off x="714348" y="4714884"/>
          <a:ext cx="7572428" cy="1744047"/>
        </p:xfrm>
        <a:graphic>
          <a:graphicData uri="http://schemas.openxmlformats.org/drawingml/2006/table">
            <a:tbl>
              <a:tblPr/>
              <a:tblGrid>
                <a:gridCol w="2500330"/>
                <a:gridCol w="2286016"/>
                <a:gridCol w="2786082"/>
              </a:tblGrid>
              <a:tr h="965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Жидкое тело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Твердое тело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Газообразное тело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7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вода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лед, снег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пар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71480"/>
            <a:ext cx="8229600" cy="846158"/>
          </a:xfrm>
          <a:prstGeom prst="rect">
            <a:avLst/>
          </a:prstGeom>
        </p:spPr>
        <p:txBody>
          <a:bodyPr/>
          <a:lstStyle/>
          <a:p>
            <a:pPr marL="182880" marR="0" lvl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Этапы круговорота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34" y="1571612"/>
            <a:ext cx="8229600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Испарение с поверхности океана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Охлаждение пара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Образование облаков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Перемещение облаков на сушу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Выпадение осадков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Пополнение рек и подземных вод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Сток в океан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6oi.ru/main.php/68095-1/image_073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http://img1.liveinternet.ru/images/attach/c/1/58/589/58589175_1272908357_raduga03.pn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268538" y="0"/>
            <a:ext cx="5976937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Картинка 8 из 23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2133600"/>
            <a:ext cx="2592388" cy="2228850"/>
          </a:xfrm>
          <a:prstGeom prst="rect">
            <a:avLst/>
          </a:prstGeom>
          <a:noFill/>
        </p:spPr>
      </p:pic>
      <p:pic>
        <p:nvPicPr>
          <p:cNvPr id="16389" name="Picture 5" descr="Картинка 1 из 6104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-242888"/>
            <a:ext cx="2332038" cy="2336801"/>
          </a:xfrm>
          <a:prstGeom prst="rect">
            <a:avLst/>
          </a:prstGeom>
          <a:noFill/>
        </p:spPr>
      </p:pic>
      <p:pic>
        <p:nvPicPr>
          <p:cNvPr id="16390" name="Picture 6" descr="AG00434_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588" y="404813"/>
            <a:ext cx="2133600" cy="2325687"/>
          </a:xfrm>
          <a:prstGeom prst="rect">
            <a:avLst/>
          </a:prstGeom>
          <a:noFill/>
        </p:spPr>
      </p:pic>
      <p:pic>
        <p:nvPicPr>
          <p:cNvPr id="16391" name="Picture 7" descr="AG00434_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063" y="765175"/>
            <a:ext cx="1803400" cy="1965325"/>
          </a:xfrm>
          <a:prstGeom prst="rect">
            <a:avLst/>
          </a:prstGeom>
          <a:noFill/>
        </p:spPr>
      </p:pic>
      <p:pic>
        <p:nvPicPr>
          <p:cNvPr id="16392" name="Picture 8" descr="Картинка 14 из 15998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836613"/>
            <a:ext cx="2773363" cy="1690687"/>
          </a:xfrm>
          <a:prstGeom prst="rect">
            <a:avLst/>
          </a:prstGeom>
          <a:noFill/>
        </p:spPr>
      </p:pic>
      <p:sp>
        <p:nvSpPr>
          <p:cNvPr id="8" name="Выноска-облако 7"/>
          <p:cNvSpPr>
            <a:spLocks noChangeArrowheads="1"/>
          </p:cNvSpPr>
          <p:nvPr/>
        </p:nvSpPr>
        <p:spPr bwMode="auto">
          <a:xfrm flipH="1">
            <a:off x="2268538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Выноска-облако 7"/>
          <p:cNvSpPr>
            <a:spLocks noChangeArrowheads="1"/>
          </p:cNvSpPr>
          <p:nvPr/>
        </p:nvSpPr>
        <p:spPr bwMode="auto">
          <a:xfrm>
            <a:off x="1403350" y="2852738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971550" y="3500438"/>
            <a:ext cx="484188" cy="673100"/>
            <a:chOff x="2608" y="436"/>
            <a:chExt cx="1575" cy="2103"/>
          </a:xfrm>
        </p:grpSpPr>
        <p:pic>
          <p:nvPicPr>
            <p:cNvPr id="16396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398" name="Oval 1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9" name="Oval 1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0" name="Oval 1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04" name="Oval 2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5" name="Oval 2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179388" y="3789363"/>
            <a:ext cx="484187" cy="673100"/>
            <a:chOff x="2608" y="436"/>
            <a:chExt cx="1575" cy="2103"/>
          </a:xfrm>
        </p:grpSpPr>
        <p:pic>
          <p:nvPicPr>
            <p:cNvPr id="1640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2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10" name="Oval 2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1" name="Oval 2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2" name="Oval 2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13" name="AutoShape 29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16" name="Oval 3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7" name="Oval 3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8" name="Oval 3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" name="Group 35"/>
          <p:cNvGrpSpPr>
            <a:grpSpLocks/>
          </p:cNvGrpSpPr>
          <p:nvPr/>
        </p:nvGrpSpPr>
        <p:grpSpPr bwMode="auto">
          <a:xfrm flipH="1">
            <a:off x="2339975" y="2349500"/>
            <a:ext cx="484188" cy="673100"/>
            <a:chOff x="2608" y="436"/>
            <a:chExt cx="1575" cy="2103"/>
          </a:xfrm>
        </p:grpSpPr>
        <p:pic>
          <p:nvPicPr>
            <p:cNvPr id="1642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37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22" name="Oval 3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3" name="Oval 3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4" name="Oval 4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25" name="AutoShape 41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6" name="Oval 42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28" name="Oval 4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9" name="Oval 4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0" name="Oval 4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971550" y="2565400"/>
            <a:ext cx="484188" cy="673100"/>
            <a:chOff x="2608" y="436"/>
            <a:chExt cx="1575" cy="2103"/>
          </a:xfrm>
        </p:grpSpPr>
        <p:pic>
          <p:nvPicPr>
            <p:cNvPr id="16432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49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34" name="Oval 5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5" name="Oval 5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6" name="Oval 5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37" name="AutoShape 53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8" name="Oval 54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55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40" name="Oval 5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1" name="Oval 5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2" name="Oval 5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1979613" y="3500438"/>
            <a:ext cx="503237" cy="720725"/>
            <a:chOff x="2608" y="436"/>
            <a:chExt cx="1575" cy="2103"/>
          </a:xfrm>
        </p:grpSpPr>
        <p:pic>
          <p:nvPicPr>
            <p:cNvPr id="16444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61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46" name="Oval 6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7" name="Oval 6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48" name="Oval 6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49" name="AutoShape 65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0" name="Oval 66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" name="Group 67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52" name="Oval 68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53" name="Oval 69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54" name="Oval 70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2627313" y="3789363"/>
            <a:ext cx="557212" cy="817562"/>
            <a:chOff x="2608" y="436"/>
            <a:chExt cx="1575" cy="2103"/>
          </a:xfrm>
        </p:grpSpPr>
        <p:pic>
          <p:nvPicPr>
            <p:cNvPr id="16456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73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58" name="Oval 74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59" name="Oval 75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0" name="Oval 76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61" name="AutoShape 77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2" name="Oval 78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79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64" name="Oval 80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5" name="Oval 81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6" name="Oval 82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6" name="Group 83"/>
          <p:cNvGrpSpPr>
            <a:grpSpLocks/>
          </p:cNvGrpSpPr>
          <p:nvPr/>
        </p:nvGrpSpPr>
        <p:grpSpPr bwMode="auto">
          <a:xfrm>
            <a:off x="1763713" y="4221163"/>
            <a:ext cx="484187" cy="673100"/>
            <a:chOff x="2608" y="436"/>
            <a:chExt cx="1575" cy="2103"/>
          </a:xfrm>
        </p:grpSpPr>
        <p:pic>
          <p:nvPicPr>
            <p:cNvPr id="16468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436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85"/>
            <p:cNvGrpSpPr>
              <a:grpSpLocks/>
            </p:cNvGrpSpPr>
            <p:nvPr/>
          </p:nvGrpSpPr>
          <p:grpSpPr bwMode="auto">
            <a:xfrm rot="2002172">
              <a:off x="3107" y="1117"/>
              <a:ext cx="226" cy="226"/>
              <a:chOff x="1610" y="391"/>
              <a:chExt cx="680" cy="680"/>
            </a:xfrm>
          </p:grpSpPr>
          <p:sp>
            <p:nvSpPr>
              <p:cNvPr id="16470" name="Oval 86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1" name="Oval 87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2" name="Oval 88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73" name="AutoShape 89"/>
            <p:cNvSpPr>
              <a:spLocks noChangeArrowheads="1"/>
            </p:cNvSpPr>
            <p:nvPr/>
          </p:nvSpPr>
          <p:spPr bwMode="auto">
            <a:xfrm rot="16200000">
              <a:off x="3288" y="1525"/>
              <a:ext cx="183" cy="273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4" name="Oval 90"/>
            <p:cNvSpPr>
              <a:spLocks noChangeArrowheads="1"/>
            </p:cNvSpPr>
            <p:nvPr/>
          </p:nvSpPr>
          <p:spPr bwMode="auto">
            <a:xfrm>
              <a:off x="3334" y="1389"/>
              <a:ext cx="91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 rot="2002172">
              <a:off x="3470" y="1117"/>
              <a:ext cx="226" cy="226"/>
              <a:chOff x="1610" y="391"/>
              <a:chExt cx="680" cy="680"/>
            </a:xfrm>
          </p:grpSpPr>
          <p:sp>
            <p:nvSpPr>
              <p:cNvPr id="16476" name="Oval 92"/>
              <p:cNvSpPr>
                <a:spLocks noChangeArrowheads="1"/>
              </p:cNvSpPr>
              <p:nvPr/>
            </p:nvSpPr>
            <p:spPr bwMode="auto">
              <a:xfrm>
                <a:off x="1610" y="391"/>
                <a:ext cx="680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7" name="Oval 93"/>
              <p:cNvSpPr>
                <a:spLocks noChangeArrowheads="1"/>
              </p:cNvSpPr>
              <p:nvPr/>
            </p:nvSpPr>
            <p:spPr bwMode="auto">
              <a:xfrm>
                <a:off x="1701" y="391"/>
                <a:ext cx="499" cy="40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8" name="Oval 94"/>
              <p:cNvSpPr>
                <a:spLocks noChangeArrowheads="1"/>
              </p:cNvSpPr>
              <p:nvPr/>
            </p:nvSpPr>
            <p:spPr bwMode="auto">
              <a:xfrm>
                <a:off x="1882" y="482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" name="Group 95"/>
          <p:cNvGrpSpPr>
            <a:grpSpLocks/>
          </p:cNvGrpSpPr>
          <p:nvPr/>
        </p:nvGrpSpPr>
        <p:grpSpPr bwMode="auto">
          <a:xfrm>
            <a:off x="6516688" y="2205038"/>
            <a:ext cx="433387" cy="673100"/>
            <a:chOff x="204" y="935"/>
            <a:chExt cx="1575" cy="2103"/>
          </a:xfrm>
        </p:grpSpPr>
        <p:pic>
          <p:nvPicPr>
            <p:cNvPr id="16480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81" name="AutoShape 97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82" name="Oval 98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" name="Group 99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484" name="Oval 100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5" name="Oval 101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6" name="Oval 102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" name="Group 103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488" name="Oval 104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89" name="Oval 105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90" name="Oval 106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1988" name="Picture 4" descr="Картинка 21 из 710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8263" y="-242888"/>
            <a:ext cx="3744912" cy="29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41984" name="Group 108"/>
          <p:cNvGrpSpPr>
            <a:grpSpLocks/>
          </p:cNvGrpSpPr>
          <p:nvPr/>
        </p:nvGrpSpPr>
        <p:grpSpPr bwMode="auto">
          <a:xfrm>
            <a:off x="7164388" y="2636838"/>
            <a:ext cx="936625" cy="792162"/>
            <a:chOff x="3267" y="12447"/>
            <a:chExt cx="4160" cy="2700"/>
          </a:xfrm>
        </p:grpSpPr>
        <p:pic>
          <p:nvPicPr>
            <p:cNvPr id="16493" name="Picture 109" descr="NA01577_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94" name="Picture 110" descr="NA01577_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985" name="Group 111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6496" name="Picture 112" descr="NA01578_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97" name="Picture 113" descr="NA01578_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98" name="Picture 114" descr="NA01535_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99" name="Picture 115" descr="NA01535_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1986" name="Group 116"/>
          <p:cNvGrpSpPr>
            <a:grpSpLocks/>
          </p:cNvGrpSpPr>
          <p:nvPr/>
        </p:nvGrpSpPr>
        <p:grpSpPr bwMode="auto">
          <a:xfrm>
            <a:off x="7812088" y="2420938"/>
            <a:ext cx="936625" cy="792162"/>
            <a:chOff x="3267" y="12447"/>
            <a:chExt cx="4160" cy="2700"/>
          </a:xfrm>
        </p:grpSpPr>
        <p:pic>
          <p:nvPicPr>
            <p:cNvPr id="16501" name="Picture 117" descr="NA01577_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-1287148">
              <a:off x="3267" y="12807"/>
              <a:ext cx="2261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02" name="Picture 118" descr="NA01577_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1287148" flipH="1">
              <a:off x="5067" y="12627"/>
              <a:ext cx="2261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987" name="Group 119"/>
            <p:cNvGrpSpPr>
              <a:grpSpLocks/>
            </p:cNvGrpSpPr>
            <p:nvPr/>
          </p:nvGrpSpPr>
          <p:grpSpPr bwMode="auto">
            <a:xfrm>
              <a:off x="4347" y="12447"/>
              <a:ext cx="3080" cy="2560"/>
              <a:chOff x="4347" y="12447"/>
              <a:chExt cx="3080" cy="2560"/>
            </a:xfrm>
          </p:grpSpPr>
          <p:pic>
            <p:nvPicPr>
              <p:cNvPr id="16504" name="Picture 120" descr="NA01578_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347" y="12447"/>
                <a:ext cx="1640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05" name="Picture 121" descr="NA01578_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flipH="1">
                <a:off x="5787" y="12447"/>
                <a:ext cx="1640" cy="2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06" name="Picture 122" descr="NA01535_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527" y="13527"/>
                <a:ext cx="762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07" name="Picture 123" descr="NA01535_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427" y="13527"/>
                <a:ext cx="762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1989" name="Group 124"/>
          <p:cNvGrpSpPr>
            <a:grpSpLocks/>
          </p:cNvGrpSpPr>
          <p:nvPr/>
        </p:nvGrpSpPr>
        <p:grpSpPr bwMode="auto">
          <a:xfrm>
            <a:off x="6659563" y="3284538"/>
            <a:ext cx="433387" cy="673100"/>
            <a:chOff x="204" y="935"/>
            <a:chExt cx="1575" cy="2103"/>
          </a:xfrm>
        </p:grpSpPr>
        <p:pic>
          <p:nvPicPr>
            <p:cNvPr id="1650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10" name="AutoShape 126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11" name="Oval 12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990" name="Group 12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13" name="Oval 12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4" name="Oval 13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5" name="Oval 13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991" name="Group 13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17" name="Oval 13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8" name="Oval 13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19" name="Oval 13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1992" name="Group 136"/>
          <p:cNvGrpSpPr>
            <a:grpSpLocks/>
          </p:cNvGrpSpPr>
          <p:nvPr/>
        </p:nvGrpSpPr>
        <p:grpSpPr bwMode="auto">
          <a:xfrm>
            <a:off x="7308850" y="2276475"/>
            <a:ext cx="360363" cy="528638"/>
            <a:chOff x="204" y="935"/>
            <a:chExt cx="1575" cy="2103"/>
          </a:xfrm>
        </p:grpSpPr>
        <p:pic>
          <p:nvPicPr>
            <p:cNvPr id="16521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22" name="AutoShape 138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23" name="Oval 139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993" name="Group 140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25" name="Oval 14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26" name="Oval 14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27" name="Oval 14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994" name="Group 144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29" name="Oval 14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30" name="Oval 14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31" name="Oval 14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1995" name="Group 148"/>
          <p:cNvGrpSpPr>
            <a:grpSpLocks/>
          </p:cNvGrpSpPr>
          <p:nvPr/>
        </p:nvGrpSpPr>
        <p:grpSpPr bwMode="auto">
          <a:xfrm>
            <a:off x="7235825" y="2852738"/>
            <a:ext cx="433388" cy="673100"/>
            <a:chOff x="204" y="935"/>
            <a:chExt cx="1575" cy="2103"/>
          </a:xfrm>
        </p:grpSpPr>
        <p:pic>
          <p:nvPicPr>
            <p:cNvPr id="16533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34" name="AutoShape 150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35" name="Oval 151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996" name="Group 152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37" name="Oval 15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38" name="Oval 15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39" name="Oval 15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997" name="Group 156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41" name="Oval 15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42" name="Oval 15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43" name="Oval 15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1998" name="Group 160"/>
          <p:cNvGrpSpPr>
            <a:grpSpLocks/>
          </p:cNvGrpSpPr>
          <p:nvPr/>
        </p:nvGrpSpPr>
        <p:grpSpPr bwMode="auto">
          <a:xfrm>
            <a:off x="7740650" y="2276475"/>
            <a:ext cx="433388" cy="673100"/>
            <a:chOff x="204" y="935"/>
            <a:chExt cx="1575" cy="2103"/>
          </a:xfrm>
        </p:grpSpPr>
        <p:pic>
          <p:nvPicPr>
            <p:cNvPr id="16545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46" name="AutoShape 162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47" name="Oval 163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999" name="Group 164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49" name="Oval 165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50" name="Oval 166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51" name="Oval 167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2000" name="Group 168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53" name="Oval 16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54" name="Oval 17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55" name="Oval 17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2001" name="Group 172"/>
          <p:cNvGrpSpPr>
            <a:grpSpLocks/>
          </p:cNvGrpSpPr>
          <p:nvPr/>
        </p:nvGrpSpPr>
        <p:grpSpPr bwMode="auto">
          <a:xfrm>
            <a:off x="6156325" y="2708275"/>
            <a:ext cx="433388" cy="673100"/>
            <a:chOff x="204" y="935"/>
            <a:chExt cx="1575" cy="2103"/>
          </a:xfrm>
        </p:grpSpPr>
        <p:pic>
          <p:nvPicPr>
            <p:cNvPr id="16557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58" name="AutoShape 174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59" name="Oval 175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002" name="Group 176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61" name="Oval 177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62" name="Oval 178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63" name="Oval 179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2003" name="Group 180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65" name="Oval 181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66" name="Oval 182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67" name="Oval 183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2004" name="Group 184"/>
          <p:cNvGrpSpPr>
            <a:grpSpLocks/>
          </p:cNvGrpSpPr>
          <p:nvPr/>
        </p:nvGrpSpPr>
        <p:grpSpPr bwMode="auto">
          <a:xfrm>
            <a:off x="8316913" y="1844675"/>
            <a:ext cx="360362" cy="530225"/>
            <a:chOff x="204" y="935"/>
            <a:chExt cx="1575" cy="2103"/>
          </a:xfrm>
        </p:grpSpPr>
        <p:pic>
          <p:nvPicPr>
            <p:cNvPr id="16569" name="Picture 8" descr="Картинка 8 из 11000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935"/>
              <a:ext cx="1575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70" name="AutoShape 186"/>
            <p:cNvSpPr>
              <a:spLocks noChangeArrowheads="1"/>
            </p:cNvSpPr>
            <p:nvPr/>
          </p:nvSpPr>
          <p:spPr bwMode="auto">
            <a:xfrm rot="16200000">
              <a:off x="907" y="2364"/>
              <a:ext cx="136" cy="181"/>
            </a:xfrm>
            <a:prstGeom prst="moon">
              <a:avLst>
                <a:gd name="adj" fmla="val 56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71" name="Oval 187"/>
            <p:cNvSpPr>
              <a:spLocks noChangeArrowheads="1"/>
            </p:cNvSpPr>
            <p:nvPr/>
          </p:nvSpPr>
          <p:spPr bwMode="auto">
            <a:xfrm>
              <a:off x="930" y="2205"/>
              <a:ext cx="90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2005" name="Group 188"/>
            <p:cNvGrpSpPr>
              <a:grpSpLocks/>
            </p:cNvGrpSpPr>
            <p:nvPr/>
          </p:nvGrpSpPr>
          <p:grpSpPr bwMode="auto">
            <a:xfrm>
              <a:off x="703" y="1888"/>
              <a:ext cx="180" cy="182"/>
              <a:chOff x="3470" y="1434"/>
              <a:chExt cx="589" cy="591"/>
            </a:xfrm>
          </p:grpSpPr>
          <p:sp>
            <p:nvSpPr>
              <p:cNvPr id="16573" name="Oval 189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74" name="Oval 190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75" name="Oval 191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2006" name="Group 192"/>
            <p:cNvGrpSpPr>
              <a:grpSpLocks/>
            </p:cNvGrpSpPr>
            <p:nvPr/>
          </p:nvGrpSpPr>
          <p:grpSpPr bwMode="auto">
            <a:xfrm>
              <a:off x="1066" y="1888"/>
              <a:ext cx="180" cy="182"/>
              <a:chOff x="3470" y="1434"/>
              <a:chExt cx="589" cy="591"/>
            </a:xfrm>
          </p:grpSpPr>
          <p:sp>
            <p:nvSpPr>
              <p:cNvPr id="16577" name="Oval 193"/>
              <p:cNvSpPr>
                <a:spLocks noChangeArrowheads="1"/>
              </p:cNvSpPr>
              <p:nvPr/>
            </p:nvSpPr>
            <p:spPr bwMode="auto">
              <a:xfrm>
                <a:off x="3470" y="1434"/>
                <a:ext cx="589" cy="5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78" name="Oval 194"/>
              <p:cNvSpPr>
                <a:spLocks noChangeArrowheads="1"/>
              </p:cNvSpPr>
              <p:nvPr/>
            </p:nvSpPr>
            <p:spPr bwMode="auto">
              <a:xfrm>
                <a:off x="3560" y="1706"/>
                <a:ext cx="409" cy="319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79" name="Oval 195"/>
              <p:cNvSpPr>
                <a:spLocks noChangeArrowheads="1"/>
              </p:cNvSpPr>
              <p:nvPr/>
            </p:nvSpPr>
            <p:spPr bwMode="auto">
              <a:xfrm>
                <a:off x="3696" y="1842"/>
                <a:ext cx="136" cy="13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" name="Выноска-облако 7"/>
          <p:cNvSpPr>
            <a:spLocks noChangeArrowheads="1"/>
          </p:cNvSpPr>
          <p:nvPr/>
        </p:nvSpPr>
        <p:spPr bwMode="auto">
          <a:xfrm flipH="1">
            <a:off x="3203575" y="692150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Выноска-облако 7"/>
          <p:cNvSpPr>
            <a:spLocks noChangeArrowheads="1"/>
          </p:cNvSpPr>
          <p:nvPr/>
        </p:nvSpPr>
        <p:spPr bwMode="auto">
          <a:xfrm flipH="1">
            <a:off x="4140200" y="9810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Выноска-облако 7"/>
          <p:cNvSpPr>
            <a:spLocks noChangeArrowheads="1"/>
          </p:cNvSpPr>
          <p:nvPr/>
        </p:nvSpPr>
        <p:spPr bwMode="auto">
          <a:xfrm flipH="1">
            <a:off x="5003800" y="333375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6583" name="Freeform 199"/>
          <p:cNvSpPr>
            <a:spLocks/>
          </p:cNvSpPr>
          <p:nvPr/>
        </p:nvSpPr>
        <p:spPr bwMode="auto">
          <a:xfrm>
            <a:off x="3132138" y="3860800"/>
            <a:ext cx="4645025" cy="1295400"/>
          </a:xfrm>
          <a:custGeom>
            <a:avLst/>
            <a:gdLst/>
            <a:ahLst/>
            <a:cxnLst>
              <a:cxn ang="0">
                <a:pos x="2815" y="104"/>
              </a:cxn>
              <a:cxn ang="0">
                <a:pos x="2791" y="80"/>
              </a:cxn>
              <a:cxn ang="0">
                <a:pos x="2783" y="56"/>
              </a:cxn>
              <a:cxn ang="0">
                <a:pos x="2759" y="48"/>
              </a:cxn>
              <a:cxn ang="0">
                <a:pos x="2663" y="0"/>
              </a:cxn>
              <a:cxn ang="0">
                <a:pos x="2503" y="24"/>
              </a:cxn>
              <a:cxn ang="0">
                <a:pos x="2383" y="80"/>
              </a:cxn>
              <a:cxn ang="0">
                <a:pos x="2351" y="96"/>
              </a:cxn>
              <a:cxn ang="0">
                <a:pos x="2239" y="104"/>
              </a:cxn>
              <a:cxn ang="0">
                <a:pos x="1967" y="128"/>
              </a:cxn>
              <a:cxn ang="0">
                <a:pos x="1919" y="160"/>
              </a:cxn>
              <a:cxn ang="0">
                <a:pos x="1903" y="184"/>
              </a:cxn>
              <a:cxn ang="0">
                <a:pos x="1735" y="256"/>
              </a:cxn>
              <a:cxn ang="0">
                <a:pos x="1559" y="264"/>
              </a:cxn>
              <a:cxn ang="0">
                <a:pos x="1351" y="312"/>
              </a:cxn>
              <a:cxn ang="0">
                <a:pos x="1311" y="352"/>
              </a:cxn>
              <a:cxn ang="0">
                <a:pos x="1279" y="400"/>
              </a:cxn>
              <a:cxn ang="0">
                <a:pos x="1255" y="408"/>
              </a:cxn>
              <a:cxn ang="0">
                <a:pos x="1207" y="440"/>
              </a:cxn>
              <a:cxn ang="0">
                <a:pos x="1079" y="480"/>
              </a:cxn>
              <a:cxn ang="0">
                <a:pos x="999" y="520"/>
              </a:cxn>
              <a:cxn ang="0">
                <a:pos x="975" y="544"/>
              </a:cxn>
              <a:cxn ang="0">
                <a:pos x="799" y="568"/>
              </a:cxn>
              <a:cxn ang="0">
                <a:pos x="671" y="592"/>
              </a:cxn>
              <a:cxn ang="0">
                <a:pos x="599" y="632"/>
              </a:cxn>
              <a:cxn ang="0">
                <a:pos x="575" y="640"/>
              </a:cxn>
              <a:cxn ang="0">
                <a:pos x="471" y="632"/>
              </a:cxn>
              <a:cxn ang="0">
                <a:pos x="343" y="576"/>
              </a:cxn>
              <a:cxn ang="0">
                <a:pos x="223" y="552"/>
              </a:cxn>
              <a:cxn ang="0">
                <a:pos x="63" y="592"/>
              </a:cxn>
              <a:cxn ang="0">
                <a:pos x="15" y="704"/>
              </a:cxn>
              <a:cxn ang="0">
                <a:pos x="39" y="688"/>
              </a:cxn>
              <a:cxn ang="0">
                <a:pos x="103" y="696"/>
              </a:cxn>
              <a:cxn ang="0">
                <a:pos x="167" y="768"/>
              </a:cxn>
              <a:cxn ang="0">
                <a:pos x="215" y="800"/>
              </a:cxn>
              <a:cxn ang="0">
                <a:pos x="1007" y="744"/>
              </a:cxn>
              <a:cxn ang="0">
                <a:pos x="1335" y="568"/>
              </a:cxn>
              <a:cxn ang="0">
                <a:pos x="1559" y="536"/>
              </a:cxn>
              <a:cxn ang="0">
                <a:pos x="1631" y="504"/>
              </a:cxn>
              <a:cxn ang="0">
                <a:pos x="1727" y="440"/>
              </a:cxn>
              <a:cxn ang="0">
                <a:pos x="1799" y="368"/>
              </a:cxn>
              <a:cxn ang="0">
                <a:pos x="1943" y="288"/>
              </a:cxn>
              <a:cxn ang="0">
                <a:pos x="1991" y="256"/>
              </a:cxn>
              <a:cxn ang="0">
                <a:pos x="2263" y="240"/>
              </a:cxn>
              <a:cxn ang="0">
                <a:pos x="2391" y="192"/>
              </a:cxn>
              <a:cxn ang="0">
                <a:pos x="2471" y="168"/>
              </a:cxn>
              <a:cxn ang="0">
                <a:pos x="2519" y="144"/>
              </a:cxn>
              <a:cxn ang="0">
                <a:pos x="2655" y="216"/>
              </a:cxn>
              <a:cxn ang="0">
                <a:pos x="2719" y="192"/>
              </a:cxn>
              <a:cxn ang="0">
                <a:pos x="2735" y="168"/>
              </a:cxn>
              <a:cxn ang="0">
                <a:pos x="2823" y="160"/>
              </a:cxn>
              <a:cxn ang="0">
                <a:pos x="2815" y="104"/>
              </a:cxn>
            </a:cxnLst>
            <a:rect l="0" t="0" r="r" b="b"/>
            <a:pathLst>
              <a:path w="2835" h="825">
                <a:moveTo>
                  <a:pt x="2815" y="104"/>
                </a:moveTo>
                <a:cubicBezTo>
                  <a:pt x="2807" y="96"/>
                  <a:pt x="2797" y="89"/>
                  <a:pt x="2791" y="80"/>
                </a:cubicBezTo>
                <a:cubicBezTo>
                  <a:pt x="2786" y="73"/>
                  <a:pt x="2789" y="62"/>
                  <a:pt x="2783" y="56"/>
                </a:cubicBezTo>
                <a:cubicBezTo>
                  <a:pt x="2777" y="50"/>
                  <a:pt x="2767" y="52"/>
                  <a:pt x="2759" y="48"/>
                </a:cubicBezTo>
                <a:cubicBezTo>
                  <a:pt x="2727" y="32"/>
                  <a:pt x="2698" y="12"/>
                  <a:pt x="2663" y="0"/>
                </a:cubicBezTo>
                <a:cubicBezTo>
                  <a:pt x="2610" y="13"/>
                  <a:pt x="2556" y="11"/>
                  <a:pt x="2503" y="24"/>
                </a:cubicBezTo>
                <a:cubicBezTo>
                  <a:pt x="2466" y="49"/>
                  <a:pt x="2425" y="66"/>
                  <a:pt x="2383" y="80"/>
                </a:cubicBezTo>
                <a:cubicBezTo>
                  <a:pt x="2372" y="84"/>
                  <a:pt x="2363" y="94"/>
                  <a:pt x="2351" y="96"/>
                </a:cubicBezTo>
                <a:cubicBezTo>
                  <a:pt x="2314" y="102"/>
                  <a:pt x="2276" y="101"/>
                  <a:pt x="2239" y="104"/>
                </a:cubicBezTo>
                <a:cubicBezTo>
                  <a:pt x="2150" y="126"/>
                  <a:pt x="2056" y="106"/>
                  <a:pt x="1967" y="128"/>
                </a:cubicBezTo>
                <a:cubicBezTo>
                  <a:pt x="1951" y="139"/>
                  <a:pt x="1930" y="144"/>
                  <a:pt x="1919" y="160"/>
                </a:cubicBezTo>
                <a:cubicBezTo>
                  <a:pt x="1914" y="168"/>
                  <a:pt x="1910" y="178"/>
                  <a:pt x="1903" y="184"/>
                </a:cubicBezTo>
                <a:cubicBezTo>
                  <a:pt x="1864" y="218"/>
                  <a:pt x="1786" y="252"/>
                  <a:pt x="1735" y="256"/>
                </a:cubicBezTo>
                <a:cubicBezTo>
                  <a:pt x="1676" y="260"/>
                  <a:pt x="1618" y="261"/>
                  <a:pt x="1559" y="264"/>
                </a:cubicBezTo>
                <a:cubicBezTo>
                  <a:pt x="1489" y="273"/>
                  <a:pt x="1418" y="290"/>
                  <a:pt x="1351" y="312"/>
                </a:cubicBezTo>
                <a:cubicBezTo>
                  <a:pt x="1287" y="408"/>
                  <a:pt x="1386" y="267"/>
                  <a:pt x="1311" y="352"/>
                </a:cubicBezTo>
                <a:cubicBezTo>
                  <a:pt x="1298" y="366"/>
                  <a:pt x="1290" y="384"/>
                  <a:pt x="1279" y="400"/>
                </a:cubicBezTo>
                <a:cubicBezTo>
                  <a:pt x="1274" y="407"/>
                  <a:pt x="1262" y="404"/>
                  <a:pt x="1255" y="408"/>
                </a:cubicBezTo>
                <a:cubicBezTo>
                  <a:pt x="1238" y="417"/>
                  <a:pt x="1223" y="429"/>
                  <a:pt x="1207" y="440"/>
                </a:cubicBezTo>
                <a:cubicBezTo>
                  <a:pt x="1189" y="452"/>
                  <a:pt x="1104" y="469"/>
                  <a:pt x="1079" y="480"/>
                </a:cubicBezTo>
                <a:cubicBezTo>
                  <a:pt x="1053" y="491"/>
                  <a:pt x="1021" y="502"/>
                  <a:pt x="999" y="520"/>
                </a:cubicBezTo>
                <a:cubicBezTo>
                  <a:pt x="990" y="527"/>
                  <a:pt x="984" y="538"/>
                  <a:pt x="975" y="544"/>
                </a:cubicBezTo>
                <a:cubicBezTo>
                  <a:pt x="936" y="570"/>
                  <a:pt x="822" y="566"/>
                  <a:pt x="799" y="568"/>
                </a:cubicBezTo>
                <a:cubicBezTo>
                  <a:pt x="756" y="579"/>
                  <a:pt x="713" y="578"/>
                  <a:pt x="671" y="592"/>
                </a:cubicBezTo>
                <a:cubicBezTo>
                  <a:pt x="635" y="628"/>
                  <a:pt x="658" y="612"/>
                  <a:pt x="599" y="632"/>
                </a:cubicBezTo>
                <a:cubicBezTo>
                  <a:pt x="591" y="635"/>
                  <a:pt x="575" y="640"/>
                  <a:pt x="575" y="640"/>
                </a:cubicBezTo>
                <a:cubicBezTo>
                  <a:pt x="540" y="637"/>
                  <a:pt x="506" y="636"/>
                  <a:pt x="471" y="632"/>
                </a:cubicBezTo>
                <a:cubicBezTo>
                  <a:pt x="426" y="626"/>
                  <a:pt x="383" y="594"/>
                  <a:pt x="343" y="576"/>
                </a:cubicBezTo>
                <a:cubicBezTo>
                  <a:pt x="296" y="555"/>
                  <a:pt x="278" y="558"/>
                  <a:pt x="223" y="552"/>
                </a:cubicBezTo>
                <a:cubicBezTo>
                  <a:pt x="165" y="558"/>
                  <a:pt x="112" y="559"/>
                  <a:pt x="63" y="592"/>
                </a:cubicBezTo>
                <a:cubicBezTo>
                  <a:pt x="55" y="604"/>
                  <a:pt x="0" y="681"/>
                  <a:pt x="15" y="704"/>
                </a:cubicBezTo>
                <a:cubicBezTo>
                  <a:pt x="20" y="712"/>
                  <a:pt x="31" y="693"/>
                  <a:pt x="39" y="688"/>
                </a:cubicBezTo>
                <a:cubicBezTo>
                  <a:pt x="60" y="691"/>
                  <a:pt x="84" y="686"/>
                  <a:pt x="103" y="696"/>
                </a:cubicBezTo>
                <a:cubicBezTo>
                  <a:pt x="197" y="743"/>
                  <a:pt x="122" y="729"/>
                  <a:pt x="167" y="768"/>
                </a:cubicBezTo>
                <a:cubicBezTo>
                  <a:pt x="181" y="781"/>
                  <a:pt x="215" y="800"/>
                  <a:pt x="215" y="800"/>
                </a:cubicBezTo>
                <a:cubicBezTo>
                  <a:pt x="441" y="797"/>
                  <a:pt x="763" y="825"/>
                  <a:pt x="1007" y="744"/>
                </a:cubicBezTo>
                <a:cubicBezTo>
                  <a:pt x="1108" y="669"/>
                  <a:pt x="1216" y="608"/>
                  <a:pt x="1335" y="568"/>
                </a:cubicBezTo>
                <a:cubicBezTo>
                  <a:pt x="1402" y="546"/>
                  <a:pt x="1489" y="544"/>
                  <a:pt x="1559" y="536"/>
                </a:cubicBezTo>
                <a:cubicBezTo>
                  <a:pt x="1582" y="524"/>
                  <a:pt x="1608" y="517"/>
                  <a:pt x="1631" y="504"/>
                </a:cubicBezTo>
                <a:cubicBezTo>
                  <a:pt x="1666" y="485"/>
                  <a:pt x="1690" y="452"/>
                  <a:pt x="1727" y="440"/>
                </a:cubicBezTo>
                <a:cubicBezTo>
                  <a:pt x="1751" y="416"/>
                  <a:pt x="1771" y="387"/>
                  <a:pt x="1799" y="368"/>
                </a:cubicBezTo>
                <a:cubicBezTo>
                  <a:pt x="1845" y="338"/>
                  <a:pt x="1896" y="316"/>
                  <a:pt x="1943" y="288"/>
                </a:cubicBezTo>
                <a:cubicBezTo>
                  <a:pt x="1959" y="278"/>
                  <a:pt x="1972" y="260"/>
                  <a:pt x="1991" y="256"/>
                </a:cubicBezTo>
                <a:cubicBezTo>
                  <a:pt x="2107" y="233"/>
                  <a:pt x="2017" y="248"/>
                  <a:pt x="2263" y="240"/>
                </a:cubicBezTo>
                <a:cubicBezTo>
                  <a:pt x="2308" y="225"/>
                  <a:pt x="2349" y="213"/>
                  <a:pt x="2391" y="192"/>
                </a:cubicBezTo>
                <a:cubicBezTo>
                  <a:pt x="2416" y="179"/>
                  <a:pt x="2446" y="181"/>
                  <a:pt x="2471" y="168"/>
                </a:cubicBezTo>
                <a:cubicBezTo>
                  <a:pt x="2533" y="137"/>
                  <a:pt x="2459" y="164"/>
                  <a:pt x="2519" y="144"/>
                </a:cubicBezTo>
                <a:cubicBezTo>
                  <a:pt x="2569" y="161"/>
                  <a:pt x="2604" y="199"/>
                  <a:pt x="2655" y="216"/>
                </a:cubicBezTo>
                <a:cubicBezTo>
                  <a:pt x="2684" y="210"/>
                  <a:pt x="2698" y="213"/>
                  <a:pt x="2719" y="192"/>
                </a:cubicBezTo>
                <a:cubicBezTo>
                  <a:pt x="2726" y="185"/>
                  <a:pt x="2726" y="171"/>
                  <a:pt x="2735" y="168"/>
                </a:cubicBezTo>
                <a:cubicBezTo>
                  <a:pt x="2763" y="159"/>
                  <a:pt x="2794" y="163"/>
                  <a:pt x="2823" y="160"/>
                </a:cubicBezTo>
                <a:cubicBezTo>
                  <a:pt x="2835" y="125"/>
                  <a:pt x="2835" y="144"/>
                  <a:pt x="2815" y="104"/>
                </a:cubicBezTo>
                <a:close/>
              </a:path>
            </a:pathLst>
          </a:cu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584" name="Picture 200" descr="464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51725" y="2492375"/>
            <a:ext cx="1562100" cy="1714500"/>
          </a:xfrm>
          <a:prstGeom prst="rect">
            <a:avLst/>
          </a:prstGeom>
          <a:noFill/>
        </p:spPr>
      </p:pic>
      <p:sp>
        <p:nvSpPr>
          <p:cNvPr id="6" name="Выноска-облако 7"/>
          <p:cNvSpPr>
            <a:spLocks noChangeArrowheads="1"/>
          </p:cNvSpPr>
          <p:nvPr/>
        </p:nvSpPr>
        <p:spPr bwMode="auto">
          <a:xfrm>
            <a:off x="250825" y="3141663"/>
            <a:ext cx="774700" cy="355600"/>
          </a:xfrm>
          <a:prstGeom prst="cloudCallout">
            <a:avLst>
              <a:gd name="adj1" fmla="val 11065"/>
              <a:gd name="adj2" fmla="val -30806"/>
            </a:avLst>
          </a:prstGeom>
          <a:solidFill>
            <a:schemeClr val="bg1"/>
          </a:solidFill>
          <a:ln w="25400" algn="ctr">
            <a:solidFill>
              <a:srgbClr val="089CA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Constantia" pitchFamily="18" charset="0"/>
              </a:rPr>
              <a:t/>
            </a:r>
            <a:br>
              <a:rPr lang="ru-RU">
                <a:solidFill>
                  <a:srgbClr val="FFFFFF"/>
                </a:solidFill>
                <a:latin typeface="Constantia" pitchFamily="18" charset="0"/>
              </a:rPr>
            </a:b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grpSp>
        <p:nvGrpSpPr>
          <p:cNvPr id="42007" name="Group 202"/>
          <p:cNvGrpSpPr>
            <a:grpSpLocks/>
          </p:cNvGrpSpPr>
          <p:nvPr/>
        </p:nvGrpSpPr>
        <p:grpSpPr bwMode="auto">
          <a:xfrm>
            <a:off x="2411413" y="3644900"/>
            <a:ext cx="285750" cy="1081088"/>
            <a:chOff x="2601" y="1134"/>
            <a:chExt cx="2880" cy="8790"/>
          </a:xfrm>
        </p:grpSpPr>
        <p:sp>
          <p:nvSpPr>
            <p:cNvPr id="16587" name="Freeform 203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/>
              <a:ahLst/>
              <a:cxnLst>
                <a:cxn ang="0">
                  <a:pos x="120" y="7200"/>
                </a:cxn>
                <a:cxn ang="0">
                  <a:pos x="1020" y="5220"/>
                </a:cxn>
                <a:cxn ang="0">
                  <a:pos x="120" y="3060"/>
                </a:cxn>
                <a:cxn ang="0">
                  <a:pos x="1740" y="1260"/>
                </a:cxn>
                <a:cxn ang="0">
                  <a:pos x="1380" y="180"/>
                </a:cxn>
                <a:cxn ang="0">
                  <a:pos x="2280" y="180"/>
                </a:cxn>
                <a:cxn ang="0">
                  <a:pos x="2460" y="1080"/>
                </a:cxn>
                <a:cxn ang="0">
                  <a:pos x="840" y="2700"/>
                </a:cxn>
                <a:cxn ang="0">
                  <a:pos x="1380" y="4680"/>
                </a:cxn>
                <a:cxn ang="0">
                  <a:pos x="1560" y="5760"/>
                </a:cxn>
                <a:cxn ang="0">
                  <a:pos x="840" y="7200"/>
                </a:cxn>
                <a:cxn ang="0">
                  <a:pos x="120" y="7200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8" name="AutoShape 204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08" name="Group 205"/>
          <p:cNvGrpSpPr>
            <a:grpSpLocks/>
          </p:cNvGrpSpPr>
          <p:nvPr/>
        </p:nvGrpSpPr>
        <p:grpSpPr bwMode="auto">
          <a:xfrm>
            <a:off x="539750" y="3500438"/>
            <a:ext cx="285750" cy="1081087"/>
            <a:chOff x="2601" y="1134"/>
            <a:chExt cx="2880" cy="8790"/>
          </a:xfrm>
        </p:grpSpPr>
        <p:sp>
          <p:nvSpPr>
            <p:cNvPr id="16590" name="Freeform 206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/>
              <a:ahLst/>
              <a:cxnLst>
                <a:cxn ang="0">
                  <a:pos x="120" y="7200"/>
                </a:cxn>
                <a:cxn ang="0">
                  <a:pos x="1020" y="5220"/>
                </a:cxn>
                <a:cxn ang="0">
                  <a:pos x="120" y="3060"/>
                </a:cxn>
                <a:cxn ang="0">
                  <a:pos x="1740" y="1260"/>
                </a:cxn>
                <a:cxn ang="0">
                  <a:pos x="1380" y="180"/>
                </a:cxn>
                <a:cxn ang="0">
                  <a:pos x="2280" y="180"/>
                </a:cxn>
                <a:cxn ang="0">
                  <a:pos x="2460" y="1080"/>
                </a:cxn>
                <a:cxn ang="0">
                  <a:pos x="840" y="2700"/>
                </a:cxn>
                <a:cxn ang="0">
                  <a:pos x="1380" y="4680"/>
                </a:cxn>
                <a:cxn ang="0">
                  <a:pos x="1560" y="5760"/>
                </a:cxn>
                <a:cxn ang="0">
                  <a:pos x="840" y="7200"/>
                </a:cxn>
                <a:cxn ang="0">
                  <a:pos x="120" y="7200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1" name="AutoShape 207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09" name="Group 208"/>
          <p:cNvGrpSpPr>
            <a:grpSpLocks/>
          </p:cNvGrpSpPr>
          <p:nvPr/>
        </p:nvGrpSpPr>
        <p:grpSpPr bwMode="auto">
          <a:xfrm>
            <a:off x="1619250" y="3141663"/>
            <a:ext cx="285750" cy="1081087"/>
            <a:chOff x="2601" y="1134"/>
            <a:chExt cx="2880" cy="8790"/>
          </a:xfrm>
        </p:grpSpPr>
        <p:sp>
          <p:nvSpPr>
            <p:cNvPr id="16593" name="Freeform 20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/>
              <a:ahLst/>
              <a:cxnLst>
                <a:cxn ang="0">
                  <a:pos x="120" y="7200"/>
                </a:cxn>
                <a:cxn ang="0">
                  <a:pos x="1020" y="5220"/>
                </a:cxn>
                <a:cxn ang="0">
                  <a:pos x="120" y="3060"/>
                </a:cxn>
                <a:cxn ang="0">
                  <a:pos x="1740" y="1260"/>
                </a:cxn>
                <a:cxn ang="0">
                  <a:pos x="1380" y="180"/>
                </a:cxn>
                <a:cxn ang="0">
                  <a:pos x="2280" y="180"/>
                </a:cxn>
                <a:cxn ang="0">
                  <a:pos x="2460" y="1080"/>
                </a:cxn>
                <a:cxn ang="0">
                  <a:pos x="840" y="2700"/>
                </a:cxn>
                <a:cxn ang="0">
                  <a:pos x="1380" y="4680"/>
                </a:cxn>
                <a:cxn ang="0">
                  <a:pos x="1560" y="5760"/>
                </a:cxn>
                <a:cxn ang="0">
                  <a:pos x="840" y="7200"/>
                </a:cxn>
                <a:cxn ang="0">
                  <a:pos x="120" y="7200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4" name="AutoShape 21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10" name="Group 211"/>
          <p:cNvGrpSpPr>
            <a:grpSpLocks/>
          </p:cNvGrpSpPr>
          <p:nvPr/>
        </p:nvGrpSpPr>
        <p:grpSpPr bwMode="auto">
          <a:xfrm>
            <a:off x="1835150" y="1844675"/>
            <a:ext cx="284163" cy="936625"/>
            <a:chOff x="2601" y="1134"/>
            <a:chExt cx="2880" cy="8790"/>
          </a:xfrm>
        </p:grpSpPr>
        <p:sp>
          <p:nvSpPr>
            <p:cNvPr id="16596" name="Freeform 212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/>
              <a:ahLst/>
              <a:cxnLst>
                <a:cxn ang="0">
                  <a:pos x="120" y="7200"/>
                </a:cxn>
                <a:cxn ang="0">
                  <a:pos x="1020" y="5220"/>
                </a:cxn>
                <a:cxn ang="0">
                  <a:pos x="120" y="3060"/>
                </a:cxn>
                <a:cxn ang="0">
                  <a:pos x="1740" y="1260"/>
                </a:cxn>
                <a:cxn ang="0">
                  <a:pos x="1380" y="180"/>
                </a:cxn>
                <a:cxn ang="0">
                  <a:pos x="2280" y="180"/>
                </a:cxn>
                <a:cxn ang="0">
                  <a:pos x="2460" y="1080"/>
                </a:cxn>
                <a:cxn ang="0">
                  <a:pos x="840" y="2700"/>
                </a:cxn>
                <a:cxn ang="0">
                  <a:pos x="1380" y="4680"/>
                </a:cxn>
                <a:cxn ang="0">
                  <a:pos x="1560" y="5760"/>
                </a:cxn>
                <a:cxn ang="0">
                  <a:pos x="840" y="7200"/>
                </a:cxn>
                <a:cxn ang="0">
                  <a:pos x="120" y="7200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7" name="AutoShape 213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98" name="AutoShape 214"/>
          <p:cNvSpPr>
            <a:spLocks noChangeArrowheads="1"/>
          </p:cNvSpPr>
          <p:nvPr/>
        </p:nvSpPr>
        <p:spPr bwMode="auto">
          <a:xfrm>
            <a:off x="2916238" y="1125538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99" name="AutoShape 215"/>
          <p:cNvSpPr>
            <a:spLocks noChangeArrowheads="1"/>
          </p:cNvSpPr>
          <p:nvPr/>
        </p:nvSpPr>
        <p:spPr bwMode="auto">
          <a:xfrm>
            <a:off x="3779838" y="404813"/>
            <a:ext cx="1150937" cy="144462"/>
          </a:xfrm>
          <a:prstGeom prst="rightArrow">
            <a:avLst>
              <a:gd name="adj1" fmla="val 50000"/>
              <a:gd name="adj2" fmla="val 19917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600" name="AutoShape 216"/>
          <p:cNvSpPr>
            <a:spLocks noChangeArrowheads="1"/>
          </p:cNvSpPr>
          <p:nvPr/>
        </p:nvSpPr>
        <p:spPr bwMode="auto">
          <a:xfrm>
            <a:off x="4356100" y="765175"/>
            <a:ext cx="1150938" cy="144463"/>
          </a:xfrm>
          <a:prstGeom prst="rightArrow">
            <a:avLst>
              <a:gd name="adj1" fmla="val 50000"/>
              <a:gd name="adj2" fmla="val 199175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601" name="AutoShape 217"/>
          <p:cNvSpPr>
            <a:spLocks noChangeArrowheads="1"/>
          </p:cNvSpPr>
          <p:nvPr/>
        </p:nvSpPr>
        <p:spPr bwMode="auto">
          <a:xfrm>
            <a:off x="2124075" y="836613"/>
            <a:ext cx="1150938" cy="144462"/>
          </a:xfrm>
          <a:prstGeom prst="rightArrow">
            <a:avLst>
              <a:gd name="adj1" fmla="val 50000"/>
              <a:gd name="adj2" fmla="val 19917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011" name="Group 218"/>
          <p:cNvGrpSpPr>
            <a:grpSpLocks/>
          </p:cNvGrpSpPr>
          <p:nvPr/>
        </p:nvGrpSpPr>
        <p:grpSpPr bwMode="auto">
          <a:xfrm rot="-6915181">
            <a:off x="6625432" y="3894931"/>
            <a:ext cx="285750" cy="1081087"/>
            <a:chOff x="2601" y="1134"/>
            <a:chExt cx="2880" cy="8790"/>
          </a:xfrm>
        </p:grpSpPr>
        <p:sp>
          <p:nvSpPr>
            <p:cNvPr id="16603" name="Freeform 219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/>
              <a:ahLst/>
              <a:cxnLst>
                <a:cxn ang="0">
                  <a:pos x="120" y="7200"/>
                </a:cxn>
                <a:cxn ang="0">
                  <a:pos x="1020" y="5220"/>
                </a:cxn>
                <a:cxn ang="0">
                  <a:pos x="120" y="3060"/>
                </a:cxn>
                <a:cxn ang="0">
                  <a:pos x="1740" y="1260"/>
                </a:cxn>
                <a:cxn ang="0">
                  <a:pos x="1380" y="180"/>
                </a:cxn>
                <a:cxn ang="0">
                  <a:pos x="2280" y="180"/>
                </a:cxn>
                <a:cxn ang="0">
                  <a:pos x="2460" y="1080"/>
                </a:cxn>
                <a:cxn ang="0">
                  <a:pos x="840" y="2700"/>
                </a:cxn>
                <a:cxn ang="0">
                  <a:pos x="1380" y="4680"/>
                </a:cxn>
                <a:cxn ang="0">
                  <a:pos x="1560" y="5760"/>
                </a:cxn>
                <a:cxn ang="0">
                  <a:pos x="840" y="7200"/>
                </a:cxn>
                <a:cxn ang="0">
                  <a:pos x="120" y="7200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04" name="AutoShape 220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605" name="AutoShape 221"/>
          <p:cNvSpPr>
            <a:spLocks noChangeArrowheads="1"/>
          </p:cNvSpPr>
          <p:nvPr/>
        </p:nvSpPr>
        <p:spPr bwMode="auto">
          <a:xfrm rot="5400000">
            <a:off x="5868194" y="2204244"/>
            <a:ext cx="863600" cy="144462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606" name="AutoShape 222"/>
          <p:cNvSpPr>
            <a:spLocks noChangeArrowheads="1"/>
          </p:cNvSpPr>
          <p:nvPr/>
        </p:nvSpPr>
        <p:spPr bwMode="auto">
          <a:xfrm rot="5400000">
            <a:off x="6479381" y="2024857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607" name="AutoShape 223"/>
          <p:cNvSpPr>
            <a:spLocks noChangeArrowheads="1"/>
          </p:cNvSpPr>
          <p:nvPr/>
        </p:nvSpPr>
        <p:spPr bwMode="auto">
          <a:xfrm rot="5400000">
            <a:off x="7272338" y="2095500"/>
            <a:ext cx="503237" cy="144463"/>
          </a:xfrm>
          <a:prstGeom prst="rightArrow">
            <a:avLst>
              <a:gd name="adj1" fmla="val 50000"/>
              <a:gd name="adj2" fmla="val 87088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608" name="AutoShape 224"/>
          <p:cNvSpPr>
            <a:spLocks noChangeArrowheads="1"/>
          </p:cNvSpPr>
          <p:nvPr/>
        </p:nvSpPr>
        <p:spPr bwMode="auto">
          <a:xfrm rot="5400000">
            <a:off x="8027988" y="1844675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609" name="AutoShape 225"/>
          <p:cNvSpPr>
            <a:spLocks noChangeArrowheads="1"/>
          </p:cNvSpPr>
          <p:nvPr/>
        </p:nvSpPr>
        <p:spPr bwMode="auto">
          <a:xfrm rot="5400000">
            <a:off x="6660357" y="3140868"/>
            <a:ext cx="863600" cy="144463"/>
          </a:xfrm>
          <a:prstGeom prst="rightArrow">
            <a:avLst>
              <a:gd name="adj1" fmla="val 50000"/>
              <a:gd name="adj2" fmla="val 14945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2012" name="Group 226"/>
          <p:cNvGrpSpPr>
            <a:grpSpLocks/>
          </p:cNvGrpSpPr>
          <p:nvPr/>
        </p:nvGrpSpPr>
        <p:grpSpPr bwMode="auto">
          <a:xfrm rot="-6915181">
            <a:off x="4682332" y="3894931"/>
            <a:ext cx="285750" cy="1081087"/>
            <a:chOff x="2601" y="1134"/>
            <a:chExt cx="2880" cy="8790"/>
          </a:xfrm>
        </p:grpSpPr>
        <p:sp>
          <p:nvSpPr>
            <p:cNvPr id="16611" name="Freeform 227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/>
              <a:ahLst/>
              <a:cxnLst>
                <a:cxn ang="0">
                  <a:pos x="120" y="7200"/>
                </a:cxn>
                <a:cxn ang="0">
                  <a:pos x="1020" y="5220"/>
                </a:cxn>
                <a:cxn ang="0">
                  <a:pos x="120" y="3060"/>
                </a:cxn>
                <a:cxn ang="0">
                  <a:pos x="1740" y="1260"/>
                </a:cxn>
                <a:cxn ang="0">
                  <a:pos x="1380" y="180"/>
                </a:cxn>
                <a:cxn ang="0">
                  <a:pos x="2280" y="180"/>
                </a:cxn>
                <a:cxn ang="0">
                  <a:pos x="2460" y="1080"/>
                </a:cxn>
                <a:cxn ang="0">
                  <a:pos x="840" y="2700"/>
                </a:cxn>
                <a:cxn ang="0">
                  <a:pos x="1380" y="4680"/>
                </a:cxn>
                <a:cxn ang="0">
                  <a:pos x="1560" y="5760"/>
                </a:cxn>
                <a:cxn ang="0">
                  <a:pos x="840" y="7200"/>
                </a:cxn>
                <a:cxn ang="0">
                  <a:pos x="120" y="7200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2" name="AutoShape 228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13" name="Group 229"/>
          <p:cNvGrpSpPr>
            <a:grpSpLocks/>
          </p:cNvGrpSpPr>
          <p:nvPr/>
        </p:nvGrpSpPr>
        <p:grpSpPr bwMode="auto">
          <a:xfrm rot="-6915181">
            <a:off x="4550335" y="4677042"/>
            <a:ext cx="285750" cy="1081088"/>
            <a:chOff x="2601" y="1134"/>
            <a:chExt cx="2880" cy="8790"/>
          </a:xfrm>
        </p:grpSpPr>
        <p:sp>
          <p:nvSpPr>
            <p:cNvPr id="16614" name="Freeform 230"/>
            <p:cNvSpPr>
              <a:spLocks/>
            </p:cNvSpPr>
            <p:nvPr/>
          </p:nvSpPr>
          <p:spPr bwMode="auto">
            <a:xfrm>
              <a:off x="2601" y="2394"/>
              <a:ext cx="2700" cy="7530"/>
            </a:xfrm>
            <a:custGeom>
              <a:avLst/>
              <a:gdLst/>
              <a:ahLst/>
              <a:cxnLst>
                <a:cxn ang="0">
                  <a:pos x="120" y="7200"/>
                </a:cxn>
                <a:cxn ang="0">
                  <a:pos x="1020" y="5220"/>
                </a:cxn>
                <a:cxn ang="0">
                  <a:pos x="120" y="3060"/>
                </a:cxn>
                <a:cxn ang="0">
                  <a:pos x="1740" y="1260"/>
                </a:cxn>
                <a:cxn ang="0">
                  <a:pos x="1380" y="180"/>
                </a:cxn>
                <a:cxn ang="0">
                  <a:pos x="2280" y="180"/>
                </a:cxn>
                <a:cxn ang="0">
                  <a:pos x="2460" y="1080"/>
                </a:cxn>
                <a:cxn ang="0">
                  <a:pos x="840" y="2700"/>
                </a:cxn>
                <a:cxn ang="0">
                  <a:pos x="1380" y="4680"/>
                </a:cxn>
                <a:cxn ang="0">
                  <a:pos x="1560" y="5760"/>
                </a:cxn>
                <a:cxn ang="0">
                  <a:pos x="840" y="7200"/>
                </a:cxn>
                <a:cxn ang="0">
                  <a:pos x="120" y="7200"/>
                </a:cxn>
              </a:cxnLst>
              <a:rect l="0" t="0" r="r" b="b"/>
              <a:pathLst>
                <a:path w="2700" h="7530">
                  <a:moveTo>
                    <a:pt x="120" y="7200"/>
                  </a:moveTo>
                  <a:cubicBezTo>
                    <a:pt x="150" y="6870"/>
                    <a:pt x="1020" y="5910"/>
                    <a:pt x="1020" y="5220"/>
                  </a:cubicBezTo>
                  <a:cubicBezTo>
                    <a:pt x="1020" y="4530"/>
                    <a:pt x="0" y="3720"/>
                    <a:pt x="120" y="3060"/>
                  </a:cubicBezTo>
                  <a:cubicBezTo>
                    <a:pt x="240" y="2400"/>
                    <a:pt x="1530" y="1740"/>
                    <a:pt x="1740" y="1260"/>
                  </a:cubicBezTo>
                  <a:cubicBezTo>
                    <a:pt x="1950" y="780"/>
                    <a:pt x="1290" y="360"/>
                    <a:pt x="1380" y="180"/>
                  </a:cubicBezTo>
                  <a:cubicBezTo>
                    <a:pt x="1470" y="0"/>
                    <a:pt x="2100" y="30"/>
                    <a:pt x="2280" y="180"/>
                  </a:cubicBezTo>
                  <a:cubicBezTo>
                    <a:pt x="2460" y="330"/>
                    <a:pt x="2700" y="660"/>
                    <a:pt x="2460" y="1080"/>
                  </a:cubicBezTo>
                  <a:cubicBezTo>
                    <a:pt x="2220" y="1500"/>
                    <a:pt x="1020" y="2100"/>
                    <a:pt x="840" y="2700"/>
                  </a:cubicBezTo>
                  <a:cubicBezTo>
                    <a:pt x="660" y="3300"/>
                    <a:pt x="1260" y="4170"/>
                    <a:pt x="1380" y="4680"/>
                  </a:cubicBezTo>
                  <a:cubicBezTo>
                    <a:pt x="1500" y="5190"/>
                    <a:pt x="1650" y="5340"/>
                    <a:pt x="1560" y="5760"/>
                  </a:cubicBezTo>
                  <a:cubicBezTo>
                    <a:pt x="1470" y="6180"/>
                    <a:pt x="1080" y="6960"/>
                    <a:pt x="840" y="7200"/>
                  </a:cubicBezTo>
                  <a:cubicBezTo>
                    <a:pt x="600" y="7440"/>
                    <a:pt x="90" y="7530"/>
                    <a:pt x="120" y="720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15" name="AutoShape 231"/>
            <p:cNvSpPr>
              <a:spLocks noChangeArrowheads="1"/>
            </p:cNvSpPr>
            <p:nvPr/>
          </p:nvSpPr>
          <p:spPr bwMode="auto">
            <a:xfrm>
              <a:off x="3501" y="1134"/>
              <a:ext cx="1980" cy="144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1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0"/>
                                        <p:tgtEl>
                                          <p:spTgt spid="1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20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2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2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5" grpId="0" animBg="1"/>
      <p:bldP spid="16583" grpId="0" animBg="1"/>
      <p:bldP spid="6" grpId="0" animBg="1"/>
      <p:bldP spid="16598" grpId="0" animBg="1"/>
      <p:bldP spid="16599" grpId="0" animBg="1"/>
      <p:bldP spid="16600" grpId="0" animBg="1"/>
      <p:bldP spid="16601" grpId="0" animBg="1"/>
      <p:bldP spid="16605" grpId="0" animBg="1"/>
      <p:bldP spid="16606" grpId="0" animBg="1"/>
      <p:bldP spid="16607" grpId="0" animBg="1"/>
      <p:bldP spid="16608" grpId="0" animBg="1"/>
      <p:bldP spid="166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4"/>
          <p:cNvSpPr>
            <a:spLocks noChangeArrowheads="1" noChangeShapeType="1" noTextEdit="1"/>
          </p:cNvSpPr>
          <p:nvPr/>
        </p:nvSpPr>
        <p:spPr bwMode="auto">
          <a:xfrm>
            <a:off x="785786" y="642918"/>
            <a:ext cx="7496179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182880" algn="ctr">
              <a:spcBef>
                <a:spcPct val="0"/>
              </a:spcBef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Виды круговоротов воды в природе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357298"/>
          <a:ext cx="8143932" cy="5212080"/>
        </p:xfrm>
        <a:graphic>
          <a:graphicData uri="http://schemas.openxmlformats.org/drawingml/2006/table">
            <a:tbl>
              <a:tblPr/>
              <a:tblGrid>
                <a:gridCol w="2597633"/>
                <a:gridCol w="2643790"/>
                <a:gridCol w="2902509"/>
              </a:tblGrid>
              <a:tr h="4429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Большой (мировой) круговорот воды - </a:t>
                      </a:r>
                      <a:r>
                        <a:rPr kumimoji="0" lang="ru-RU" sz="20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водяной пар, образовавшийся над поверхностью океанов, переносится ветрами на материки, конденсируется и выпадает там в виде осадков и возвращается в океан в виде стока.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Малый (океанический) круговорот воды - </a:t>
                      </a:r>
                      <a:r>
                        <a:rPr kumimoji="0" lang="ru-RU" sz="20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водяной пар, образовавшийся над поверхностью океана, конденсируется и выпадает в виде осадков снова в океан.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Внутриконтинентальный круговорот воды - </a:t>
                      </a:r>
                      <a:r>
                        <a:rPr kumimoji="0" lang="ru-RU" sz="2000" b="1" kern="1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+mn-lt"/>
                          <a:ea typeface="+mn-ea"/>
                          <a:cs typeface="+mn-cs"/>
                        </a:rPr>
                        <a:t>водяной пар, образовавшийся над поверхностью суши, конденсируется и опять выпадает на сушу в виде атмосферных осадков.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8715436" cy="53959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Значение круговорота воды очень велико, потому что он связывает между собой все оболочки Земли: атмосферу, гидросферу, литосферу и биосферу. Он обеспечивает сушу пресной водой, которая постоянно обновляется. В процессе круговорота изменяется качество воды: при испарении соленая морская вода превращается в пресную, а загрязненная – очищается. Вода переносит огромное количество веществ, необходимых для жизни на Земле.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357158" y="1785926"/>
            <a:ext cx="8329642" cy="24669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rgbClr val="B2E9F2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231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Круговорот воды в природе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Круговорот воды в природе</dc:title>
  <dc:creator>Володя</dc:creator>
  <cp:lastModifiedBy>Аленка</cp:lastModifiedBy>
  <cp:revision>14</cp:revision>
  <dcterms:created xsi:type="dcterms:W3CDTF">2013-11-24T16:57:27Z</dcterms:created>
  <dcterms:modified xsi:type="dcterms:W3CDTF">2014-06-16T11:08:00Z</dcterms:modified>
</cp:coreProperties>
</file>