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9CC937E-1DAF-4B48-8EE7-BBDB48B26D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5EF4B9C-79D0-40FB-AB2D-E635B34CA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99592" y="2438400"/>
            <a:ext cx="7200800" cy="322284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История обуви настолько стара, как и история развития человеческой расы. Приспосабливаясь к окружающей среде, человек проявлял все больше изобретательности. Однажды наступил момент, когда необходимым стало защитить ноги от морозного снега, раскаленного песка и острых камней. Произошло это приблизительно </a:t>
            </a:r>
            <a:r>
              <a:rPr lang="ru-RU" sz="2000" b="1" dirty="0" smtClean="0">
                <a:solidFill>
                  <a:srgbClr val="FF0000"/>
                </a:solidFill>
              </a:rPr>
              <a:t>веков</a:t>
            </a:r>
            <a:r>
              <a:rPr lang="ru-RU" sz="2000" b="1" dirty="0" smtClean="0"/>
              <a:t> эдак </a:t>
            </a:r>
            <a:r>
              <a:rPr lang="ru-RU" sz="2000" b="1" dirty="0" smtClean="0">
                <a:solidFill>
                  <a:srgbClr val="FF0000"/>
                </a:solidFill>
              </a:rPr>
              <a:t>двести назад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7" name="Рисунок 6" descr="0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476672"/>
            <a:ext cx="2883058" cy="18722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1840" y="1196752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История создания обуви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613768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060848"/>
            <a:ext cx="7488832" cy="3744416"/>
          </a:xfrm>
        </p:spPr>
        <p:txBody>
          <a:bodyPr>
            <a:noAutofit/>
          </a:bodyPr>
          <a:lstStyle/>
          <a:p>
            <a:r>
              <a:rPr lang="ru-RU" b="1" dirty="0" smtClean="0"/>
              <a:t>Египту история обязана изобретением </a:t>
            </a:r>
            <a:r>
              <a:rPr lang="ru-RU" b="1" dirty="0" smtClean="0">
                <a:solidFill>
                  <a:srgbClr val="FF0000"/>
                </a:solidFill>
              </a:rPr>
              <a:t>каблука</a:t>
            </a:r>
            <a:r>
              <a:rPr lang="ru-RU" b="1" dirty="0" smtClean="0"/>
              <a:t>, без которого невозможно представить современную обувь. Правда, носили их не фараоны и жрецы, а простые землепашцы, чтобы легче было передвигаться по рыхлой земле. </a:t>
            </a:r>
          </a:p>
          <a:p>
            <a:r>
              <a:rPr lang="ru-RU" b="1" dirty="0" smtClean="0"/>
              <a:t>Позже каблуки стали показателем социального положения. Сначала высота каблука как у мужчин, так и у женщин была сравнительно низкой. А потом установилась тенденция, когда дамы захотели возвыситься над толпой и стали носить туфли на высокой подошве. </a:t>
            </a:r>
          </a:p>
        </p:txBody>
      </p:sp>
      <p:pic>
        <p:nvPicPr>
          <p:cNvPr id="4" name="Рисунок 3" descr="18th_century_shoes_mul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332656"/>
            <a:ext cx="3480816" cy="1816608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36296" y="332656"/>
            <a:ext cx="1716897" cy="1790328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7128792" cy="4361657"/>
          </a:xfrm>
        </p:spPr>
        <p:txBody>
          <a:bodyPr/>
          <a:lstStyle/>
          <a:p>
            <a:r>
              <a:rPr lang="ru-RU" sz="2000" b="1" dirty="0" smtClean="0"/>
              <a:t>18 век принес в обувную моду банты, пряжки и украшения. Каблуки стали слишком высокими, дамам приходилось прямо таки стоять на цыпочках. В моду вошли туфли на таком высоком и тонком каблуке, что дамы могли ходить на них, только опираясь на трость.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bata-shoe-museum-530x3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4725144"/>
            <a:ext cx="3100189" cy="1754824"/>
          </a:xfrm>
          <a:prstGeom prst="rect">
            <a:avLst/>
          </a:prstGeom>
        </p:spPr>
      </p:pic>
      <p:pic>
        <p:nvPicPr>
          <p:cNvPr id="5" name="Рисунок 4" descr="musee-de-la-chaussure_20100721_004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40152" y="4581128"/>
            <a:ext cx="3030396" cy="2016224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412776"/>
            <a:ext cx="6400800" cy="407362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19 век подарил миру еще и производство резиновой обуви.</a:t>
            </a:r>
            <a:endParaRPr lang="ru-RU" sz="2800" b="1" dirty="0"/>
          </a:p>
        </p:txBody>
      </p:sp>
      <p:pic>
        <p:nvPicPr>
          <p:cNvPr id="4" name="Рисунок 3" descr="1_proizvodstvo_i_prodazha_galosh_rezinovaya_obuv_galoshi_kupit_opto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03648" y="3573016"/>
            <a:ext cx="2363911" cy="1493824"/>
          </a:xfrm>
          <a:prstGeom prst="rect">
            <a:avLst/>
          </a:prstGeom>
        </p:spPr>
      </p:pic>
      <p:pic>
        <p:nvPicPr>
          <p:cNvPr id="6" name="Рисунок 5" descr="003910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40152" y="2636912"/>
            <a:ext cx="2088232" cy="3059681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204864"/>
            <a:ext cx="7272808" cy="345638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20  век стал экспериментальным для материалов, из которых изготавливали обувь. На сегодняшний день при производстве обуви используются </a:t>
            </a:r>
            <a:r>
              <a:rPr lang="ru-RU" sz="2000" b="1" dirty="0" smtClean="0">
                <a:solidFill>
                  <a:srgbClr val="FF0000"/>
                </a:solidFill>
              </a:rPr>
              <a:t>натуральные </a:t>
            </a:r>
            <a:r>
              <a:rPr lang="ru-RU" sz="2000" b="1" dirty="0" smtClean="0"/>
              <a:t>и </a:t>
            </a:r>
            <a:r>
              <a:rPr lang="ru-RU" sz="2000" b="1" dirty="0" smtClean="0">
                <a:solidFill>
                  <a:srgbClr val="FF0000"/>
                </a:solidFill>
              </a:rPr>
              <a:t>синтетические</a:t>
            </a:r>
            <a:r>
              <a:rPr lang="ru-RU" sz="2000" b="1" dirty="0" smtClean="0"/>
              <a:t> материалы.</a:t>
            </a:r>
          </a:p>
          <a:p>
            <a:r>
              <a:rPr lang="ru-RU" sz="2000" b="1" dirty="0" smtClean="0"/>
              <a:t>Лидером в обувной моде на протяжении всего 20 века была </a:t>
            </a:r>
            <a:r>
              <a:rPr lang="ru-RU" sz="2000" b="1" dirty="0" smtClean="0">
                <a:solidFill>
                  <a:srgbClr val="FF0000"/>
                </a:solidFill>
              </a:rPr>
              <a:t>Италия</a:t>
            </a:r>
            <a:r>
              <a:rPr lang="ru-RU" sz="2000" b="1" dirty="0" smtClean="0"/>
              <a:t>, и можно сделать предположение, что в следующем столетии она останется на своих передовых позициях.</a:t>
            </a:r>
            <a:endParaRPr lang="ru-RU" sz="2000" b="1" dirty="0"/>
          </a:p>
        </p:txBody>
      </p:sp>
      <p:pic>
        <p:nvPicPr>
          <p:cNvPr id="4" name="Рисунок 3" descr="1251266079_podborka_674_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332656"/>
            <a:ext cx="2165161" cy="1584176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72816"/>
            <a:ext cx="7416824" cy="403244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Появление швейных машин стало причиной больших изменений в обуви. И с того времени до сегодняшних дней конструкция ее не испытала серьезных изменений. </a:t>
            </a:r>
          </a:p>
          <a:p>
            <a:r>
              <a:rPr lang="ru-RU" sz="2400" b="1" dirty="0" smtClean="0"/>
              <a:t>Выделяют </a:t>
            </a:r>
            <a:r>
              <a:rPr lang="ru-RU" sz="2400" b="1" dirty="0" smtClean="0">
                <a:solidFill>
                  <a:srgbClr val="FF0000"/>
                </a:solidFill>
              </a:rPr>
              <a:t>четыре</a:t>
            </a:r>
            <a:r>
              <a:rPr lang="ru-RU" sz="2400" b="1" dirty="0" smtClean="0"/>
              <a:t> конструктивных </a:t>
            </a:r>
            <a:r>
              <a:rPr lang="ru-RU" sz="2400" b="1" dirty="0" smtClean="0">
                <a:solidFill>
                  <a:srgbClr val="FF0000"/>
                </a:solidFill>
              </a:rPr>
              <a:t>типа</a:t>
            </a:r>
            <a:r>
              <a:rPr lang="ru-RU" sz="2400" b="1" dirty="0" smtClean="0"/>
              <a:t> обуви: </a:t>
            </a:r>
            <a:r>
              <a:rPr lang="ru-RU" sz="2400" b="1" dirty="0" smtClean="0">
                <a:solidFill>
                  <a:srgbClr val="7030A0"/>
                </a:solidFill>
              </a:rPr>
              <a:t>сандалии и сабо; туфли; ботинки и полуботинки; сапоги и </a:t>
            </a:r>
            <a:r>
              <a:rPr lang="ru-RU" sz="2400" b="1" dirty="0" err="1" smtClean="0">
                <a:solidFill>
                  <a:srgbClr val="7030A0"/>
                </a:solidFill>
              </a:rPr>
              <a:t>полусапоги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9f19368c02b0a06c1f76315bcc32f97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23720" y="0"/>
            <a:ext cx="2520280" cy="1890211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980728"/>
            <a:ext cx="4896544" cy="450567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Скорее всего, началось все с куска дерева, кожи или листа какого-нибудь растения, подобранного по размеру ног. Это оказалось хорошо. Нужно было только зафиксировать эту спасительную прослойку, чтобы она держалась на ноге</a:t>
            </a:r>
            <a:r>
              <a:rPr lang="en-US" sz="2400" b="1" dirty="0" smtClean="0"/>
              <a:t>.</a:t>
            </a:r>
            <a:endParaRPr lang="ru-RU" sz="2400" b="1" dirty="0"/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124744"/>
            <a:ext cx="2736304" cy="2115699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052736"/>
            <a:ext cx="5616624" cy="482453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Сначала человек додумался до </a:t>
            </a:r>
            <a:r>
              <a:rPr lang="ru-RU" sz="2000" b="1" dirty="0" smtClean="0">
                <a:solidFill>
                  <a:srgbClr val="FF0000"/>
                </a:solidFill>
              </a:rPr>
              <a:t>сандалий</a:t>
            </a:r>
            <a:r>
              <a:rPr lang="ru-RU" sz="2000" b="1" dirty="0" smtClean="0"/>
              <a:t>. Известно, что открытые сандалии появились в Египте и Риме на пару с Древней Грецией. Так жители этих стран защищали свои ноги от воздействия горячего песка. Изготавливали обувь тогда из папируса и пальмовых листьев, потом стали использовать ремешки и дальше все больше усовершенствовали сандалии для удобства ношения.</a:t>
            </a:r>
            <a:endParaRPr lang="ru-RU" sz="2000" b="1" dirty="0"/>
          </a:p>
        </p:txBody>
      </p:sp>
      <p:pic>
        <p:nvPicPr>
          <p:cNvPr id="4" name="Рисунок 3" descr="obuv-grek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260648"/>
            <a:ext cx="2574773" cy="324036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88840"/>
            <a:ext cx="7560840" cy="3744416"/>
          </a:xfrm>
        </p:spPr>
        <p:txBody>
          <a:bodyPr>
            <a:noAutofit/>
          </a:bodyPr>
          <a:lstStyle/>
          <a:p>
            <a:r>
              <a:rPr lang="ru-RU" b="1" dirty="0" smtClean="0"/>
              <a:t>Кстати, обувь стали изготавливать как открытую, так и закрытую. А так как она была огромной роскошью для того времени, то многие "древние" люди продолжали ходить босиком. Обувь в основном носили воины, путешественники и пастухи, чьи ноги часто сталкивались с неровностями и трудностями пути больше других.</a:t>
            </a:r>
            <a:endParaRPr lang="en-US" b="1" dirty="0" smtClean="0"/>
          </a:p>
          <a:p>
            <a:r>
              <a:rPr lang="ru-RU" b="1" dirty="0" smtClean="0"/>
              <a:t>Позже, древние греки стали делать обувь именно для правой и левой ноги. Хотя в Средние века об этом забыли, изготавливая симметричные изделия.</a:t>
            </a:r>
            <a:endParaRPr lang="ru-RU" b="1" dirty="0"/>
          </a:p>
        </p:txBody>
      </p:sp>
      <p:pic>
        <p:nvPicPr>
          <p:cNvPr id="5" name="Рисунок 4" descr="glad1lhm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76256" y="188640"/>
            <a:ext cx="1785030" cy="1880657"/>
          </a:xfrm>
          <a:prstGeom prst="rect">
            <a:avLst/>
          </a:prstGeom>
        </p:spPr>
      </p:pic>
      <p:pic>
        <p:nvPicPr>
          <p:cNvPr id="6" name="Рисунок 5" descr="27-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5" y="332656"/>
            <a:ext cx="2273937" cy="1512168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24744"/>
            <a:ext cx="6912768" cy="460851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/>
              <a:t>В странах с более прохладным </a:t>
            </a:r>
          </a:p>
          <a:p>
            <a:pPr algn="r">
              <a:buNone/>
            </a:pPr>
            <a:r>
              <a:rPr lang="ru-RU" sz="2000" b="1" dirty="0" smtClean="0"/>
              <a:t>климатом появились прародители</a:t>
            </a:r>
          </a:p>
          <a:p>
            <a:pPr algn="r">
              <a:buNone/>
            </a:pPr>
            <a:r>
              <a:rPr lang="ru-RU" sz="2000" b="1" dirty="0" smtClean="0"/>
              <a:t> современных туфель. Их называли </a:t>
            </a:r>
            <a:r>
              <a:rPr lang="ru-RU" sz="2000" b="1" dirty="0" smtClean="0">
                <a:solidFill>
                  <a:srgbClr val="FF0000"/>
                </a:solidFill>
              </a:rPr>
              <a:t>"поршни" </a:t>
            </a:r>
            <a:r>
              <a:rPr lang="ru-RU" sz="2000" b="1" dirty="0" smtClean="0"/>
              <a:t>и представляли они целостный кусок кожи, который был согнут в носке и пятке. Верх такой обуви стягивали тонким кожаным ремешком, как мешочек-кошелек. Однако складки при таком способе шитья получались очень грубыми и доставляли своему хозяину массу неудобств.</a:t>
            </a:r>
            <a:endParaRPr lang="ru-RU" sz="2000" b="1" dirty="0"/>
          </a:p>
        </p:txBody>
      </p:sp>
      <p:pic>
        <p:nvPicPr>
          <p:cNvPr id="5" name="Рисунок 4" descr="70783_origina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941168"/>
            <a:ext cx="2400300" cy="1438275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204864"/>
            <a:ext cx="6400800" cy="3281537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Их приходилось довольно долго носить, прежде чем они принимали более или менее удобную форму для стопы. К тому времени кожа уже становилась изношенной и протиралась.</a:t>
            </a:r>
            <a:endParaRPr lang="en-US" sz="2000" b="1" dirty="0" smtClean="0"/>
          </a:p>
          <a:p>
            <a:r>
              <a:rPr lang="ru-RU" sz="2000" b="1" dirty="0" smtClean="0"/>
              <a:t>Просветление в умах особо изобретательных показало, что обувь изнашивается неравномерно: сначала подошва, а верх остается целым.</a:t>
            </a:r>
            <a:endParaRPr lang="ru-RU" sz="2000" b="1" dirty="0"/>
          </a:p>
        </p:txBody>
      </p:sp>
      <p:pic>
        <p:nvPicPr>
          <p:cNvPr id="5" name="Рисунок 4" descr="vs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88640"/>
            <a:ext cx="2397393" cy="2182242"/>
          </a:xfrm>
          <a:prstGeom prst="rect">
            <a:avLst/>
          </a:prstGeom>
        </p:spPr>
      </p:pic>
      <p:pic>
        <p:nvPicPr>
          <p:cNvPr id="6" name="Рисунок 5" descr="f874a8aab57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44208" y="404664"/>
            <a:ext cx="2422861" cy="1815282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132856"/>
            <a:ext cx="7416824" cy="37444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Появились первые </a:t>
            </a:r>
            <a:r>
              <a:rPr lang="ru-RU" sz="2400" b="1" dirty="0" smtClean="0">
                <a:solidFill>
                  <a:srgbClr val="FF0000"/>
                </a:solidFill>
              </a:rPr>
              <a:t>сапожники</a:t>
            </a:r>
            <a:r>
              <a:rPr lang="ru-RU" sz="2400" b="1" dirty="0" smtClean="0"/>
              <a:t>, </a:t>
            </a:r>
          </a:p>
          <a:p>
            <a:pPr algn="ctr">
              <a:buNone/>
            </a:pPr>
            <a:r>
              <a:rPr lang="ru-RU" sz="2400" b="1" dirty="0" smtClean="0"/>
              <a:t>которые занимались ремонтом обуви. </a:t>
            </a:r>
          </a:p>
          <a:p>
            <a:pPr algn="ctr">
              <a:buNone/>
            </a:pPr>
            <a:r>
              <a:rPr lang="ru-RU" sz="2400" b="1" dirty="0" smtClean="0"/>
              <a:t>Они зашивали дырки на подошве кожаными ремешками, а позже стали ставить кожаные заплаты по контуру следа обуви. Так появился прообраз </a:t>
            </a:r>
            <a:r>
              <a:rPr lang="ru-RU" sz="2400" b="1" dirty="0" smtClean="0">
                <a:solidFill>
                  <a:srgbClr val="FF0000"/>
                </a:solidFill>
              </a:rPr>
              <a:t>подошвы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5" name="Рисунок 4" descr="1315147109_15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1" y="188640"/>
            <a:ext cx="1944216" cy="2738332"/>
          </a:xfrm>
          <a:prstGeom prst="rect">
            <a:avLst/>
          </a:prstGeom>
        </p:spPr>
      </p:pic>
      <p:pic>
        <p:nvPicPr>
          <p:cNvPr id="6" name="Рисунок 5" descr="4694510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92280" y="476672"/>
            <a:ext cx="1765950" cy="2127651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204864"/>
            <a:ext cx="7416824" cy="3281537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Вскоре революцию произвело такое изобретение как </a:t>
            </a:r>
            <a:r>
              <a:rPr lang="ru-RU" sz="2000" b="1" dirty="0" smtClean="0">
                <a:solidFill>
                  <a:srgbClr val="FF0000"/>
                </a:solidFill>
              </a:rPr>
              <a:t>шнуровка</a:t>
            </a:r>
            <a:r>
              <a:rPr lang="ru-RU" sz="2000" b="1" dirty="0" smtClean="0"/>
              <a:t>. Благодаря ей обувь стала лучше держаться на ноге. Постепенно обувь приобретала более или менее приближенный к современному вид и становилась не просто средством защиты, но и деталью туалета.</a:t>
            </a:r>
            <a:endParaRPr lang="ru-RU" sz="2000" b="1" dirty="0"/>
          </a:p>
        </p:txBody>
      </p:sp>
      <p:pic>
        <p:nvPicPr>
          <p:cNvPr id="5" name="Рисунок 4" descr="655db3d3eea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32240" y="188640"/>
            <a:ext cx="2148613" cy="1844824"/>
          </a:xfrm>
          <a:prstGeom prst="rect">
            <a:avLst/>
          </a:prstGeom>
        </p:spPr>
      </p:pic>
      <p:pic>
        <p:nvPicPr>
          <p:cNvPr id="6" name="Рисунок 5" descr="mocasin_russi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188640"/>
            <a:ext cx="2291240" cy="1832992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96752"/>
            <a:ext cx="5616624" cy="453650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 Обувь стала модной и демонстрировала социальный статус. Например, в Европе в Средние века рядовые дворяне должны были туфли на полтора размера больше длины ступни. Баронам приходилось мучиться в туфлях на два, а графам - даже на три размера больше. Что касается герцогов и принцев и других королевских особ, то у них обувь могла быть любой длины. Такая обувь была чрезвычайно неудобной, поэтому и появилась традиция загибать носок обуви вверх.</a:t>
            </a:r>
            <a:endParaRPr lang="ru-RU" b="1" dirty="0"/>
          </a:p>
        </p:txBody>
      </p:sp>
      <p:pic>
        <p:nvPicPr>
          <p:cNvPr id="5" name="Рисунок 4" descr="1251280909_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25107" y="188640"/>
            <a:ext cx="2618893" cy="241744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385</TotalTime>
  <Words>716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Кутюр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Аленка</cp:lastModifiedBy>
  <cp:revision>45</cp:revision>
  <dcterms:created xsi:type="dcterms:W3CDTF">2012-03-11T09:30:34Z</dcterms:created>
  <dcterms:modified xsi:type="dcterms:W3CDTF">2014-06-16T12:32:11Z</dcterms:modified>
</cp:coreProperties>
</file>