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4" r:id="rId7"/>
    <p:sldId id="266" r:id="rId8"/>
    <p:sldId id="260" r:id="rId9"/>
    <p:sldId id="268" r:id="rId10"/>
    <p:sldId id="270" r:id="rId11"/>
    <p:sldId id="272" r:id="rId12"/>
    <p:sldId id="273" r:id="rId13"/>
    <p:sldId id="274" r:id="rId14"/>
    <p:sldId id="297" r:id="rId15"/>
    <p:sldId id="298" r:id="rId16"/>
    <p:sldId id="275" r:id="rId17"/>
    <p:sldId id="276" r:id="rId18"/>
    <p:sldId id="277" r:id="rId19"/>
    <p:sldId id="279" r:id="rId20"/>
    <p:sldId id="280" r:id="rId21"/>
    <p:sldId id="281" r:id="rId22"/>
    <p:sldId id="282" r:id="rId23"/>
    <p:sldId id="283" r:id="rId24"/>
    <p:sldId id="284" r:id="rId25"/>
    <p:sldId id="287" r:id="rId26"/>
    <p:sldId id="288" r:id="rId27"/>
    <p:sldId id="291" r:id="rId28"/>
    <p:sldId id="292" r:id="rId29"/>
    <p:sldId id="293" r:id="rId30"/>
    <p:sldId id="295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FFFF66"/>
    <a:srgbClr val="99CCFF"/>
    <a:srgbClr val="CC6600"/>
    <a:srgbClr val="FF9900"/>
    <a:srgbClr val="FF99FF"/>
    <a:srgbClr val="0066FF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D7FD2-4542-4E14-9559-725A11AC46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C8151-F90B-4A8B-91A8-290B261A28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E0C67-EC0C-4E7C-9CEF-36E8D76F94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4A24D-A2DC-4FB2-9111-00DA73A517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D52AC-57B0-494A-822C-C3E2CBD283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A278D-A1BD-4CC1-BEDF-1342BE755F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A8012-5EB9-4941-8F74-2007099D70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F6D11-0FC5-41F0-A854-7FFAD8DD3A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5CB04-104D-4B0C-8828-FCFB92575E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B0659-9E26-43D0-9F12-CE721B2AD8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D391E-1C7C-452F-A569-B0A196B287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F6BF30-1ACE-4321-B372-C8AC86BF20E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IMG_2302ee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468313" y="1125538"/>
            <a:ext cx="8351837" cy="4032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"/>
                <a:cs typeface="Arial"/>
              </a:rPr>
              <a:t>Золотое кольцо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"/>
                <a:cs typeface="Arial"/>
              </a:rPr>
              <a:t>России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4859338" y="5805488"/>
            <a:ext cx="3960812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Автор: </a:t>
            </a:r>
            <a:r>
              <a:rPr lang="ru-RU" dirty="0" smtClean="0"/>
              <a:t>Васильева Светлана Юрьевна           </a:t>
            </a:r>
          </a:p>
          <a:p>
            <a:pPr algn="ctr">
              <a:spcBef>
                <a:spcPct val="50000"/>
              </a:spcBef>
            </a:pPr>
            <a:r>
              <a:rPr lang="ru-RU" dirty="0" smtClean="0"/>
              <a:t>учитель </a:t>
            </a:r>
            <a:r>
              <a:rPr lang="ru-RU" dirty="0"/>
              <a:t>начальных классов 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rostov_kremlin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52975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5688" y="1628775"/>
            <a:ext cx="4278312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292725" y="476250"/>
            <a:ext cx="34559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Церковь Иоанна Богослова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95288" y="4581525"/>
            <a:ext cx="36718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Зачатьевский собор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163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8" name="WordArt 6"/>
          <p:cNvSpPr>
            <a:spLocks noChangeArrowheads="1" noChangeShapeType="1" noTextEdit="1"/>
          </p:cNvSpPr>
          <p:nvPr/>
        </p:nvSpPr>
        <p:spPr bwMode="auto">
          <a:xfrm>
            <a:off x="2555875" y="115888"/>
            <a:ext cx="3816350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99FF33"/>
                    </a:gs>
                  </a:gsLst>
                  <a:lin ang="2700000" scaled="1"/>
                </a:gradFill>
                <a:latin typeface="Arial"/>
                <a:cs typeface="Arial"/>
              </a:rPr>
              <a:t>Углич</a:t>
            </a: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3600"/>
            <a:ext cx="32353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3132138" y="1196975"/>
            <a:ext cx="6011862" cy="614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63538">
              <a:lnSpc>
                <a:spcPct val="128000"/>
              </a:lnSpc>
              <a:spcBef>
                <a:spcPts val="600"/>
              </a:spcBef>
            </a:pPr>
            <a:r>
              <a:rPr lang="ru-RU" sz="1900" b="1">
                <a:solidFill>
                  <a:srgbClr val="CC3300"/>
                </a:solidFill>
                <a:latin typeface="Times New Roman" pitchFamily="18" charset="0"/>
              </a:rPr>
              <a:t>Город в Российской Федерации, Ярославская область; расположен на реке Волге, в 110 км к западу от Ярославля. По местной Супоневской летописи он был основан в 937. Один из древнейших городов России. К началу 13 в. Углич — крупный город Владимиро-Суздальского княжества. С 1207 входил в состав Ростовского, а с 1218 стал столицей Угличского удельного княжества. Время расцвета — вторая половина 15 в. при удельном князе Андрее Васильевиче Большом, брате Ивана III. В 1591 в Угличе погиб царевич Дмитрий, сын Ивана IV. В 1608-1611 город был разрушен и сожжен польскими интервентами. С 1796 — уездный город Ярославской губернии</a:t>
            </a:r>
            <a:r>
              <a:rPr lang="ru-RU" sz="2000" b="1">
                <a:solidFill>
                  <a:srgbClr val="CC3300"/>
                </a:solidFill>
                <a:latin typeface="Times New Roman" pitchFamily="18" charset="0"/>
              </a:rPr>
              <a:t>. В Угличе находится крупнейший часовой завод «Чайка»</a:t>
            </a:r>
          </a:p>
          <a:p>
            <a:pPr indent="363538">
              <a:lnSpc>
                <a:spcPct val="128000"/>
              </a:lnSpc>
              <a:spcBef>
                <a:spcPts val="600"/>
              </a:spcBef>
            </a:pPr>
            <a:endParaRPr lang="ru-RU" sz="2000" b="1">
              <a:solidFill>
                <a:srgbClr val="CC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184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40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979613" y="5589588"/>
            <a:ext cx="54006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Воскресенский монастырь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48175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05038"/>
            <a:ext cx="457200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787900" y="836613"/>
            <a:ext cx="40322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Церковь Иоанна Предтечи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250825" y="5229225"/>
            <a:ext cx="41036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Смоленская церковь Иоанна Предтечи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048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611188" y="333375"/>
            <a:ext cx="47529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>
                <a:latin typeface="Times New Roman" pitchFamily="18" charset="0"/>
              </a:rPr>
              <a:t>Музей игрушек</a:t>
            </a:r>
          </a:p>
        </p:txBody>
      </p:sp>
      <p:pic>
        <p:nvPicPr>
          <p:cNvPr id="45062" name="Picture 6" descr="Музей кукол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2133600"/>
            <a:ext cx="2590800" cy="3743325"/>
          </a:xfrm>
          <a:prstGeom prst="rect">
            <a:avLst/>
          </a:prstGeom>
          <a:noFill/>
        </p:spPr>
      </p:pic>
      <p:pic>
        <p:nvPicPr>
          <p:cNvPr id="45063" name="Picture 7" descr="Музей кукол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525" y="1412875"/>
            <a:ext cx="2540000" cy="3529013"/>
          </a:xfrm>
          <a:prstGeom prst="rect">
            <a:avLst/>
          </a:prstGeom>
          <a:noFill/>
        </p:spPr>
      </p:pic>
      <p:pic>
        <p:nvPicPr>
          <p:cNvPr id="45064" name="Picture 8" descr="Музхей кукол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0"/>
            <a:ext cx="2378075" cy="3284538"/>
          </a:xfrm>
          <a:prstGeom prst="rect">
            <a:avLst/>
          </a:prstGeom>
          <a:noFill/>
        </p:spPr>
      </p:pic>
      <p:pic>
        <p:nvPicPr>
          <p:cNvPr id="45065" name="Picture 9" descr="Углич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21475" y="3357563"/>
            <a:ext cx="2422525" cy="350043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5" name="Picture 5" descr="Угличская ГЭ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0"/>
            <a:ext cx="8218487" cy="5492750"/>
          </a:xfrm>
          <a:prstGeom prst="rect">
            <a:avLst/>
          </a:prstGeom>
          <a:noFill/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619250" y="5661025"/>
            <a:ext cx="6553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Угличская ГЭС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10" name="WordArt 6"/>
          <p:cNvSpPr>
            <a:spLocks noChangeArrowheads="1" noChangeShapeType="1" noTextEdit="1"/>
          </p:cNvSpPr>
          <p:nvPr/>
        </p:nvSpPr>
        <p:spPr bwMode="auto">
          <a:xfrm>
            <a:off x="1547813" y="333375"/>
            <a:ext cx="597693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50000">
                      <a:srgbClr val="800000"/>
                    </a:gs>
                    <a:gs pos="100000">
                      <a:srgbClr val="66FF33"/>
                    </a:gs>
                  </a:gsLst>
                  <a:lin ang="2700000" scaled="1"/>
                </a:gradFill>
                <a:latin typeface="Arial"/>
                <a:cs typeface="Arial"/>
              </a:rPr>
              <a:t>Ярославль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3924300" y="1773238"/>
            <a:ext cx="50355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63538">
              <a:spcBef>
                <a:spcPct val="20000"/>
              </a:spcBef>
            </a:pPr>
            <a:r>
              <a:rPr lang="ru-RU" sz="2400" b="1">
                <a:solidFill>
                  <a:srgbClr val="990033"/>
                </a:solidFill>
                <a:latin typeface="Times New Roman" pitchFamily="18" charset="0"/>
              </a:rPr>
              <a:t>Ярославль раскинулся на высоком берегу реки Волги. Там, где Которосль сливается с Волгой, находилось когда-то поселение под названием Медвежий угол. Легенда гласит, что в 1010 г. князь Ярослав Мудрый с дружиной захватил это селение, разрубив боевым топором языческое изображение медведя.</a:t>
            </a:r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44675"/>
            <a:ext cx="349250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  <p:bldP spid="215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35463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0" y="4941888"/>
            <a:ext cx="428466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Панорама города с видом на церковь Ильи Пророка</a:t>
            </a:r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4525" y="1700213"/>
            <a:ext cx="4689475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4859338" y="476250"/>
            <a:ext cx="37449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Беседка Николая Островского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995738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0" y="5791200"/>
            <a:ext cx="4356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Часовня Александра Невского</a:t>
            </a:r>
          </a:p>
        </p:txBody>
      </p:sp>
      <p:pic>
        <p:nvPicPr>
          <p:cNvPr id="23559" name="Picture 7" descr="Ярославл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2636838"/>
            <a:ext cx="5003800" cy="3789362"/>
          </a:xfrm>
          <a:prstGeom prst="rect">
            <a:avLst/>
          </a:prstGeom>
          <a:noFill/>
        </p:spPr>
      </p:pic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4572000" y="981075"/>
            <a:ext cx="43926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Спасо-Преображенский монастырь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140200" y="1628775"/>
            <a:ext cx="4824413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452438"/>
            <a:r>
              <a:rPr lang="ru-RU" sz="2400" b="1">
                <a:solidFill>
                  <a:srgbClr val="33CCCC"/>
                </a:solidFill>
                <a:latin typeface="Times New Roman" pitchFamily="18" charset="0"/>
              </a:rPr>
              <a:t>Кострома была основана в 1152 г. Юрием Долгоруким во время его военного похода в земли казанских болгар. Из источников явствует, что «были в этом месте леса непроходимые, дремучие дебри», а скрывались здесь разбойники, от которых «и совсем проезду не было». Юрий Долгорукий «морем пламенным» расправился с разбойниками. А на выжженной земле появился город Кострома.</a:t>
            </a:r>
          </a:p>
        </p:txBody>
      </p:sp>
      <p:sp>
        <p:nvSpPr>
          <p:cNvPr id="25606" name="WordArt 6"/>
          <p:cNvSpPr>
            <a:spLocks noChangeArrowheads="1" noChangeShapeType="1" noTextEdit="1"/>
          </p:cNvSpPr>
          <p:nvPr/>
        </p:nvSpPr>
        <p:spPr bwMode="auto">
          <a:xfrm>
            <a:off x="1908175" y="115888"/>
            <a:ext cx="5184775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CCCC"/>
                    </a:gs>
                    <a:gs pos="50000">
                      <a:srgbClr val="FFFFFF"/>
                    </a:gs>
                    <a:gs pos="100000">
                      <a:srgbClr val="33CCCC"/>
                    </a:gs>
                  </a:gsLst>
                  <a:lin ang="2700000" scaled="1"/>
                </a:gradFill>
                <a:latin typeface="Arial"/>
                <a:cs typeface="Arial"/>
              </a:rPr>
              <a:t>Кострома</a:t>
            </a:r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205038"/>
            <a:ext cx="34290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2560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203575" y="333375"/>
            <a:ext cx="58324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>
                <a:solidFill>
                  <a:srgbClr val="FF3300"/>
                </a:solidFill>
                <a:latin typeface="Monotype Corsiva" pitchFamily="66" charset="0"/>
              </a:rPr>
              <a:t>Карта Золотого кольца</a:t>
            </a:r>
            <a:r>
              <a:rPr lang="ru-RU"/>
              <a:t> 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03800" cy="404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8413" y="1125538"/>
            <a:ext cx="4065587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076825" y="115888"/>
            <a:ext cx="3816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Воскресенская церковь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468313" y="4292600"/>
            <a:ext cx="38877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Пожарная каланча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  <p:bldP spid="266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3" name="Picture 5" descr="Костро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88913"/>
            <a:ext cx="6732588" cy="5049837"/>
          </a:xfrm>
          <a:prstGeom prst="rect">
            <a:avLst/>
          </a:prstGeom>
          <a:noFill/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763713" y="5516563"/>
            <a:ext cx="6048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Памятник Юрию Долгорукому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 descr="Костро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88913"/>
            <a:ext cx="7213600" cy="5410200"/>
          </a:xfrm>
          <a:prstGeom prst="rect">
            <a:avLst/>
          </a:prstGeom>
          <a:noFill/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042988" y="5734050"/>
            <a:ext cx="7200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Терем Снегурочки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01" name="WordArt 5"/>
          <p:cNvSpPr>
            <a:spLocks noChangeArrowheads="1" noChangeShapeType="1" noTextEdit="1"/>
          </p:cNvSpPr>
          <p:nvPr/>
        </p:nvSpPr>
        <p:spPr bwMode="auto">
          <a:xfrm>
            <a:off x="2268538" y="260350"/>
            <a:ext cx="424815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8000"/>
                    </a:gs>
                    <a:gs pos="50000">
                      <a:srgbClr val="0099FF"/>
                    </a:gs>
                    <a:gs pos="100000">
                      <a:srgbClr val="008000"/>
                    </a:gs>
                  </a:gsLst>
                  <a:lin ang="2700000" scaled="1"/>
                </a:gradFill>
                <a:latin typeface="Arial"/>
                <a:cs typeface="Arial"/>
              </a:rPr>
              <a:t>Плёс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3492500" y="1484313"/>
            <a:ext cx="5651500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452438">
              <a:lnSpc>
                <a:spcPct val="128000"/>
              </a:lnSpc>
              <a:spcBef>
                <a:spcPts val="600"/>
              </a:spcBef>
            </a:pPr>
            <a:r>
              <a:rPr lang="ru-RU" sz="1900" b="1">
                <a:solidFill>
                  <a:srgbClr val="0099FF"/>
                </a:solidFill>
                <a:latin typeface="Times New Roman" pitchFamily="18" charset="0"/>
              </a:rPr>
              <a:t>Основан Василием I как пограничный форпост Московского княжества в 1410. Упоминается в Воскресенской летописи. Стоит на Ростово-Плесской моренной гряде, делится на две части: верхнюю — горную и нижнюю — подгорную. Верхнюю называют Троицкой, нижнюю — Набережной. В 1551 в Плесе по распоряжению Ивана IV формировалось большое войско для похода на Казань. В 1612 плесские плотники помогали ополчению Козьмы Минина и Дмитрия Пожарского переправиться через Волгу. В 17-18 вв. Плес развивался как торговый центр, поставщик льна и полотна. С 1778 уездный город.</a:t>
            </a:r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133600"/>
            <a:ext cx="32353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  <p:bldP spid="2970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672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50825" y="4797425"/>
            <a:ext cx="37449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Церковь Варвары Великомученицы</a:t>
            </a:r>
          </a:p>
        </p:txBody>
      </p:sp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1916113"/>
            <a:ext cx="4787900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4787900" y="692150"/>
            <a:ext cx="38877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Воскресенская церковь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  <p:bldP spid="307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Суздаль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</p:spPr>
      </p:pic>
      <p:sp>
        <p:nvSpPr>
          <p:cNvPr id="33797" name="WordArt 5"/>
          <p:cNvSpPr>
            <a:spLocks noChangeArrowheads="1" noChangeShapeType="1" noTextEdit="1"/>
          </p:cNvSpPr>
          <p:nvPr/>
        </p:nvSpPr>
        <p:spPr bwMode="auto">
          <a:xfrm>
            <a:off x="1692275" y="188913"/>
            <a:ext cx="5832475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CCFF"/>
                    </a:gs>
                    <a:gs pos="100000">
                      <a:srgbClr val="CC6600"/>
                    </a:gs>
                  </a:gsLst>
                  <a:lin ang="2700000" scaled="1"/>
                </a:gradFill>
                <a:latin typeface="Arial"/>
                <a:cs typeface="Arial"/>
              </a:rPr>
              <a:t>Суздаль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563938" y="1484313"/>
            <a:ext cx="5472112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452438"/>
            <a:r>
              <a:rPr lang="ru-RU" sz="2400" b="1">
                <a:solidFill>
                  <a:srgbClr val="CC6600"/>
                </a:solidFill>
                <a:latin typeface="Times New Roman" pitchFamily="18" charset="0"/>
              </a:rPr>
              <a:t>Суздаль появился на страницах русских летописей в 1024 году и определил целый период в развитии русской национальной государственности и культуры. </a:t>
            </a:r>
          </a:p>
          <a:p>
            <a:pPr indent="452438"/>
            <a:r>
              <a:rPr lang="ru-RU" sz="2400" b="1">
                <a:solidFill>
                  <a:srgbClr val="CC6600"/>
                </a:solidFill>
                <a:latin typeface="Times New Roman" pitchFamily="18" charset="0"/>
              </a:rPr>
              <a:t>В XI веке Суздаль - крупный город на северо-востоке могущественной Киевской державы, в середине XI века Суздаль достигает наивысшего расцвета: он становится столицей Ростово-Суздальского княжества, крупным торгово-ремесленным центром. </a:t>
            </a:r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133600"/>
            <a:ext cx="3170237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  <p:bldP spid="3379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Суздаль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879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2420938"/>
            <a:ext cx="4716462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500563" y="1125538"/>
            <a:ext cx="48244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Цареконстантиновская церковь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395288" y="4365625"/>
            <a:ext cx="33115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Рождественский собор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/>
      <p:bldP spid="348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3" name="WordArt 5"/>
          <p:cNvSpPr>
            <a:spLocks noChangeArrowheads="1" noChangeShapeType="1" noTextEdit="1"/>
          </p:cNvSpPr>
          <p:nvPr/>
        </p:nvSpPr>
        <p:spPr bwMode="auto">
          <a:xfrm>
            <a:off x="1403350" y="188913"/>
            <a:ext cx="633730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FF"/>
                    </a:gs>
                    <a:gs pos="100000">
                      <a:srgbClr val="FFFF66"/>
                    </a:gs>
                  </a:gsLst>
                  <a:lin ang="2700000" scaled="1"/>
                </a:gradFill>
                <a:latin typeface="Arial"/>
                <a:cs typeface="Arial"/>
              </a:rPr>
              <a:t>Владимир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3563938" y="1412875"/>
            <a:ext cx="5580062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452438"/>
            <a:r>
              <a:rPr lang="ru-RU" sz="2000" b="1">
                <a:solidFill>
                  <a:schemeClr val="accent2"/>
                </a:solidFill>
                <a:latin typeface="Times New Roman" pitchFamily="18" charset="0"/>
              </a:rPr>
              <a:t>В 1108 г. князь Владимир Мономах построил мощную крепость, защищенную с юга крутыми берегами реки Клязьмы, с севера — речкой Лыбедью, с востока и запада — глубокими оврагами. Новая крепость была названа в честь основателя —Владимир. Владимир обладает уникальными историко-архитектурными памятниками. Самые выдающиеся из них Успенский собор (</a:t>
            </a: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XII</a:t>
            </a:r>
            <a:r>
              <a:rPr lang="ru-RU" sz="2000" b="1">
                <a:solidFill>
                  <a:schemeClr val="accent2"/>
                </a:solidFill>
                <a:latin typeface="Times New Roman" pitchFamily="18" charset="0"/>
              </a:rPr>
              <a:t> в.), Дмитриевский собор (</a:t>
            </a: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XII</a:t>
            </a:r>
            <a:r>
              <a:rPr lang="ru-RU" sz="2000" b="1">
                <a:solidFill>
                  <a:schemeClr val="accent2"/>
                </a:solidFill>
                <a:latin typeface="Times New Roman" pitchFamily="18" charset="0"/>
              </a:rPr>
              <a:t> в.), Золотые ворота (</a:t>
            </a: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XII</a:t>
            </a:r>
            <a:r>
              <a:rPr lang="ru-RU" sz="2000" b="1">
                <a:solidFill>
                  <a:schemeClr val="accent2"/>
                </a:solidFill>
                <a:latin typeface="Times New Roman" pitchFamily="18" charset="0"/>
              </a:rPr>
              <a:t> в.) занесены в список мирового наследия ЮНЕСКО. Всему миру известен своими памятниками и экспозициями Государственный Владимиро-Суздальский историко-архитектурный музей заповедник. </a:t>
            </a:r>
          </a:p>
          <a:p>
            <a:pPr indent="452438"/>
            <a:r>
              <a:rPr lang="ru-RU" sz="2000" b="1">
                <a:solidFill>
                  <a:schemeClr val="accent2"/>
                </a:solidFill>
                <a:latin typeface="Times New Roman" pitchFamily="18" charset="0"/>
              </a:rPr>
              <a:t>Во Владимире берет начало популярный туристический маршрут "Золотое кольцо". </a:t>
            </a:r>
          </a:p>
        </p:txBody>
      </p:sp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575"/>
            <a:ext cx="3363913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nimBg="1"/>
      <p:bldP spid="3789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54513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9800" y="908050"/>
            <a:ext cx="43942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4500563" y="0"/>
            <a:ext cx="46434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Монумент в честь 850-летия города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250825" y="5949950"/>
            <a:ext cx="414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Никитиская церковь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1" grpId="0"/>
      <p:bldP spid="389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48263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50" y="3789363"/>
            <a:ext cx="6572250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5219700" y="1125538"/>
            <a:ext cx="39243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Здания дворянского собрания и гимназии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323850" y="4724400"/>
            <a:ext cx="20891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Театр драмы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/>
      <p:bldP spid="399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0" y="5392738"/>
            <a:ext cx="3455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3600" b="1">
              <a:latin typeface="Times New Roman" pitchFamily="18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708400" y="1557338"/>
            <a:ext cx="5218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539750">
              <a:spcBef>
                <a:spcPct val="20000"/>
              </a:spcBef>
            </a:pPr>
            <a:endParaRPr lang="ru-RU" sz="2000" b="1">
              <a:solidFill>
                <a:srgbClr val="800000"/>
              </a:solidFill>
              <a:latin typeface="Times New Roman" pitchFamily="18" charset="0"/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1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323850" y="115888"/>
            <a:ext cx="8424863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Arial"/>
                <a:cs typeface="Arial"/>
              </a:rPr>
              <a:t>Сергиев Посад</a:t>
            </a:r>
          </a:p>
        </p:txBody>
      </p:sp>
      <p:pic>
        <p:nvPicPr>
          <p:cNvPr id="4107" name="Picture 11" descr="g1200_sergievposad_c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916113"/>
            <a:ext cx="3090862" cy="4032250"/>
          </a:xfrm>
          <a:prstGeom prst="rect">
            <a:avLst/>
          </a:prstGeom>
          <a:noFill/>
        </p:spPr>
      </p:pic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3348038" y="1125538"/>
            <a:ext cx="5795962" cy="602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541338">
              <a:spcBef>
                <a:spcPct val="50000"/>
              </a:spcBef>
            </a:pPr>
            <a:r>
              <a:rPr lang="ru-RU" sz="2100" b="1">
                <a:solidFill>
                  <a:srgbClr val="800000"/>
                </a:solidFill>
                <a:latin typeface="Times New Roman" pitchFamily="18" charset="0"/>
              </a:rPr>
              <a:t>Сергиев Посад назван в честь Преподобного Сергия Радонежского, основавшего крупнейший в России монастырь. В 1919 г. город был переименован в Сергиев, а в 1930г. - в Загорск, в честь революционера В. М. Загорского. Но в 1991 г. городу наконец было возвращено историческое название. Прошлое и настоящее города связано с историей Троице-Сергиевой Лавры, которая сыграла ведущую роль в событиях русской государственной жизни и заняла важное место в развитии национальной культуры. Здесь, на земле Радонежской, преподобный Сергий благословил Дмитрия Донского на Куликовскую битву, Андрей Рублев создал всемирно-известную икону "Троица". </a:t>
            </a:r>
          </a:p>
          <a:p>
            <a:pPr indent="541338">
              <a:spcBef>
                <a:spcPct val="50000"/>
              </a:spcBef>
            </a:pPr>
            <a:endParaRPr lang="ru-RU" sz="2100" b="1">
              <a:solidFill>
                <a:srgbClr val="8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9" name="Picture 5" descr="Владими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0"/>
            <a:ext cx="8137525" cy="5803900"/>
          </a:xfrm>
          <a:prstGeom prst="rect">
            <a:avLst/>
          </a:prstGeom>
          <a:noFill/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2268538" y="5949950"/>
            <a:ext cx="50403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Троицкая церковь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1165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5000" y="1628775"/>
            <a:ext cx="46990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572000" y="836613"/>
            <a:ext cx="43211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У Святого источника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07950" y="4941888"/>
            <a:ext cx="3960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Панорама Троице-Сергиевой лавры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71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50825" y="5805488"/>
            <a:ext cx="457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b="1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286000" y="407988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>
              <a:solidFill>
                <a:srgbClr val="800000"/>
              </a:solidFill>
              <a:latin typeface="Times New Roman" pitchFamily="18" charset="0"/>
            </a:endParaRPr>
          </a:p>
        </p:txBody>
      </p:sp>
      <p:pic>
        <p:nvPicPr>
          <p:cNvPr id="5128" name="Picture 8" descr="pereslavl_goritski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</p:spPr>
      </p:pic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>
            <a:off x="179388" y="260350"/>
            <a:ext cx="8713787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99FF33"/>
                    </a:gs>
                  </a:gsLst>
                  <a:lin ang="5400000" scaled="1"/>
                </a:gradFill>
                <a:latin typeface="Arial"/>
                <a:cs typeface="Arial"/>
              </a:rPr>
              <a:t>Переславль-Залесский</a:t>
            </a:r>
          </a:p>
        </p:txBody>
      </p:sp>
      <p:pic>
        <p:nvPicPr>
          <p:cNvPr id="5130" name="Picture 10" descr="pereslavl_g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916113"/>
            <a:ext cx="3217862" cy="3887787"/>
          </a:xfrm>
          <a:prstGeom prst="rect">
            <a:avLst/>
          </a:prstGeom>
          <a:noFill/>
        </p:spPr>
      </p:pic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3635375" y="1557338"/>
            <a:ext cx="5257800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54013">
              <a:spcBef>
                <a:spcPct val="20000"/>
              </a:spcBef>
            </a:pPr>
            <a:r>
              <a:rPr lang="ru-RU" sz="2800" b="1">
                <a:solidFill>
                  <a:srgbClr val="008000"/>
                </a:solidFill>
                <a:latin typeface="Times New Roman" pitchFamily="18" charset="0"/>
              </a:rPr>
              <a:t>У Плещеева озера, в ста километрах от Москвы раскинулся Переславль-Залесский. Издавна селились люди вокруг озера, плескавшего волны даже при небольшом ветре. Здесь в 1152 г. на пересечении торговых путей князь Юрий Долгорукий основал новый город.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/>
      <p:bldP spid="51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pereslavl_goritski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341438"/>
            <a:ext cx="4500562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427538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572000" y="188913"/>
            <a:ext cx="457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Спасо- Преображенский собор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50825" y="5589588"/>
            <a:ext cx="40338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Никитский собор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02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pereslavl_goritski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3438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1143000"/>
            <a:ext cx="4286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787900" y="115888"/>
            <a:ext cx="4356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Памятник Петру Великому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0" y="4437063"/>
            <a:ext cx="44656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Церковь Александра Невского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22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rostov_kremlin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</p:spPr>
      </p:pic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8642350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chemeClr val="accent1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"/>
                <a:cs typeface="Arial"/>
              </a:rPr>
              <a:t>Ростов Великий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989138"/>
            <a:ext cx="3078163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3276600" y="1341438"/>
            <a:ext cx="58674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447675"/>
            <a:r>
              <a:rPr lang="ru-RU" sz="2000" b="1">
                <a:solidFill>
                  <a:srgbClr val="0000FF"/>
                </a:solidFill>
                <a:latin typeface="Times New Roman" pitchFamily="18" charset="0"/>
              </a:rPr>
              <a:t>Ростов - один из древнейших городов России. В старейшей русской летописи "Повести временных лет", в записи за "лето 6370-е от сотворения мира" (862 год по современному летосчислению), о нём идет речь как о давно существующем. В начале 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XIII</a:t>
            </a:r>
            <a:r>
              <a:rPr lang="ru-RU" sz="2000" b="1">
                <a:solidFill>
                  <a:srgbClr val="0000FF"/>
                </a:solidFill>
                <a:latin typeface="Times New Roman" pitchFamily="18" charset="0"/>
              </a:rPr>
              <a:t> века появляется самостоятельное Ростовское княжество, быстро ставшее одним из влиятельнейших политических центров Русской земли. В это время город переживал небывалый экономический и культурный подъём. Ростов являлся одним из самых больших городов на северо-востоке Руси, площадь его укреплённой части, окружённой валом и рвом, составляла более 100 гектаров. В городе существовали княжеский и епископский дворы, большой торг, более 15 храмов, несколько монастырей.</a:t>
            </a:r>
          </a:p>
          <a:p>
            <a:pPr indent="447675"/>
            <a:endParaRPr lang="ru-RU" sz="2000" b="1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61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rostov_kremlin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516688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3876675"/>
            <a:ext cx="6516687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6443663" y="836613"/>
            <a:ext cx="24844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Вид на кремль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-180975" y="4365625"/>
            <a:ext cx="295275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Спасо-Яковлевский монастырь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4345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865</Words>
  <Application>Microsoft Office PowerPoint</Application>
  <PresentationFormat>Экран (4:3)</PresentationFormat>
  <Paragraphs>57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Wainakh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Наталия Павловна Михайлова</cp:lastModifiedBy>
  <cp:revision>14</cp:revision>
  <dcterms:created xsi:type="dcterms:W3CDTF">2009-05-01T03:24:45Z</dcterms:created>
  <dcterms:modified xsi:type="dcterms:W3CDTF">2014-06-19T07:12:13Z</dcterms:modified>
</cp:coreProperties>
</file>