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sldIdLst>
    <p:sldId id="274" r:id="rId14"/>
    <p:sldId id="271" r:id="rId15"/>
    <p:sldId id="272" r:id="rId16"/>
    <p:sldId id="273" r:id="rId17"/>
    <p:sldId id="275" r:id="rId18"/>
    <p:sldId id="276" r:id="rId19"/>
    <p:sldId id="264" r:id="rId20"/>
    <p:sldId id="266" r:id="rId21"/>
    <p:sldId id="268" r:id="rId22"/>
    <p:sldId id="277" r:id="rId23"/>
    <p:sldId id="282" r:id="rId24"/>
    <p:sldId id="283" r:id="rId25"/>
    <p:sldId id="278" r:id="rId26"/>
    <p:sldId id="280" r:id="rId27"/>
    <p:sldId id="262" r:id="rId28"/>
    <p:sldId id="279" r:id="rId29"/>
    <p:sldId id="265" r:id="rId30"/>
    <p:sldId id="281" r:id="rId31"/>
    <p:sldId id="269" r:id="rId32"/>
    <p:sldId id="284" r:id="rId33"/>
    <p:sldId id="27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D0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55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9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474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18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233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27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396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38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74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845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65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592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28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819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667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22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993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2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560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18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02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89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60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681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02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486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3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314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655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233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1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0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1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43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307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48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636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94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110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610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517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666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033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40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7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7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98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5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5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2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3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4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3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68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38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3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8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2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01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0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1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20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43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5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7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1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2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89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7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03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26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3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50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3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6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15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7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6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99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13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5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12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51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66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2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63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6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5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83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3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76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14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1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5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96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5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77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8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33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5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51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3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8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8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69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2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76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4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35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4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45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10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75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59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00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16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2F5E-F7BD-4F1A-88EB-88097388D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189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3198-56B3-480A-9FC3-F6670F79D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096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8C1A-180B-4763-8CEB-CB8162380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053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CE56-4944-4F94-8AA0-DA2F91A57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47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2F98C-EDBC-428C-94F0-CE1746AD7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93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ECCE1-A44E-4809-A347-488F1007B7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41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5F71-EDF7-4BC8-BFCF-47BA02529C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64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343D-A334-45AD-9DBA-17CA2DDB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03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B5B8-F0A7-487C-A031-95ECC6C3DD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204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DB-4577-4751-BFF6-94DD92028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14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48F19-B230-440A-8FFD-346D3E88B7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7AFC3-A8A9-4974-96F0-FAF3923822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3276599"/>
            <a:ext cx="4397827" cy="329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-104095"/>
            <a:ext cx="11473543" cy="4523695"/>
          </a:xfrm>
        </p:spPr>
        <p:txBody>
          <a:bodyPr/>
          <a:lstStyle/>
          <a:p>
            <a:pPr algn="ctr" eaLnBrk="1" hangingPunct="1"/>
            <a:endParaRPr lang="ru-RU" sz="2800" dirty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 проект </a:t>
            </a:r>
          </a:p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активизации </a:t>
            </a:r>
          </a:p>
          <a:p>
            <a:pPr marL="0" indent="0" algn="ctr" eaLnBrk="1" hangingPunct="1">
              <a:buNone/>
            </a:pPr>
            <a:r>
              <a:rPr lang="ru-RU" sz="4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учащихся. </a:t>
            </a:r>
            <a:endParaRPr lang="ru-RU" sz="44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5698" y="3957934"/>
            <a:ext cx="41626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СОШ №5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г.Павлово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Шанц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Л.Л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Гудкова О.А.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242911"/>
              </p:ext>
            </p:extLst>
          </p:nvPr>
        </p:nvGraphicFramePr>
        <p:xfrm>
          <a:off x="1458684" y="1178151"/>
          <a:ext cx="8294915" cy="4406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4915"/>
              </a:tblGrid>
              <a:tr h="629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lang="ru-RU" sz="28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377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 вводной беседы с целью: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-формирования первичного представления об изучаемом объекте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-формирования интереса к данной теме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-создания условий и возможностей для дальнейшей творческой деятельности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9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686" y="112122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822829"/>
              </p:ext>
            </p:extLst>
          </p:nvPr>
        </p:nvGraphicFramePr>
        <p:xfrm>
          <a:off x="1202032" y="2103438"/>
          <a:ext cx="7937363" cy="4171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511"/>
                <a:gridCol w="2645511"/>
                <a:gridCol w="2646341"/>
              </a:tblGrid>
              <a:tr h="31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работы на этапе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1.Выбор темы и целей проекта через проблемную ситуацию, беседу, анкетирование и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2.Определение количества участников проекта, состава исследовательской группы.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темы с учителем, получение при необходимости дополнительной информации, постановка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целей.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Предъявление заранее подготовленных карточек, памяток и т.п.  для каждого ученика-исследователя. Помощь в постановке целей.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41689" y="32657"/>
            <a:ext cx="72580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над исследовательским проектом</a:t>
            </a:r>
            <a:endParaRPr lang="ru-RU" sz="3200" b="1" kern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3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29067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– предположение, суждение о закономерной связи явлений.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4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517013"/>
              </p:ext>
            </p:extLst>
          </p:nvPr>
        </p:nvGraphicFramePr>
        <p:xfrm>
          <a:off x="108857" y="625476"/>
          <a:ext cx="11919857" cy="6464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2871"/>
                <a:gridCol w="3972871"/>
                <a:gridCol w="3974115"/>
              </a:tblGrid>
              <a:tr h="210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работы на этапе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207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работы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7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1.Определение источников информации.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2.Планирование способов сбора и анализа информации.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3.Планирование итогового продукта (формы представления результата).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-отчет (устный, письменный, с демонстрацией материалов)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-фильм, макет, сборник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-конференция, праздник  и 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4.Выработка критериев оценки результатов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5.Распределение обязанностей среди членов команды.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Выработка плана действий (как можно это сделать?).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основных методов: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-прочитать в книге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-понаблюдать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-посмотреть в компьютере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-задать вопросы родителям, специалистам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-подумать самостоятельно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-посмотреть в книгах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-посмотреть по телевизору 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задач (для чего?)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Выдвижение идей, высказывание предположений, определение сроков работы,  ее этапов.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</a:tr>
              <a:tr h="207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7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информации, решение промежуточных задач. Основные формы работы: интервью, опросы, наблюдения, опыты,  изучение научных и литературных источников  и  т.д.  Организация  экскурсий, проведение экспериментов  и  т.д.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 исследований,  решение промежуточных задач. Фиксирование информации различными способами: запись, рисунок, коллаж, схема, символы, закладки  и  т.д.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Наблюдение, советы, косвенное руководство  деятельностью, организация  и координирование отдельных этапов проекта.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</a:tr>
              <a:tr h="207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 и  выводы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информации.  Формулировка выводов. Оформление результатов.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информации.  Оформление результатов.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Наблюдение, советы.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23" marR="22823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92" y="-46491"/>
            <a:ext cx="754750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«Памятка для ученика»</a:t>
            </a:r>
            <a:b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525963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об этом знаю?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я могу высказать про это?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выводы я могу сделать из того, что мне уже известно?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книги и издания периодической печати по теме.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важную информацию, которую узнал из книг, газет и журналов.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у других людей.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интересную информацию, полученную от других людей.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телематериалы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то необычное, что узнал из фильмов.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Интернет.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то новое, что ты узнал с помощью компьютера.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Понаблюдать.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интересную информацию, полученную с помощью наблюдений, удивительные факты и парадоксы.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По-возможности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сделай фотографии.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эксперимент.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план и результаты эксперимента.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04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758113" cy="11430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Трансляционно-оформительский этап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44286" y="1338944"/>
            <a:ext cx="10972800" cy="4525963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Предзащита проекта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Доработка проекта с учетом замечаний и предложений.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Подготовка к публичной защите проекта: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3.3.1. определение программы и сценария публичной защиты, распределение заданий внутри группы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медиаподдержка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аудитории, видео- и фотосъемка и проч.);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3.3.2. стендовая информация о проекте.</a:t>
            </a:r>
          </a:p>
          <a:p>
            <a:pPr eaLnBrk="1" hangingPunct="1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85" y="4163786"/>
            <a:ext cx="3461657" cy="259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5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Заключительный этап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6964"/>
              </p:ext>
            </p:extLst>
          </p:nvPr>
        </p:nvGraphicFramePr>
        <p:xfrm>
          <a:off x="1110344" y="1556656"/>
          <a:ext cx="10047513" cy="2844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821"/>
                <a:gridCol w="3348821"/>
                <a:gridCol w="3349871"/>
              </a:tblGrid>
              <a:tr h="28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работы на этапе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214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  работы  в разнообразных формах.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Отчет,  ответы на вопросы слушателей, полемика, отстаивание своей точки зрения, формулировка окончательных выводов.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готовой  работой, формулировка вопросов как от рядового участника.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44285" y="620486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работ, результаты проектов </a:t>
            </a:r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защита происходит на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dirty="0"/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праздниках;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выставках;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акциях;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конференциях и т.д.</a:t>
            </a:r>
          </a:p>
          <a:p>
            <a:pPr eaLnBrk="1" hangingPunct="1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9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877" y="1810679"/>
            <a:ext cx="1678133" cy="1058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26" y="1023445"/>
            <a:ext cx="7790578" cy="1847837"/>
          </a:xfrm>
          <a:prstGeom prst="rect">
            <a:avLst/>
          </a:prstGeom>
        </p:spPr>
      </p:pic>
      <p:sp>
        <p:nvSpPr>
          <p:cNvPr id="4" name="WordArt 13"/>
          <p:cNvSpPr txBox="1">
            <a:spLocks noChangeArrowheads="1" noChangeShapeType="1" noTextEdit="1"/>
          </p:cNvSpPr>
          <p:nvPr/>
        </p:nvSpPr>
        <p:spPr bwMode="auto">
          <a:xfrm>
            <a:off x="4759325" y="2862943"/>
            <a:ext cx="1825625" cy="522514"/>
          </a:xfrm>
          <a:prstGeom prst="rect">
            <a:avLst/>
          </a:prstGeom>
          <a:ln>
            <a:solidFill>
              <a:srgbClr val="003300"/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е 5"/>
          <p:cNvSpPr txBox="1">
            <a:spLocks noChangeArrowheads="1"/>
          </p:cNvSpPr>
          <p:nvPr/>
        </p:nvSpPr>
        <p:spPr bwMode="auto">
          <a:xfrm>
            <a:off x="7487920" y="3926998"/>
            <a:ext cx="2777309" cy="8627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5725" tIns="47625" rIns="85725" bIns="47625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консультативную помощь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ле 1"/>
          <p:cNvSpPr txBox="1">
            <a:spLocks noChangeArrowheads="1"/>
          </p:cNvSpPr>
          <p:nvPr/>
        </p:nvSpPr>
        <p:spPr bwMode="auto">
          <a:xfrm>
            <a:off x="4488542" y="4481106"/>
            <a:ext cx="2367189" cy="1443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5725" tIns="47625" rIns="85725" bIns="47625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Подготавливает необходимое оборудование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ле 2"/>
          <p:cNvSpPr txBox="1">
            <a:spLocks noChangeArrowheads="1"/>
          </p:cNvSpPr>
          <p:nvPr/>
        </p:nvSpPr>
        <p:spPr bwMode="auto">
          <a:xfrm>
            <a:off x="696686" y="3855902"/>
            <a:ext cx="2475820" cy="933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5725" tIns="47625" rIns="85725" bIns="47625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непрерывность работы </a:t>
            </a:r>
            <a:r>
              <a:rPr lang="ru-RU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проектом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5735411" y="3627302"/>
            <a:ext cx="0" cy="685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flipH="1">
            <a:off x="3763010" y="3469798"/>
            <a:ext cx="571500" cy="457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6805953" y="3513002"/>
            <a:ext cx="571500" cy="457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4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i="1">
                <a:solidFill>
                  <a:srgbClr val="00B050"/>
                </a:solidFill>
              </a:rPr>
              <a:t>     </a:t>
            </a:r>
            <a:r>
              <a:rPr lang="ru-RU" sz="2400" b="1" i="1">
                <a:solidFill>
                  <a:srgbClr val="FF0000"/>
                </a:solidFill>
              </a:rPr>
              <a:t>“Не говорите ответ. Я хочу сам догадаться. Я сейчас подумаю и скажу…”.         </a:t>
            </a:r>
            <a:r>
              <a:rPr lang="ru-RU" sz="2400"/>
              <a:t>Очень часто учитель начальных классов слышит такие слова от своих учеников на уроках. И мало кто из нас, взрослых осознает важность и значимость подобных ситуаций. А ведь для ребенка этого возраста важно не погасить в нем стремление и желание совершить свое открытие, не оттолкнуть равнодушием, не погасить любознательность.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8741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959" y="211592"/>
            <a:ext cx="8229600" cy="4525962"/>
          </a:xfrm>
        </p:spPr>
        <p:txBody>
          <a:bodyPr/>
          <a:lstStyle/>
          <a:p>
            <a:pPr eaLnBrk="1" hangingPunct="1"/>
            <a:endParaRPr lang="ru-RU" sz="28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образовательная технология, предполагающая решение учащимися исследовательской, творческой задачи под руководством специалиста (учителя, родителей),  в ходе которого реализуется научный метод познания (вне зависимости от области исследования)</a:t>
            </a:r>
            <a:endParaRPr lang="ru-RU" sz="2800" b="1" dirty="0">
              <a:solidFill>
                <a:srgbClr val="5251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3597728"/>
            <a:ext cx="40132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2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605184">
            <a:off x="1385036" y="2828836"/>
            <a:ext cx="9421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4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Литература для учителя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Как научить младшего школьника приобретать знания.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Организация игр – исследований для младших школьников.//  «Одаренный ребенок» №3, 2004.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Исследовательская практика детей.//  «Детское творчество» №5, 6, 1998.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dirty="0"/>
              <a:t>Савенков А.И. Я – исследователь. Самара: ООО «Учебная литература», 2007.</a:t>
            </a:r>
          </a:p>
          <a:p>
            <a:pPr marL="514350" indent="-514350"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8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242458" y="0"/>
            <a:ext cx="7400925" cy="141763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исследовательской деятельности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828120" y="2052639"/>
            <a:ext cx="8229600" cy="4911725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   организации    деятельности учащихся: определять ее цели и задачи, выбирать средства реализации и применять их на практике, взаимодействовать с другими людьми в достижении общих целей, оценивать достигнутые результаты;</a:t>
            </a:r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  для формирования  у школьников навыков самостоятельного добывания новых знаний, сбора необходимой информации, умения выдвигать гипотезы, делать выводы и строить умозаключения. 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5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7786688" cy="1417638"/>
          </a:xfrm>
        </p:spPr>
        <p:txBody>
          <a:bodyPr/>
          <a:lstStyle/>
          <a:p>
            <a:pPr eaLnBrk="1" hangingPunct="1"/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и навыки,   формирующиеся в проектно- исследовательской  деятельности: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1000" y="2332037"/>
            <a:ext cx="10972800" cy="4525963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Рефлексивные 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(исследовательские)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Умения и навыки работы в сотрудничестве 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Менеджерские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 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 </a:t>
            </a:r>
          </a:p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отвечать на незапланированные вопросы</a:t>
            </a:r>
          </a:p>
          <a:p>
            <a:pPr eaLnBrk="1" hangingPunct="1"/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13" y="1692729"/>
            <a:ext cx="3360057" cy="252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1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7786688" cy="141763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исследовательская деятельность отличается от проектной деятельности?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– реализация проектного замысла,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исследовательской деятельности является уяснения сущности явления, истины, открытие новых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закономерностей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подразумевает выдвижение гипотез и теорий, их экспериментальную и теоретическую проверку. Проекты могут быть и без исследования (творческие, социальные, информационные). </a:t>
            </a:r>
          </a:p>
          <a:p>
            <a:pPr marL="0" indent="0" eaLnBrk="1" hangingPunct="1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403258"/>
              </p:ext>
            </p:extLst>
          </p:nvPr>
        </p:nvGraphicFramePr>
        <p:xfrm>
          <a:off x="2013856" y="1417638"/>
          <a:ext cx="8251372" cy="489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5686"/>
                <a:gridCol w="4125686"/>
              </a:tblGrid>
              <a:tr h="40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 исследования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 проекта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40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1.Выбор темы исследования.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1.Выбор темы исследования.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40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2.Постановка целей  и задач.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2.Постановка целей  и задач.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816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3.Выдвижение гипотезы исследования.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3.Планирование проектной деятельности.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122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4.Организация исследования: методы  исследования, план  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4.Реализация проекта 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122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5.Самостоятельная деятельность, фиксирование результатов.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5.Оценка и самооценка проекта.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  <a:tr h="40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6.Презентация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6.Презентация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0F4E8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984680" y="274638"/>
            <a:ext cx="14176680" cy="7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/>
              <a:t>Существуют различные </a:t>
            </a:r>
            <a:r>
              <a:rPr lang="ru-RU" sz="2800" b="1" dirty="0">
                <a:solidFill>
                  <a:srgbClr val="FF0000"/>
                </a:solidFill>
              </a:rPr>
              <a:t>виды исследований. </a:t>
            </a:r>
            <a:r>
              <a:rPr lang="ru-RU" sz="2800" dirty="0"/>
              <a:t>Они могут классифицироваться по </a:t>
            </a:r>
          </a:p>
          <a:p>
            <a:pPr eaLnBrk="1" hangingPunct="1">
              <a:buFontTx/>
              <a:buNone/>
            </a:pPr>
            <a:r>
              <a:rPr lang="ru-RU" sz="2800" dirty="0"/>
              <a:t>    различным принципам: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количеству учащихся;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времени проведения проекта;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месту проведения;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800" dirty="0"/>
              <a:t>  по теме.</a:t>
            </a:r>
          </a:p>
          <a:p>
            <a:pPr eaLnBrk="1" hangingPunct="1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2550207"/>
            <a:ext cx="4767943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26571" y="674916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Виды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исследовательских проектов</a:t>
            </a:r>
            <a:r>
              <a:rPr lang="ru-RU" sz="2800" dirty="0"/>
              <a:t>, которые мы можем предложить учащимся начальных классов: </a:t>
            </a:r>
          </a:p>
          <a:p>
            <a:pPr eaLnBrk="1" hangingPunct="1">
              <a:buFontTx/>
              <a:buNone/>
            </a:pPr>
            <a:endParaRPr lang="ru-RU" sz="28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теоретические; </a:t>
            </a:r>
            <a:endParaRPr lang="ru-RU" sz="28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 </a:t>
            </a:r>
            <a:r>
              <a:rPr lang="ru-RU" sz="2800" dirty="0" smtClean="0"/>
              <a:t>экспериментальные; </a:t>
            </a:r>
            <a:endParaRPr lang="ru-RU" sz="28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 </a:t>
            </a:r>
            <a:r>
              <a:rPr lang="ru-RU" sz="2800" dirty="0" smtClean="0"/>
              <a:t>фантастический;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изобретательский.</a:t>
            </a:r>
            <a:endParaRPr lang="ru-RU" sz="2800" dirty="0"/>
          </a:p>
          <a:p>
            <a:pPr eaLnBrk="1" hangingPunct="1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11" y="2580482"/>
            <a:ext cx="2027464" cy="270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9229" y="1651568"/>
            <a:ext cx="3040742" cy="228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99" y="4340907"/>
            <a:ext cx="2732010" cy="204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9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сследовательские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выполнение с помощью корректной, с научной точки зрения методики, имеют собранный с помощью этой методики собственный экспериментальный материал, на основании которого делается анализ и выводы о характере исследуемого явления, предполагают начальную неопределенность результата, которая устраняется в результате исследования:</a:t>
            </a:r>
          </a:p>
          <a:p>
            <a:pPr eaLnBrk="1" hangingPunct="1"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особенностей развития…»</a:t>
            </a:r>
          </a:p>
          <a:p>
            <a:pPr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6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1047</Words>
  <Application>Microsoft Office PowerPoint</Application>
  <PresentationFormat>Широкоэкранный</PresentationFormat>
  <Paragraphs>160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1_Текст</vt:lpstr>
      <vt:lpstr>2_Текст</vt:lpstr>
      <vt:lpstr>3_Текст</vt:lpstr>
      <vt:lpstr>4_Текст</vt:lpstr>
      <vt:lpstr>5_Текст</vt:lpstr>
      <vt:lpstr>6_Текст</vt:lpstr>
      <vt:lpstr>7_Текст</vt:lpstr>
      <vt:lpstr>9_Текст</vt:lpstr>
      <vt:lpstr>10_Текст</vt:lpstr>
      <vt:lpstr>11_Текст</vt:lpstr>
      <vt:lpstr>12_Текст</vt:lpstr>
      <vt:lpstr>13_Текст</vt:lpstr>
      <vt:lpstr>14_Текст</vt:lpstr>
      <vt:lpstr>Презентация PowerPoint</vt:lpstr>
      <vt:lpstr>Презентация PowerPoint</vt:lpstr>
      <vt:lpstr>Задачи проектно – исследовательской деятельности</vt:lpstr>
      <vt:lpstr>Общеучебные умения и навыки,   формирующиеся в проектно- исследовательской  деятельности:</vt:lpstr>
      <vt:lpstr>Чем исследовательская деятельность отличается от проектной деятельности?</vt:lpstr>
      <vt:lpstr>Различие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</vt:lpstr>
      <vt:lpstr>Гипотеза – предположение, суждение о закономерной связи явлений.</vt:lpstr>
      <vt:lpstr>Презентация PowerPoint</vt:lpstr>
      <vt:lpstr>«Памятка для ученика» </vt:lpstr>
      <vt:lpstr>3. Трансляционно-оформительский этап </vt:lpstr>
      <vt:lpstr>4. Заключительный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для учителя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35</cp:revision>
  <dcterms:created xsi:type="dcterms:W3CDTF">2013-02-26T15:19:10Z</dcterms:created>
  <dcterms:modified xsi:type="dcterms:W3CDTF">2013-10-18T13:58:51Z</dcterms:modified>
</cp:coreProperties>
</file>