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90" r:id="rId5"/>
    <p:sldId id="304" r:id="rId6"/>
    <p:sldId id="286" r:id="rId7"/>
    <p:sldId id="265" r:id="rId8"/>
    <p:sldId id="285" r:id="rId9"/>
    <p:sldId id="266" r:id="rId10"/>
    <p:sldId id="269" r:id="rId11"/>
    <p:sldId id="273" r:id="rId12"/>
    <p:sldId id="272" r:id="rId13"/>
    <p:sldId id="296" r:id="rId14"/>
    <p:sldId id="275" r:id="rId15"/>
    <p:sldId id="291" r:id="rId16"/>
    <p:sldId id="292" r:id="rId17"/>
    <p:sldId id="282" r:id="rId18"/>
    <p:sldId id="298" r:id="rId19"/>
    <p:sldId id="300" r:id="rId20"/>
    <p:sldId id="302" r:id="rId21"/>
    <p:sldId id="305" r:id="rId22"/>
    <p:sldId id="29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0000"/>
    <a:srgbClr val="000099"/>
    <a:srgbClr val="000066"/>
    <a:srgbClr val="00FFCC"/>
    <a:srgbClr val="33CC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910B-97FD-47D5-A55D-D370C2783B0C}" type="datetimeFigureOut">
              <a:rPr lang="ru-RU" smtClean="0"/>
              <a:pPr/>
              <a:t>11.08.2013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1FCD5-708A-4DAB-9D41-092B46DB61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text=%D1%85%D1%80%D0%B8%D1%81%D1%82%D0%B8%D0%B0%D0%BD%D1%81%D0%BA%D0%B8%D0%B5%20%D1%85%D1%80%D0%B0%D0%BC%D1%8B%20%D0%BA%D0%B0%D1%80%D1%82%D0%B8%D0%BD%D0%BA%D0%B8&amp;noreask=1&amp;pos=6&amp;rpt=simage&amp;lr=2&amp;uinfo=sw-1349-sh-673-fw-1124-fh-467-pd-1&amp;img_url=http://img1.liveinternet.ru/images/attach/c/1/62/685/62685306_0_a68e_7b34788d_XL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p=1&amp;text=%D0%BA%D0%B0%D0%BA%20%D0%B2%D0%B5%D1%81%D1%82%D0%B8%20%D1%81%D0%B5%D0%B1%D1%8F%20%D0%B2%20%D1%85%D1%80%D0%B0%D0%BC%D0%B5%20%D0%BA%D0%B0%D1%80%D1%82%D0%B8%D0%BD%D0%BA%D0%B8&amp;pos=44&amp;uinfo=sw-1349-sh-673-fw-1124-fh-467-pd-1&amp;rpt=simage&amp;img_url=http://www.rusnovosti.ru/upload/contents/312/field_1616/slyzhba1232354346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A%D0%B0%D0%BA%20%D0%B2%D0%B5%D1%81%D1%82%D0%B8%20%D1%81%D0%B5%D0%B1%D1%8F%20%D0%B2%20%D1%85%D1%80%D0%B0%D0%BC%D0%B5%20%D0%BA%D0%B0%D1%80%D1%82%D0%B8%D0%BD%D0%BA%D0%B8&amp;img_url=http://www.vsluh.ru/system/post_images/small/259/259473/imgs-95991.jpg?1357547490&amp;pos=3&amp;uinfo=sw-1349-sh-673-fw-1124-fh-467-pd-1&amp;rpt=simage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images.yandex.ru/yandsearch?text=%D0%BA%D0%B0%D0%BA%20%D0%B2%D0%B5%D1%81%D1%82%D0%B8%20%D1%81%D0%B5%D0%B1%D1%8F%20%D0%B2%20%D1%85%D1%80%D0%B0%D0%BC%D0%B5%20%D0%BA%D0%B0%D1%80%D1%82%D0%B8%D0%BD%D0%BA%D0%B8&amp;img_url=http://cs307300.userapi.com/v307300673/288f/jA1vL5FB6B0.jpg&amp;pos=28&amp;uinfo=sw-1349-sh-673-fw-1124-fh-467-pd-1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%D0%BA%D0%B0%D0%BA%20%D0%B2%D0%B5%D1%81%D1%82%D0%B8%20%D1%81%D0%B5%D0%B1%D1%8F%20%D0%B2%20%D1%85%D1%80%D0%B0%D0%BC%D0%B5%20%D0%BA%D0%B0%D1%80%D1%82%D0%B8%D0%BD%D0%BA%D0%B8&amp;img_url=http://www.nsad.ru/pic/militva.jpg&amp;pos=5&amp;uinfo=sw-1349-sh-673-fw-1124-fh-467-pd-1&amp;rpt=simage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images.yandex.ru/yandsearch?text=%D0%BA%D0%B0%D0%BA%20%D0%B2%D0%B5%D1%81%D1%82%D0%B8%20%D1%81%D0%B5%D0%B1%D1%8F%20%D0%B2%20%D1%85%D1%80%D0%B0%D0%BC%D0%B5%20%D0%BA%D0%B0%D1%80%D1%82%D0%B8%D0%BD%D0%BA%D0%B8&amp;img_url=http://abakan-eparchy.ru/news/2011/12/7/foto.jpg&amp;pos=14&amp;uinfo=sw-1349-sh-673-fw-1124-fh-467-pd-1&amp;rpt=simage" TargetMode="External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C%D1%83%D1%81%D1%83%D0%BB%D1%8C%D0%BC%D0%B0%D0%BD%D0%B5%20%D1%81%D0%BD%D0%B8%D0%BC%D0%B0%D1%8E%D1%82%20%D0%BE%D0%B1%D1%83%D0%B2%D1%8C%20%D0%BA%D0%B0%D1%80%D1%82%D0%B8%D0%BD%D0%BA%D0%B8&amp;pos=28&amp;uinfo=sw-1349-sh-673-fw-1124-fh-467-pd-1&amp;rpt=simage&amp;img_url=http://bestpics.ru/full/tapki003336rw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source=wiz&amp;uinfo=sw-1349-sh-673-fw-1124-fh-467-pd-1&amp;p=5&amp;text=%D0%BA%D0%B0%D0%BA%20%D0%BC%D0%BE%D0%BB%D1%8F%D1%82%D1%81%D1%8F%20%D0%BC%D1%83%D1%81%D1%83%D0%BB%D1%8C%D0%BC%D0%B0%D0%BD%D0%B5%20%20%D0%BA%D0%B0%D1%80%D1%82%D0%B8%D0%BD%D0%BA%D0%B8&amp;noreask=1&amp;pos=152&amp;rpt=simage&amp;lr=2&amp;img_url=http://i076.radikal.ru/1008/da/72ca0ae653e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images.yandex.ru/yandsearch?text=%D0%BC%D0%B5%D1%81%D1%82%D0%BE%20%D0%B4%D0%BB%D1%8F%20%D0%BC%D0%BE%D0%BB%D0%B8%D1%82%D0%B2%D1%8B%20%D1%83%20%D0%BC%D1%83%D1%81%D1%83%D0%BB%D1%8C%D0%BC%D0%B0%D0%BD%20%D0%BA%D0%B0%D1%80%D1%82%D0%B8%D0%BD%D0%BA%D0%B8&amp;pos=5&amp;uinfo=sw-1349-sh-673-fw-1124-fh-467-pd-1&amp;rpt=simage&amp;img_url=http://www.islamdag.ru/sites/img/stati/2011/1kv/namaz01_b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0%BF%D0%B0%D0%B3%D0%BE%D0%B4%D0%B0%20%D0%BA%D0%B0%D1%80%D1%82%D0%B8%D0%BD%D0%BA%D0%B8&amp;img_url=http://de.academic.ru/pictures/dewiki/56/89px-Shitennoji_-_pagoda.jpg&amp;pos=0&amp;rpt=simage&amp;lr=2&amp;noreask=1&amp;source=wiz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hyperlink" Target="http://images.yandex.ru/yandsearch?source=wiz&amp;uinfo=sw-1349-sh-673-fw-1124-fh-467-pd-1&amp;p=6&amp;text=%D0%BA%D0%B0%D0%BA%20%D0%BC%D0%BE%D0%BB%D1%8F%D1%82%D1%81%D1%8F%20%D0%B2%20%D0%B1%D1%83%D0%B4%D0%B4%D0%B8%D0%B9%D1%81%D0%BA%D0%BE%D0%BC%20%D1%85%D1%80%D0%B0%D0%BC%D0%B5%20%D0%BA%D0%B0%D1%80%D1%82%D0%B8%D0%BD%D0%BA%D0%B8&amp;noreask=1&amp;pos=181&amp;rpt=simage&amp;lr=2&amp;img_url=http://elista.go2all.ru/imgs/103/0/81719.hd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yandsearch?source=wiz&amp;uinfo=sw-1349-sh-673-fw-1124-fh-467-pd-1&amp;p=1&amp;text=%D0%BC%D0%BE%D0%BB%D0%B8%D1%82%D0%B2%D0%B0%20%D0%B2%20%D0%B1%D1%83%D0%B4%D0%B4%D0%B8%D0%B9%D1%81%D0%BA%D0%BE%D0%BC%20%D1%85%D1%80%D0%B0%D0%BC%D0%B5%20%D0%BA%D0%B0%D1%80%D1%82%D0%B8%D0%BD%D0%BA%D0%B8&amp;noreask=1&amp;pos=52&amp;rpt=simage&amp;lr=2&amp;img_url=http://www.calend.ru/img/content_images/i0/269_or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images.yandex.ru/yandsearch?p=4&amp;text=%D0%B4%D0%B5%D1%82%D0%B8%20%D0%BC%D0%BE%D0%BB%D1%8F%D1%82%D1%81%D1%8F%20%D0%BA%D0%B0%D1%80%D1%82%D0%B8%D0%BD%D0%BA%D0%B8%20%D0%B8%D0%BD%D1%82%D0%B5%D1%80%D0%B5%D1%81%D0%BD%D1%8B%D0%B5&amp;pos=142&amp;uinfo=sw-1349-sh-673-fw-1124-fh-467-pd-1&amp;rpt=simage&amp;img_url=http://s18.rimg.info/8a72c3bee3fce837cba952318d94f269.gi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source=wiz&amp;text=%D1%81%D0%BA%D0%B8%D0%BD%D0%B8%D0%B8%20%D0%BA%D0%B0%D1%80%D1%82%D0%B8%D0%BD%D0%BA%D0%B0&amp;noreask=1&amp;img_url=http://test.fontcity.ru/images/yard.jpg&amp;pos=8&amp;rpt=simage&amp;lr=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source=wiz&amp;text=%D1%81%D1%82%D0%BE%D1%83%D0%BD%D1%85%D0%B5%D0%BD%D0%B4%D0%B6%20%D0%BA%D0%B0%D1%80%D1%82%D0%B8%D0%BD%D0%BA%D0%B0&amp;noreask=1&amp;pos=10&amp;rpt=simage&amp;lr=2&amp;uinfo=sw-1349-sh-673-fw-1124-fh-467-pd-1&amp;img_url=http://img337.imageshack.us/img337/4788/stoneheng012po8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uinfo=sw-1349-sh-673-fw-1124-fh-467-pd-1&amp;p=1&amp;text=%D1%85%D1%80%D0%B0%D0%BC%D1%8B%20%D1%80%D0%B0%D0%B7%D0%BD%D1%8B%D1%85%20%D1%80%D0%B5%D0%BB%D0%B8%D0%B3%D0%B8%D0%B9&amp;noreask=1&amp;pos=56&amp;rpt=simage&amp;lr=2&amp;img_url=http://img-fotki.yandex.ru/get/4517/39663434.34/0_62611_759b31b7_XL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A%D0%B0%D0%BA%20%D0%BC%D0%BE%D0%BB%D1%8F%D1%82%D1%81%D1%8F%20%D0%B2%20%D1%81%D0%B8%D0%BD%D0%B0%D0%B3%D0%BE%D0%B3%D0%B5%20%D0%BA%D0%B0%D1%80%D1%82%D0%B8%D0%BD%D0%BA%D0%B8&amp;img_url=http://artmy.com.ua/images/ph-st06.jpg&amp;pos=1&amp;rpt=simage&amp;lr=2&amp;noreask=1&amp;source=wiz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uinfo=sw-1349-sh-673-fw-1124-fh-467-pd-1&amp;p=1&amp;text=%D0%BA%D0%B0%D0%BA%20%D0%BC%D0%BE%D0%BB%D1%8F%D1%82%D1%81%D1%8F%20%D0%B2%20%D1%81%D0%B8%D0%BD%D0%B0%D0%B3%D0%BE%D0%B3%D0%B5%20%D0%BA%D0%B0%D1%80%D1%82%D0%B8%D0%BD%D0%BA%D0%B8&amp;noreask=1&amp;pos=51&amp;rpt=simage&amp;lr=2&amp;img_url=http://bigpicture.ru/wp-content/uploads/2012/01/s_i22_27113276-990x629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79"/>
            <a:ext cx="7772400" cy="72008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smtClean="0">
                <a:solidFill>
                  <a:srgbClr val="0000FF"/>
                </a:solidFill>
              </a:rPr>
              <a:t> </a:t>
            </a:r>
            <a:r>
              <a:rPr lang="ru-RU" sz="3200" smtClean="0">
                <a:solidFill>
                  <a:srgbClr val="0000FF"/>
                </a:solidFill>
              </a:rPr>
              <a:t>Основы </a:t>
            </a:r>
            <a:r>
              <a:rPr lang="ru-RU" sz="3200" dirty="0" smtClean="0">
                <a:solidFill>
                  <a:srgbClr val="0000FF"/>
                </a:solidFill>
              </a:rPr>
              <a:t>мировых религиозных культур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797152"/>
            <a:ext cx="4824536" cy="165618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 </a:t>
            </a:r>
          </a:p>
          <a:p>
            <a:pPr algn="just"/>
            <a:r>
              <a:rPr lang="ru-RU" sz="6200" b="1" dirty="0" smtClean="0">
                <a:solidFill>
                  <a:schemeClr val="bg1"/>
                </a:solidFill>
              </a:rPr>
              <a:t>                 </a:t>
            </a:r>
            <a:r>
              <a:rPr lang="ru-RU" sz="8000" b="1" dirty="0" smtClean="0">
                <a:solidFill>
                  <a:schemeClr val="bg1"/>
                </a:solidFill>
              </a:rPr>
              <a:t>Разработчик:</a:t>
            </a:r>
          </a:p>
          <a:p>
            <a:pPr algn="just"/>
            <a:r>
              <a:rPr lang="ru-RU" sz="8000" b="1" dirty="0" smtClean="0">
                <a:solidFill>
                  <a:schemeClr val="bg1"/>
                </a:solidFill>
              </a:rPr>
              <a:t>              Волосянкина Наталья Васильевна,</a:t>
            </a:r>
          </a:p>
          <a:p>
            <a:pPr algn="just"/>
            <a:r>
              <a:rPr lang="ru-RU" sz="8000" b="1" dirty="0" smtClean="0">
                <a:solidFill>
                  <a:schemeClr val="bg1"/>
                </a:solidFill>
              </a:rPr>
              <a:t>              учитель начальных классов</a:t>
            </a:r>
          </a:p>
          <a:p>
            <a:pPr algn="just"/>
            <a:r>
              <a:rPr lang="ru-RU" sz="8000" b="1" dirty="0" smtClean="0">
                <a:solidFill>
                  <a:schemeClr val="bg1"/>
                </a:solidFill>
              </a:rPr>
              <a:t>              ГБОУ школы №462 </a:t>
            </a:r>
          </a:p>
          <a:p>
            <a:pPr algn="just"/>
            <a:r>
              <a:rPr lang="ru-RU" sz="8000" b="1" dirty="0" smtClean="0">
                <a:solidFill>
                  <a:schemeClr val="bg1"/>
                </a:solidFill>
              </a:rPr>
              <a:t>              Пушкинского района СПб</a:t>
            </a:r>
          </a:p>
          <a:p>
            <a:pPr algn="l"/>
            <a:r>
              <a:rPr lang="ru-RU" sz="6200" b="1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         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</a:t>
            </a: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endParaRPr lang="ru-RU" sz="20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                                                              </a:t>
            </a:r>
          </a:p>
          <a:p>
            <a:pPr algn="r"/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916832"/>
            <a:ext cx="6840760" cy="584775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Тема: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«СВЯЩЕННЫЕ СООРУЖЕНИЯ»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170" name="Picture 2" descr="https://encrypted-tbn2.gstatic.com/images?q=tbn:ANd9GcTIVXd87Pt4gLo0nwvaKRRuJKYl1qPu2oH8JTIemd04y9iqLbM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427984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Христианские храмы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http://www.edu54.ru/sites/default/files/images/2011/04/32c9652ee76c2d9a2cb9a1d84607e988893fd3f3.preview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4859064" cy="3528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91680" y="5085184"/>
            <a:ext cx="5976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</a:t>
            </a:r>
            <a:r>
              <a:rPr lang="ru-RU" sz="2400" b="1" dirty="0" smtClean="0">
                <a:solidFill>
                  <a:srgbClr val="000066"/>
                </a:solidFill>
              </a:rPr>
              <a:t>«Над храмами сверкают купола,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          Народу возвращаются иконы,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          И мы идём, и отдаём поклоны,</a:t>
            </a:r>
          </a:p>
          <a:p>
            <a:r>
              <a:rPr lang="ru-RU" sz="2400" b="1" dirty="0" smtClean="0">
                <a:solidFill>
                  <a:srgbClr val="000066"/>
                </a:solidFill>
              </a:rPr>
              <a:t>          Под звон, что издают колокола»…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Церковь – (греч.) «дом Господа»</a:t>
            </a:r>
            <a:endParaRPr lang="ru-RU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tihi.ru/pics/2011/02/15/1028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8640"/>
            <a:ext cx="7245534" cy="4797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4797152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     Во время богослужения               участники не поворачиваются спиной к алтарю.</a:t>
            </a:r>
          </a:p>
          <a:p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http://im2-tub-ru.yandex.net/i?id=148520937-13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4499992" cy="2492896"/>
          </a:xfrm>
          <a:prstGeom prst="rect">
            <a:avLst/>
          </a:prstGeom>
          <a:noFill/>
        </p:spPr>
      </p:pic>
      <p:pic>
        <p:nvPicPr>
          <p:cNvPr id="28680" name="Picture 8" descr="http://im0-tub-ru.yandex.net/i?id=231447825-08-73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2708920"/>
          </a:xfrm>
          <a:prstGeom prst="rect">
            <a:avLst/>
          </a:prstGeom>
          <a:noFill/>
        </p:spPr>
      </p:pic>
      <p:pic>
        <p:nvPicPr>
          <p:cNvPr id="28682" name="Picture 10" descr="http://im7-tub-ru.yandex.net/i?id=107669237-55-73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0"/>
            <a:ext cx="4644008" cy="2697510"/>
          </a:xfrm>
          <a:prstGeom prst="rect">
            <a:avLst/>
          </a:prstGeom>
          <a:noFill/>
        </p:spPr>
      </p:pic>
      <p:pic>
        <p:nvPicPr>
          <p:cNvPr id="28684" name="Picture 12" descr="http://im2-tub-ru.yandex.net/i?id=162901079-64-73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2708920"/>
            <a:ext cx="4716016" cy="24482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522920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Мужчины в храме снимают головной убор, а женщины покрывают голову платком. Принято вести себя тихо, спокойно.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3193231" cy="90872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Храм</a:t>
            </a:r>
            <a:r>
              <a:rPr lang="ru-RU" b="1" dirty="0" smtClean="0">
                <a:solidFill>
                  <a:schemeClr val="accent2"/>
                </a:solidFill>
                <a:cs typeface="Trebuchet MS" pitchFamily="34" charset="0"/>
              </a:rPr>
              <a:t/>
            </a:r>
            <a:br>
              <a:rPr lang="ru-RU" b="1" dirty="0" smtClean="0">
                <a:solidFill>
                  <a:schemeClr val="accent2"/>
                </a:solidFill>
                <a:cs typeface="Trebuchet MS" pitchFamily="34" charset="0"/>
              </a:rPr>
            </a:br>
            <a:endParaRPr lang="ru-RU" dirty="0" smtClean="0">
              <a:solidFill>
                <a:schemeClr val="accent2"/>
              </a:solidFill>
              <a:cs typeface="Trebuchet MS" pitchFamily="34" charset="0"/>
            </a:endParaRPr>
          </a:p>
        </p:txBody>
      </p:sp>
      <p:sp>
        <p:nvSpPr>
          <p:cNvPr id="17411" name="Текст 7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3888432" cy="597666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 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Маленький храм, остров из прошлого</a:t>
            </a:r>
          </a:p>
          <a:p>
            <a:pPr eaLnBrk="1" hangingPunct="1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 суетном мире пристанище Божие.</a:t>
            </a:r>
          </a:p>
          <a:p>
            <a:pPr eaLnBrk="1" hangingPunct="1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Солнечный луч, пробивающий тучи,</a:t>
            </a:r>
          </a:p>
          <a:p>
            <a:pPr eaLnBrk="1" hangingPunct="1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Путь золотой попирающий кручи.</a:t>
            </a:r>
          </a:p>
          <a:p>
            <a:pPr eaLnBrk="1" hangingPunct="1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Зайди в Божий храм – тут сердечный покой</a:t>
            </a:r>
          </a:p>
          <a:p>
            <a:pPr eaLnBrk="1" hangingPunct="1"/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Постой у икон и душу омой.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1268" name="Содержимое 6" descr="&amp;KHcy;&amp;rcy;&amp;acy;&amp;mcy; &amp;scy;&amp;vcy;&amp;yacy;&amp;tcy;&amp;ocy;&amp;scy;&amp;tcy;&amp;icy; &amp;scy;&amp;icy;&amp;lcy; &amp;lcy;&amp;yucy;&amp;bcy;&amp;vcy;&amp;icy; &amp;kcy; &amp;scy;&amp;iecy;&amp;mcy;&amp;softcy;&amp;iecy; &amp;icy; &amp;Ocy;&amp;tcy;&amp;iecy;&amp;chcy;&amp;iecy;&amp;scy;&amp;tcy;&amp;vcy;&amp;ucy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836712"/>
            <a:ext cx="4464496" cy="54292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748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  Мечеть – </a:t>
            </a:r>
            <a:r>
              <a:rPr lang="ru-RU" sz="3600" b="1" dirty="0" smtClean="0">
                <a:solidFill>
                  <a:srgbClr val="FF0000"/>
                </a:solidFill>
              </a:rPr>
              <a:t>(араб. «место поклонения»)</a:t>
            </a:r>
          </a:p>
          <a:p>
            <a:r>
              <a:rPr lang="ru-RU" sz="4000" b="1" dirty="0" smtClean="0">
                <a:solidFill>
                  <a:srgbClr val="000066"/>
                </a:solidFill>
              </a:rPr>
              <a:t>     молитвенное здание мусульман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9" name="i-main-pic" descr="&amp;Kcy;&amp;acy;&amp;rcy;&amp;tcy;&amp;icy;&amp;ncy;&amp;kcy;&amp;acy; 18 &amp;icy;&amp;zcy; 154836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700808"/>
            <a:ext cx="6264696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496943" cy="16288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Забил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фонтан для ритуальных омовений перед молитвой.</a:t>
            </a:r>
          </a:p>
        </p:txBody>
      </p:sp>
      <p:pic>
        <p:nvPicPr>
          <p:cNvPr id="4" name="Содержимое 3" descr="http://img-fotki.yandex.ru/get/4412/108734748.6/0_6e807_6f57ea43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188640"/>
            <a:ext cx="5544616" cy="506794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49817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мечеть верующие должны входить в чистой одежде и без обуви. </a:t>
            </a:r>
          </a:p>
        </p:txBody>
      </p:sp>
      <p:pic>
        <p:nvPicPr>
          <p:cNvPr id="4" name="i-main-pic" descr="&amp;Kcy;&amp;acy;&amp;rcy;&amp;tcy;&amp;icy;&amp;ncy;&amp;kcy;&amp;acy; 3 &amp;icy;&amp;zcy; 514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132856"/>
            <a:ext cx="3960440" cy="43924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://cdn.trinixy.ru/pics4/20090720/podborka_646_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132856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252028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Женщины не молятся рядом с мужчинами. Они должны располагаться на балконах или в конце зала за занавесом. Одежда должна закрывать все их тело, кроме лица и кистей рук.</a:t>
            </a:r>
          </a:p>
        </p:txBody>
      </p:sp>
      <p:pic>
        <p:nvPicPr>
          <p:cNvPr id="3074" name="Picture 2" descr="http://dl.ziza.ru/other/082010/31/0903/r10_247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572000" cy="3501008"/>
          </a:xfrm>
          <a:prstGeom prst="rect">
            <a:avLst/>
          </a:prstGeom>
          <a:noFill/>
        </p:spPr>
      </p:pic>
      <p:pic>
        <p:nvPicPr>
          <p:cNvPr id="3076" name="Picture 4" descr="http://panoramanews.ru/wp-content/uploads/2011/12/namaz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9608"/>
            <a:ext cx="4572000" cy="3528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Пагода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</a:rPr>
              <a:t>– буддийское сооружение     культового характера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en.academic.ru/pictures/enwiki/83/Shitennoji_-_pagod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427984" cy="5229200"/>
          </a:xfrm>
          <a:prstGeom prst="rect">
            <a:avLst/>
          </a:prstGeom>
          <a:noFill/>
        </p:spPr>
      </p:pic>
      <p:pic>
        <p:nvPicPr>
          <p:cNvPr id="3076" name="Picture 4" descr="http://vetert.ru/rossiya/elista/sights/173-buddijskij-hram-hurul/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284984"/>
            <a:ext cx="3888432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Заходя в буддийский храм, люди должны снимать головной убор. В храме можно сидеть на скамейках или на полу. </a:t>
            </a:r>
          </a:p>
        </p:txBody>
      </p:sp>
      <p:pic>
        <p:nvPicPr>
          <p:cNvPr id="4" name="Содержимое 3" descr="http://img-fotki.yandex.ru/get/28/tasha-fed2007.4/0_19624_bf51d717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2276872"/>
            <a:ext cx="7347027" cy="458112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Основные понятия по теме: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268760"/>
            <a:ext cx="4104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священные сооружения *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скинии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Стоунхендж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синагога*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тфилин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*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кипа*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талит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*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церковь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алтарь</a:t>
            </a: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мечеть*</a:t>
            </a:r>
          </a:p>
          <a:p>
            <a:pPr marL="342900" indent="-342900"/>
            <a:r>
              <a:rPr lang="ru-RU" sz="2400" smtClean="0">
                <a:solidFill>
                  <a:schemeClr val="bg2">
                    <a:lumMod val="50000"/>
                  </a:schemeClr>
                </a:solidFill>
              </a:rPr>
              <a:t>● забил *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342900" indent="-342900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● пагода</a:t>
            </a:r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FontTx/>
              <a:buChar char="-"/>
            </a:pPr>
            <a:endParaRPr lang="ru-RU" dirty="0" smtClean="0"/>
          </a:p>
          <a:p>
            <a:pPr marL="342900" indent="-34290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581128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Считается, что лучше всего во время службы совершать обход храма по ходу солнца, т.е. слева направо, стараясь при этом не поворачиваться спиной к алтарю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3074" name="Picture 2" descr="http://www.worldsculture.ru/images/stories/Religii/budizm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88640"/>
            <a:ext cx="7200800" cy="4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Священные сооружения: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-2" y="908722"/>
          <a:ext cx="9144001" cy="594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332"/>
                <a:gridCol w="6299669"/>
              </a:tblGrid>
              <a:tr h="4092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Религия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Священные сооружения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79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иудаизм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(синагога)</a:t>
                      </a:r>
                      <a:endParaRPr lang="ru-RU" sz="2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00066"/>
                          </a:solidFill>
                        </a:rPr>
                        <a:t>Молятся сидя. Женщины отдельно от мужчин. Мужчины с покрытой головой</a:t>
                      </a:r>
                      <a:endParaRPr lang="ru-RU" sz="28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4206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христианство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(церковь, собор)</a:t>
                      </a:r>
                      <a:endParaRPr lang="ru-RU" sz="2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00066"/>
                          </a:solidFill>
                        </a:rPr>
                        <a:t>Молятся все вместе. Женщины с покрытой головой, мужчины без головного убора</a:t>
                      </a:r>
                      <a:endParaRPr lang="ru-RU" sz="28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542062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ислам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(мечеть)</a:t>
                      </a:r>
                      <a:endParaRPr lang="ru-RU" sz="2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00066"/>
                          </a:solidFill>
                        </a:rPr>
                        <a:t>Омовение</a:t>
                      </a:r>
                      <a:r>
                        <a:rPr lang="ru-RU" sz="2800" baseline="0" dirty="0" smtClean="0">
                          <a:solidFill>
                            <a:srgbClr val="000066"/>
                          </a:solidFill>
                        </a:rPr>
                        <a:t> перед молитвой. Снимают обувь. Женщины покрыты одеждой, не молятся рядом с мужчинами.</a:t>
                      </a:r>
                      <a:endParaRPr lang="ru-RU" sz="28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2793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буддизм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800000"/>
                          </a:solidFill>
                        </a:rPr>
                        <a:t>(пагода)</a:t>
                      </a:r>
                      <a:endParaRPr lang="ru-RU" sz="2800" b="1" dirty="0">
                        <a:solidFill>
                          <a:srgbClr val="80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rgbClr val="000066"/>
                          </a:solidFill>
                        </a:rPr>
                        <a:t>Перед храмом снимают головной убор. Молятся</a:t>
                      </a:r>
                      <a:r>
                        <a:rPr lang="ru-RU" sz="2800" baseline="0" dirty="0" smtClean="0">
                          <a:solidFill>
                            <a:srgbClr val="000066"/>
                          </a:solidFill>
                        </a:rPr>
                        <a:t> сидя на полу или на скамейке.</a:t>
                      </a:r>
                      <a:endParaRPr lang="ru-RU" sz="2800" dirty="0">
                        <a:solidFill>
                          <a:srgbClr val="000066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908720"/>
            <a:ext cx="6876256" cy="5509200"/>
          </a:xfrm>
          <a:prstGeom prst="rect">
            <a:avLst/>
          </a:prstGeom>
          <a:solidFill>
            <a:srgbClr val="92D050"/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«Прежде, чем в Храм зайти,</a:t>
            </a:r>
          </a:p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Злые мысли отгони:</a:t>
            </a:r>
          </a:p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Не нужны тебе они.</a:t>
            </a:r>
          </a:p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Никого не осуждай,</a:t>
            </a:r>
          </a:p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Помощь нищему подай,</a:t>
            </a:r>
          </a:p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Душой с Богом примирись,</a:t>
            </a:r>
          </a:p>
          <a:p>
            <a:pPr algn="just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О всём мире помолись».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6866" name="Picture 2" descr="http://img-fotki.yandex.ru/get/5605/natali73123.3b1/0_594c6_15d78633_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2051720" cy="289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363272" cy="2088232"/>
          </a:xfrm>
        </p:spPr>
        <p:txBody>
          <a:bodyPr>
            <a:normAutofit/>
          </a:bodyPr>
          <a:lstStyle/>
          <a:p>
            <a:pPr algn="l"/>
            <a:r>
              <a:rPr lang="ru-RU" sz="3200" b="1" i="1" dirty="0" smtClean="0">
                <a:solidFill>
                  <a:srgbClr val="0000FF"/>
                </a:solidFill>
              </a:rPr>
              <a:t>Священные сооружения – </a:t>
            </a: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предназначены для выполнения  верующими совместных ритуальных действий, которые их соединяют, связывают.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Для чего нужны священные сооружения?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m2-tub-ru.yandex.net/i?id=166015285-36-73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429000"/>
            <a:ext cx="3672408" cy="2592288"/>
          </a:xfrm>
          <a:prstGeom prst="rect">
            <a:avLst/>
          </a:prstGeom>
          <a:noFill/>
        </p:spPr>
      </p:pic>
      <p:pic>
        <p:nvPicPr>
          <p:cNvPr id="5126" name="Picture 6" descr="http://www.khoahoc.com.vn/photos/image/052011/18/bian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429000"/>
            <a:ext cx="3744416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6021288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      </a:t>
            </a:r>
            <a:r>
              <a:rPr lang="ru-RU" sz="3200" b="1" dirty="0" smtClean="0">
                <a:solidFill>
                  <a:srgbClr val="FF0000"/>
                </a:solidFill>
              </a:rPr>
              <a:t>СКИНИИ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602128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</a:t>
            </a:r>
            <a:r>
              <a:rPr lang="ru-RU" sz="3200" b="1" dirty="0" smtClean="0">
                <a:solidFill>
                  <a:srgbClr val="FF0000"/>
                </a:solidFill>
              </a:rPr>
              <a:t>СТОУНХЕНДЖ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     «Я храмы всех религий обойду,</a:t>
            </a:r>
          </a:p>
          <a:p>
            <a:r>
              <a:rPr lang="ru-RU" sz="4000" b="1" dirty="0" smtClean="0">
                <a:solidFill>
                  <a:srgbClr val="000066"/>
                </a:solidFill>
              </a:rPr>
              <a:t>     Поставлю свечи, вознесу молитвы,</a:t>
            </a:r>
          </a:p>
          <a:p>
            <a:r>
              <a:rPr lang="ru-RU" sz="4000" b="1" dirty="0" smtClean="0">
                <a:solidFill>
                  <a:srgbClr val="000066"/>
                </a:solidFill>
              </a:rPr>
              <a:t>     Любую отвести смогу беду:</a:t>
            </a:r>
          </a:p>
          <a:p>
            <a:r>
              <a:rPr lang="ru-RU" sz="4000" b="1" dirty="0" smtClean="0">
                <a:solidFill>
                  <a:srgbClr val="000066"/>
                </a:solidFill>
              </a:rPr>
              <a:t>     Пожары, бури, катастрофы, битвы…»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://img-fotki.yandex.ru/get/4517/39663434.34/0_62611_759b31b7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СВЯЩЕННЫЕ СООРУЖЕНИЯ</a:t>
            </a:r>
            <a:endParaRPr lang="ru-RU" sz="4400" b="1" dirty="0">
              <a:ln w="11430"/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i-main-pic" descr="&amp;Kcy;&amp;acy;&amp;rcy;&amp;tcy;&amp;icy;&amp;ncy;&amp;kcy;&amp;acy; 5 &amp;icy;&amp;zcy; 585"/>
          <p:cNvPicPr/>
          <p:nvPr/>
        </p:nvPicPr>
        <p:blipFill rotWithShape="1">
          <a:blip r:embed="rId2" cstate="print">
            <a:extLst/>
          </a:blip>
          <a:srcRect l="3382" r="10793"/>
          <a:stretch/>
        </p:blipFill>
        <p:spPr bwMode="auto">
          <a:xfrm>
            <a:off x="3059833" y="1268760"/>
            <a:ext cx="2880320" cy="252028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</p:pic>
      <p:pic>
        <p:nvPicPr>
          <p:cNvPr id="4" name="Picture 10" descr="&amp;Kcy;&amp;acy;&amp;rcy;&amp;tcy;&amp;icy;&amp;ncy;&amp;kcy;&amp;acy; 3 &amp;icy;&amp;zcy; 2127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988840"/>
            <a:ext cx="2776537" cy="3218516"/>
          </a:xfrm>
          <a:prstGeom prst="rect">
            <a:avLst/>
          </a:prstGeo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Объект 14" descr="http://de.academic.ru/pictures/dewiki/83/Synagogue_Plzen_087.JPG"/>
          <p:cNvPicPr>
            <a:picLocks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6228184" y="2492896"/>
            <a:ext cx="2660275" cy="3274953"/>
          </a:xfrm>
          <a:prstGeom prst="rect">
            <a:avLst/>
          </a:prstGeom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i-main-pic" descr="&amp;Kcy;&amp;acy;&amp;rcy;&amp;tcy;&amp;icy;&amp;ncy;&amp;kcy;&amp;acy; 17 &amp;icy;&amp;zcy; 442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2915816" y="4077072"/>
            <a:ext cx="3024336" cy="2780928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Притча 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«В храм не пускают»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970453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человек был ещё ребёнком, бабушка всегда говорила ему: «Внучек, вот вырастешь ты большой, станет тебе на душе плохо — ты иди в храм, тебе всегда там легче будет».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Вырос человек. И стало ему жить как-то совсем невыносимо. Вспомнил он совет бабушки и пошёл в храм. И тут к нему подходит кто-то: «Не так руки держишь!» Вторая подбегает: «Не там стоишь!» Третья ворчит: «Не так одет!» Сзади одёргивают: «Неправильно крестишься!» А тут подошла одна женщина и говорит ему: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— Вы бы вышли из храма, купили себе книжку о том, как себя здесь вести надо, потом бы и заходили.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pbfoto.spb.ru/foto/data/media/1/DSC_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6552728" cy="50851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0"/>
            <a:ext cx="84969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Синагога- </a:t>
            </a:r>
            <a:r>
              <a:rPr lang="ru-RU" sz="4000" b="1" dirty="0" smtClean="0">
                <a:solidFill>
                  <a:srgbClr val="0000FF"/>
                </a:solidFill>
              </a:rPr>
              <a:t>«дом собраний», главное священное здание иудеев </a:t>
            </a:r>
            <a:endParaRPr lang="ru-RU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rtmy.com.ua/images/ph-st0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608512" cy="5157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515719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В синагоге на богослужении мужчины и женщины должны сидеть отдельно, в разных помещениях.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files.myopera.com/eyeswideshut/framed/022_ir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6840760" cy="44644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50912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Мужчины во время молитвы надевают </a:t>
            </a:r>
            <a:r>
              <a:rPr lang="ru-RU" sz="2800" b="1" dirty="0" err="1" smtClean="0">
                <a:solidFill>
                  <a:srgbClr val="00B0F0"/>
                </a:solidFill>
              </a:rPr>
              <a:t>тфилин</a:t>
            </a:r>
            <a:r>
              <a:rPr lang="ru-RU" sz="2800" b="1" dirty="0" smtClean="0">
                <a:solidFill>
                  <a:srgbClr val="000066"/>
                </a:solidFill>
              </a:rPr>
              <a:t> – коробочки с фрагментами из Торы. В знак смирения перед Богом, головы мужчин всегда покрыты: </a:t>
            </a:r>
            <a:r>
              <a:rPr lang="ru-RU" sz="2800" b="1" dirty="0" smtClean="0">
                <a:solidFill>
                  <a:srgbClr val="00B0F0"/>
                </a:solidFill>
              </a:rPr>
              <a:t>кипой</a:t>
            </a:r>
            <a:r>
              <a:rPr lang="ru-RU" sz="2800" b="1" dirty="0" smtClean="0">
                <a:solidFill>
                  <a:srgbClr val="000066"/>
                </a:solidFill>
              </a:rPr>
              <a:t> (маленькая круглая шапочка на затылке), </a:t>
            </a:r>
            <a:r>
              <a:rPr lang="ru-RU" sz="2800" b="1" dirty="0" err="1" smtClean="0">
                <a:solidFill>
                  <a:srgbClr val="00B0F0"/>
                </a:solidFill>
              </a:rPr>
              <a:t>талитом</a:t>
            </a:r>
            <a:r>
              <a:rPr lang="ru-RU" sz="2800" b="1" dirty="0" smtClean="0">
                <a:solidFill>
                  <a:srgbClr val="000066"/>
                </a:solidFill>
              </a:rPr>
              <a:t> –молитвенным покрывалом.</a:t>
            </a:r>
            <a:endParaRPr lang="ru-RU" sz="28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621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   Основы мировых религиозных культур</vt:lpstr>
      <vt:lpstr>Основные понятия по теме:</vt:lpstr>
      <vt:lpstr>Священные сооружения –  предназначены для выполнения  верующими совместных ритуальных действий, которые их соединяют, связывают.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Храм </vt:lpstr>
      <vt:lpstr>Слайд 14</vt:lpstr>
      <vt:lpstr>Забил – фонтан для ритуальных омовений перед молитвой.</vt:lpstr>
      <vt:lpstr>В мечеть верующие должны входить в чистой одежде и без обуви. </vt:lpstr>
      <vt:lpstr>Женщины не молятся рядом с мужчинами. Они должны располагаться на балконах или в конце зала за занавесом. Одежда должна закрывать все их тело, кроме лица и кистей рук.</vt:lpstr>
      <vt:lpstr>Пагода – буддийское сооружение     культового характера</vt:lpstr>
      <vt:lpstr>  Заходя в буддийский храм, люди должны снимать головной убор. В храме можно сидеть на скамейках или на полу. </vt:lpstr>
      <vt:lpstr>Слайд 20</vt:lpstr>
      <vt:lpstr>Священные сооружения:</vt:lpstr>
      <vt:lpstr>Слайд 22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копилка в помощь учителю курса ОРКСЭ модуль: «Основы мировых религиозных культур</dc:title>
  <dc:creator>1</dc:creator>
  <cp:lastModifiedBy>1</cp:lastModifiedBy>
  <cp:revision>114</cp:revision>
  <dcterms:created xsi:type="dcterms:W3CDTF">2013-06-20T17:55:18Z</dcterms:created>
  <dcterms:modified xsi:type="dcterms:W3CDTF">2013-08-11T19:34:37Z</dcterms:modified>
</cp:coreProperties>
</file>