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2AF5-9ACE-42CD-96D1-A8C9A2FE0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1766-A916-49EC-B3D0-242569886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8416F-477E-429E-BBE4-0A848B0CC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D6C0-0936-4D83-AA55-FE804E3C2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A376-E2E8-4A4C-AD29-C28B85FD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AB642-2BC3-47BD-8A89-D2A54094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970D-B199-4B1D-8024-FE3FF506E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7EA9-5BFA-4C7B-A0A9-396764E2B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22F7-A6E7-49F6-8ACE-CC705CCB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2C76-F9C9-4E72-89DB-BDFEB3C19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11C5-CD5E-4039-81A4-5626532B2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6860D5E-9779-41FD-A15D-58CE3DA4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7989887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85728"/>
            <a:ext cx="8572560" cy="1449379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i="1" dirty="0" smtClean="0">
                <a:solidFill>
                  <a:srgbClr val="00B050"/>
                </a:solidFill>
              </a:rPr>
              <a:t>«Нужны ли </a:t>
            </a:r>
            <a:r>
              <a:rPr lang="ru-RU" sz="3000" i="1" dirty="0" err="1" smtClean="0">
                <a:solidFill>
                  <a:srgbClr val="00B050"/>
                </a:solidFill>
              </a:rPr>
              <a:t>физминутки</a:t>
            </a:r>
            <a:r>
              <a:rPr lang="ru-RU" sz="3000" i="1" dirty="0" smtClean="0">
                <a:solidFill>
                  <a:srgbClr val="00B050"/>
                </a:solidFill>
              </a:rPr>
              <a:t> на всех уроках ?</a:t>
            </a:r>
          </a:p>
          <a:p>
            <a:pPr eaLnBrk="1" hangingPunct="1">
              <a:defRPr/>
            </a:pPr>
            <a:r>
              <a:rPr lang="ru-RU" sz="3000" i="1" dirty="0" smtClean="0">
                <a:solidFill>
                  <a:srgbClr val="00B050"/>
                </a:solidFill>
              </a:rPr>
              <a:t>Через какое время наступает усталость?»</a:t>
            </a:r>
          </a:p>
          <a:p>
            <a:pPr eaLnBrk="1" hangingPunct="1">
              <a:defRPr/>
            </a:pPr>
            <a:r>
              <a:rPr lang="ru-RU" sz="3000" dirty="0" smtClean="0">
                <a:solidFill>
                  <a:srgbClr val="FFFFFF"/>
                </a:solidFill>
              </a:rPr>
              <a:t>Информационно-исследовательский проект</a:t>
            </a:r>
          </a:p>
          <a:p>
            <a:pPr eaLnBrk="1" hangingPunct="1">
              <a:defRPr/>
            </a:pPr>
            <a:endParaRPr lang="ru-RU" sz="4000" i="1" dirty="0" smtClean="0"/>
          </a:p>
          <a:p>
            <a:pPr eaLnBrk="1" hangingPunct="1">
              <a:defRPr/>
            </a:pPr>
            <a:endParaRPr lang="ru-RU" sz="4000" i="1" dirty="0" smtClean="0"/>
          </a:p>
          <a:p>
            <a:pPr eaLnBrk="1" hangingPunct="1">
              <a:defRPr/>
            </a:pPr>
            <a:endParaRPr lang="ru-RU" sz="4000" i="1" dirty="0" smtClean="0"/>
          </a:p>
          <a:p>
            <a:pPr eaLnBrk="1" hangingPunct="1">
              <a:defRPr/>
            </a:pPr>
            <a:endParaRPr lang="ru-RU" sz="4000" i="1" dirty="0" smtClean="0"/>
          </a:p>
          <a:p>
            <a:pPr eaLnBrk="1" hangingPunct="1">
              <a:defRPr/>
            </a:pPr>
            <a:endParaRPr lang="ru-RU" sz="4000" i="1" dirty="0" smtClean="0"/>
          </a:p>
          <a:p>
            <a:pPr eaLnBrk="1" hangingPunct="1">
              <a:defRPr/>
            </a:pPr>
            <a:r>
              <a:rPr lang="ru-RU" sz="1800" i="1" dirty="0" smtClean="0"/>
              <a:t>Выполнила: </a:t>
            </a:r>
            <a:r>
              <a:rPr lang="ru-RU" sz="1800" i="1" dirty="0" smtClean="0">
                <a:solidFill>
                  <a:srgbClr val="00B050"/>
                </a:solidFill>
              </a:rPr>
              <a:t>Березина Карина</a:t>
            </a:r>
            <a:r>
              <a:rPr lang="ru-RU" sz="1800" i="1" dirty="0" smtClean="0"/>
              <a:t>, 3 класс, </a:t>
            </a:r>
          </a:p>
          <a:p>
            <a:pPr eaLnBrk="1" hangingPunct="1">
              <a:defRPr/>
            </a:pPr>
            <a:r>
              <a:rPr lang="ru-RU" sz="1800" i="1" dirty="0" smtClean="0"/>
              <a:t>МБОУ «</a:t>
            </a:r>
            <a:r>
              <a:rPr lang="ru-RU" sz="1800" i="1" dirty="0" err="1" smtClean="0"/>
              <a:t>Лебяжинская</a:t>
            </a:r>
            <a:r>
              <a:rPr lang="ru-RU" sz="1800" i="1" dirty="0" smtClean="0"/>
              <a:t> СОШ»</a:t>
            </a:r>
          </a:p>
          <a:p>
            <a:pPr eaLnBrk="1" hangingPunct="1">
              <a:defRPr/>
            </a:pPr>
            <a:r>
              <a:rPr lang="ru-RU" sz="1800" i="1" dirty="0" smtClean="0"/>
              <a:t>Руководитель проекта: </a:t>
            </a:r>
            <a:r>
              <a:rPr lang="ru-RU" sz="1800" i="1" dirty="0" err="1" smtClean="0"/>
              <a:t>Силезнёва</a:t>
            </a:r>
            <a:r>
              <a:rPr lang="ru-RU" sz="1800" i="1" dirty="0" smtClean="0"/>
              <a:t> Ж.В. </a:t>
            </a:r>
          </a:p>
          <a:p>
            <a:pPr eaLnBrk="1" hangingPunct="1">
              <a:defRPr/>
            </a:pPr>
            <a:r>
              <a:rPr lang="ru-RU" sz="1800" i="1" dirty="0" smtClean="0"/>
              <a:t>2013 год</a:t>
            </a:r>
          </a:p>
        </p:txBody>
      </p:sp>
      <p:pic>
        <p:nvPicPr>
          <p:cNvPr id="3076" name="Picture 4" descr="C:\Users\altaistudent.ru\Desktop\Презентация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500462" cy="3529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altaistudent.ru\Desktop\Презентация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929066"/>
            <a:ext cx="437747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Users\altaistudent.ru\Desktop\Презентация\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333853" cy="277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C:\Users\altaistudent.ru\Desktop\Презентация\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4214842" cy="21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C:\Users\altaistudent.ru\Desktop\Презентация\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5743"/>
            <a:ext cx="4119539" cy="285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58162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i="1" dirty="0" smtClean="0"/>
              <a:t>Таблица 2 « Через какое время наступает усталость  на уроках в течение дня»</a:t>
            </a:r>
            <a:br>
              <a:rPr lang="ru-RU" sz="1800" i="1" dirty="0" smtClean="0"/>
            </a:br>
            <a:r>
              <a:rPr lang="ru-RU" sz="1800" i="1" dirty="0" smtClean="0"/>
              <a:t> Время в минутах.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0713" y="2349500"/>
          <a:ext cx="8137527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07"/>
                <a:gridCol w="1627580"/>
                <a:gridCol w="1627580"/>
                <a:gridCol w="1627580"/>
                <a:gridCol w="1627580"/>
              </a:tblGrid>
              <a:tr h="133285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урок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урок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урок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урок</a:t>
                      </a:r>
                      <a:endParaRPr lang="ru-RU" sz="1800" dirty="0"/>
                    </a:p>
                  </a:txBody>
                  <a:tcPr marL="91451" marR="91451"/>
                </a:tc>
              </a:tr>
              <a:tr h="11154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Время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23-41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20-35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20-35</a:t>
                      </a:r>
                      <a:endParaRPr lang="ru-RU" sz="18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20-25</a:t>
                      </a:r>
                      <a:endParaRPr lang="ru-RU" sz="1800" dirty="0"/>
                    </a:p>
                  </a:txBody>
                  <a:tcPr marL="91451" marR="91451"/>
                </a:tc>
              </a:tr>
            </a:tbl>
          </a:graphicData>
        </a:graphic>
      </p:graphicFrame>
      <p:pic>
        <p:nvPicPr>
          <p:cNvPr id="11287" name="Picture 2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8025" y="0"/>
            <a:ext cx="8159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89962" cy="71008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i="1" dirty="0" smtClean="0">
                <a:solidFill>
                  <a:srgbClr val="00B050"/>
                </a:solidFill>
              </a:rPr>
              <a:t>Вывод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2400" i="1" dirty="0" smtClean="0"/>
              <a:t>1. </a:t>
            </a:r>
            <a:r>
              <a:rPr lang="ru-RU" sz="2400" i="1" dirty="0" err="1" smtClean="0"/>
              <a:t>Физминутки</a:t>
            </a:r>
            <a:r>
              <a:rPr lang="ru-RU" sz="2400" i="1" dirty="0" smtClean="0"/>
              <a:t> необходимо  проводить в каждый </a:t>
            </a:r>
            <a:r>
              <a:rPr lang="ru-RU" sz="2400" i="1" smtClean="0"/>
              <a:t>учебный день.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2. Усталость наступает на первом уроке с 23 минуты по 41, на втором и третьем уроках с 20 минуты по 35-ю, на 4-ом уроке с 20 минуты по 25-ю  (понедельник- пятница). С понедельника по пятницу работоспособность постепенно возрастает.</a:t>
            </a:r>
            <a:br>
              <a:rPr lang="ru-RU" sz="2400" i="1" dirty="0" smtClean="0"/>
            </a:br>
            <a:r>
              <a:rPr lang="ru-RU" sz="2400" i="1" dirty="0" smtClean="0"/>
              <a:t>3. В субботу  работоспособность резко падает. </a:t>
            </a:r>
            <a:r>
              <a:rPr lang="ru-RU" sz="2400" i="1" dirty="0"/>
              <a:t>У</a:t>
            </a:r>
            <a:r>
              <a:rPr lang="ru-RU" sz="2400" i="1" dirty="0" smtClean="0"/>
              <a:t>чащиеся устают с 16-17  минуты с 1 урока, поэтому в этот день нужны более лёгкие уроки. А лучше, если этот день будет выходным.</a:t>
            </a:r>
            <a:br>
              <a:rPr lang="ru-RU" sz="2400" i="1" dirty="0" smtClean="0"/>
            </a:br>
            <a:r>
              <a:rPr lang="ru-RU" sz="2400" i="1" dirty="0" smtClean="0"/>
              <a:t>4. Не хотелось проводить </a:t>
            </a:r>
            <a:r>
              <a:rPr lang="ru-RU" sz="2400" i="1" dirty="0" err="1" smtClean="0"/>
              <a:t>физминутки</a:t>
            </a:r>
            <a:r>
              <a:rPr lang="ru-RU" sz="2400" i="1" dirty="0" smtClean="0"/>
              <a:t> на уроках технологии, изобразительного искусства, музыки, на контрольных уроках по русскому языку и  математике, независимо от дня недели и номера урока. (Исключение составляют 3 ученика 4 класса по результатам анкеты).   </a:t>
            </a:r>
          </a:p>
        </p:txBody>
      </p:sp>
      <p:pic>
        <p:nvPicPr>
          <p:cNvPr id="12291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413" y="0"/>
            <a:ext cx="8905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291512" cy="5383212"/>
          </a:xfrm>
        </p:spPr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Спасибо за внимание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3315" name="Picture 3" descr="C:\Program Files\Microsoft Office\MEDIA\OFFICE14\Lines\BD21313_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6524625"/>
            <a:ext cx="4152900" cy="16033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00010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00B050"/>
                </a:solidFill>
              </a:rPr>
              <a:t>Объект исследования</a:t>
            </a:r>
            <a:r>
              <a:rPr lang="ru-RU" sz="4000" i="1" dirty="0" smtClean="0"/>
              <a:t>: учащиеся 3 и 4 класса</a:t>
            </a:r>
          </a:p>
        </p:txBody>
      </p:sp>
      <p:pic>
        <p:nvPicPr>
          <p:cNvPr id="4099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altaistudent.ru\Desktop\Презентация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52" y="2214554"/>
            <a:ext cx="7620000" cy="420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364538" cy="48799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B050"/>
                </a:solidFill>
              </a:rPr>
              <a:t>Цель исследования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-выяснить, на каких уроках нужны </a:t>
            </a:r>
            <a:r>
              <a:rPr lang="ru-RU" sz="4000" dirty="0" err="1" smtClean="0"/>
              <a:t>физминутки</a:t>
            </a:r>
            <a:r>
              <a:rPr lang="ru-RU" sz="4000" dirty="0" smtClean="0"/>
              <a:t>;</a:t>
            </a:r>
            <a:br>
              <a:rPr lang="ru-RU" sz="4000" dirty="0" smtClean="0"/>
            </a:br>
            <a:r>
              <a:rPr lang="ru-RU" sz="4000" dirty="0" smtClean="0"/>
              <a:t>- через какое время наступает усталость, в зависимости от дня недели и номера урока.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3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0"/>
            <a:ext cx="11049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62988" cy="59753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i="1" dirty="0" smtClean="0">
                <a:solidFill>
                  <a:srgbClr val="00B050"/>
                </a:solidFill>
              </a:rPr>
              <a:t>Задачи исследования</a:t>
            </a:r>
            <a:r>
              <a:rPr lang="ru-RU" sz="2800" i="1" dirty="0" smtClean="0"/>
              <a:t>: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50"/>
                </a:solidFill>
              </a:rPr>
              <a:t>1.</a:t>
            </a:r>
            <a:r>
              <a:rPr lang="ru-RU" sz="2800" i="1" dirty="0" smtClean="0"/>
              <a:t> Провести хронометраж времени на усталость с помощью сигнальных карточек на каждом уроке в течение 2-х месяцев в 3 классе.</a:t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50"/>
                </a:solidFill>
              </a:rPr>
              <a:t>2.</a:t>
            </a:r>
            <a:r>
              <a:rPr lang="ru-RU" sz="2800" i="1" dirty="0" smtClean="0"/>
              <a:t> Провести анкетирование по данной теме в 4 классе</a:t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50"/>
                </a:solidFill>
              </a:rPr>
              <a:t>3. </a:t>
            </a:r>
            <a:r>
              <a:rPr lang="ru-RU" sz="2800" i="1" dirty="0" smtClean="0"/>
              <a:t>Сравнить полученные </a:t>
            </a:r>
            <a:r>
              <a:rPr lang="ru-RU" sz="2800" i="1" dirty="0" smtClean="0"/>
              <a:t>результаты по дням недели и номеру урока.</a:t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50"/>
                </a:solidFill>
              </a:rPr>
              <a:t>4.</a:t>
            </a:r>
            <a:r>
              <a:rPr lang="ru-RU" sz="2800" i="1" dirty="0" smtClean="0"/>
              <a:t> </a:t>
            </a:r>
            <a:r>
              <a:rPr lang="ru-RU" sz="2800" i="1" dirty="0" smtClean="0"/>
              <a:t>Разработать практические рекомендации для </a:t>
            </a:r>
            <a:r>
              <a:rPr lang="ru-RU" sz="2800" i="1" dirty="0" smtClean="0"/>
              <a:t>учителей </a:t>
            </a:r>
            <a:r>
              <a:rPr lang="ru-RU" sz="2800" i="1" dirty="0" smtClean="0"/>
              <a:t>начальных классов школы.</a:t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50"/>
                </a:solidFill>
              </a:rPr>
              <a:t>5.</a:t>
            </a:r>
            <a:r>
              <a:rPr lang="ru-RU" sz="2800" i="1" dirty="0" smtClean="0"/>
              <a:t> Провести  мастер-класс  для учащихся 1 класса «Наши любимые </a:t>
            </a:r>
            <a:r>
              <a:rPr lang="ru-RU" sz="2800" i="1" dirty="0" err="1" smtClean="0"/>
              <a:t>физминутки</a:t>
            </a:r>
            <a:r>
              <a:rPr lang="ru-RU" sz="2800" i="1" dirty="0" smtClean="0"/>
              <a:t>»</a:t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50"/>
                </a:solidFill>
              </a:rPr>
              <a:t>6.</a:t>
            </a:r>
            <a:r>
              <a:rPr lang="ru-RU" sz="2800" i="1" dirty="0" smtClean="0"/>
              <a:t> Создать альбом «Лучшие </a:t>
            </a:r>
            <a:r>
              <a:rPr lang="ru-RU" sz="2800" i="1" dirty="0" err="1" smtClean="0"/>
              <a:t>физминутки</a:t>
            </a:r>
            <a:r>
              <a:rPr lang="ru-RU" sz="2800" i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614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0"/>
            <a:ext cx="13319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89963" cy="55451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i="1" dirty="0" smtClean="0"/>
              <a:t>Идеей создания проекта послужило </a:t>
            </a:r>
            <a:r>
              <a:rPr lang="ru-RU" sz="3200" i="1" dirty="0" smtClean="0">
                <a:solidFill>
                  <a:srgbClr val="00B050"/>
                </a:solidFill>
              </a:rPr>
              <a:t>личное наблюдение на уроках</a:t>
            </a:r>
            <a:r>
              <a:rPr lang="ru-RU" sz="3200" i="1" dirty="0" smtClean="0"/>
              <a:t>.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FF00"/>
                </a:solidFill>
              </a:rPr>
              <a:t>Предполагаемый продукт проекта</a:t>
            </a:r>
            <a:r>
              <a:rPr lang="ru-RU" sz="3200" i="1" dirty="0" smtClean="0"/>
              <a:t>: </a:t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00B050"/>
                </a:solidFill>
              </a:rPr>
              <a:t>1.</a:t>
            </a:r>
            <a:r>
              <a:rPr lang="ru-RU" sz="3200" i="1" dirty="0" smtClean="0"/>
              <a:t> Информационные таблицы «Когда наступает усталость?» для учителей начальных классов.</a:t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00B050"/>
                </a:solidFill>
              </a:rPr>
              <a:t>2.</a:t>
            </a:r>
            <a:r>
              <a:rPr lang="ru-RU" sz="3200" i="1" dirty="0" smtClean="0"/>
              <a:t>Мастер-класс для учащихся 1 класса.</a:t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00B050"/>
                </a:solidFill>
              </a:rPr>
              <a:t>3.</a:t>
            </a:r>
            <a:r>
              <a:rPr lang="ru-RU" sz="3200" i="1" dirty="0" smtClean="0"/>
              <a:t> Создание альбома лучших </a:t>
            </a:r>
            <a:r>
              <a:rPr lang="ru-RU" sz="3200" i="1" dirty="0" err="1" smtClean="0"/>
              <a:t>физминуток</a:t>
            </a:r>
            <a:r>
              <a:rPr lang="ru-RU" sz="3200" i="1" smtClean="0"/>
              <a:t>.</a:t>
            </a:r>
            <a:br>
              <a:rPr lang="ru-RU" sz="3200" i="1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FF00"/>
                </a:solidFill>
              </a:rPr>
              <a:t>Время проведения</a:t>
            </a:r>
            <a:r>
              <a:rPr lang="ru-RU" sz="3200" i="1" dirty="0" smtClean="0"/>
              <a:t>: 22 декабря-1 марта </a:t>
            </a:r>
            <a:r>
              <a:rPr lang="ru-RU" sz="2000" i="1" dirty="0" smtClean="0"/>
              <a:t>2012-2013 год</a:t>
            </a:r>
            <a:endParaRPr lang="ru-RU" sz="2000" i="1" dirty="0" smtClean="0"/>
          </a:p>
        </p:txBody>
      </p:sp>
      <p:pic>
        <p:nvPicPr>
          <p:cNvPr id="7171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725" y="0"/>
            <a:ext cx="10572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62988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i="1" dirty="0" smtClean="0">
                <a:solidFill>
                  <a:srgbClr val="00B050"/>
                </a:solidFill>
              </a:rPr>
              <a:t>Этапы исследования: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FF00"/>
                </a:solidFill>
              </a:rPr>
              <a:t>1. Подготовительный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400" i="1" dirty="0" smtClean="0"/>
              <a:t>-Ознакомить с проблемой одноклассников</a:t>
            </a:r>
            <a:br>
              <a:rPr lang="ru-RU" sz="2400" i="1" dirty="0" smtClean="0"/>
            </a:br>
            <a:r>
              <a:rPr lang="ru-RU" sz="2400" i="1" dirty="0" smtClean="0"/>
              <a:t>-Сделать сигнальные карточки</a:t>
            </a:r>
            <a:br>
              <a:rPr lang="ru-RU" sz="24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FFFF00"/>
                </a:solidFill>
              </a:rPr>
              <a:t>2. Исследовательский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400" i="1" dirty="0" smtClean="0"/>
              <a:t>-Провести хронометраж времени на усталость в 3 классе</a:t>
            </a:r>
            <a:br>
              <a:rPr lang="ru-RU" sz="2400" i="1" dirty="0" smtClean="0"/>
            </a:br>
            <a:r>
              <a:rPr lang="ru-RU" sz="2400" i="1" dirty="0" smtClean="0"/>
              <a:t>-Провести анкетирование в 4 классе по следующим вопросам: (Нужны ли </a:t>
            </a:r>
            <a:r>
              <a:rPr lang="ru-RU" sz="2400" i="1" dirty="0" err="1" smtClean="0"/>
              <a:t>физминутки</a:t>
            </a:r>
            <a:r>
              <a:rPr lang="ru-RU" sz="2400" i="1" dirty="0" smtClean="0"/>
              <a:t> на уроках? Нужно ли их проводить, когда пишем контрольные работы? На каком этапе урока наступает усталость?) 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 </a:t>
            </a:r>
          </a:p>
        </p:txBody>
      </p:sp>
      <p:pic>
        <p:nvPicPr>
          <p:cNvPr id="8195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0"/>
            <a:ext cx="9921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altaistudent.ru\Desktop\Презентация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99353"/>
            <a:ext cx="5476861" cy="3306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3" name="Picture 3" descr="C:\Users\altaistudent.ru\Desktop\Презентация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89"/>
            <a:ext cx="5286413" cy="300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0483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i="1" dirty="0" smtClean="0">
                <a:solidFill>
                  <a:srgbClr val="FFFF00"/>
                </a:solidFill>
              </a:rPr>
              <a:t>3. Обобщающий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2400" i="1" dirty="0" smtClean="0"/>
              <a:t>-Проанализировать и обобщить полученный материал</a:t>
            </a:r>
            <a:br>
              <a:rPr lang="ru-RU" sz="2400" i="1" dirty="0" smtClean="0"/>
            </a:br>
            <a:r>
              <a:rPr lang="ru-RU" sz="2400" i="1" dirty="0" smtClean="0"/>
              <a:t>-Ознакомить с результатами учителей начальных классов</a:t>
            </a:r>
            <a:br>
              <a:rPr lang="ru-RU" sz="2400" i="1" dirty="0" smtClean="0"/>
            </a:br>
            <a:r>
              <a:rPr lang="ru-RU" sz="2400" i="1" dirty="0" smtClean="0"/>
              <a:t>-Провести мастер-класс для 1 класса </a:t>
            </a:r>
            <a:br>
              <a:rPr lang="ru-RU" sz="2400" i="1" dirty="0" smtClean="0"/>
            </a:br>
            <a:r>
              <a:rPr lang="ru-RU" sz="2400" i="1" dirty="0" smtClean="0"/>
              <a:t>-Создать альбом «Лучшие </a:t>
            </a:r>
            <a:r>
              <a:rPr lang="ru-RU" sz="2400" i="1" dirty="0" err="1" smtClean="0"/>
              <a:t>физминутки</a:t>
            </a:r>
            <a:r>
              <a:rPr lang="ru-RU" sz="2400" i="1" dirty="0" smtClean="0"/>
              <a:t>»</a:t>
            </a:r>
            <a:br>
              <a:rPr lang="ru-RU" sz="2400" i="1" dirty="0" smtClean="0"/>
            </a:br>
            <a:endParaRPr lang="ru-RU" sz="2400" i="1" dirty="0" smtClean="0"/>
          </a:p>
        </p:txBody>
      </p:sp>
      <p:pic>
        <p:nvPicPr>
          <p:cNvPr id="9219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9425" y="0"/>
            <a:ext cx="10445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54025"/>
            <a:ext cx="7797800" cy="15351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00B050"/>
                </a:solidFill>
              </a:rPr>
              <a:t>Результаты исследования</a:t>
            </a:r>
            <a:r>
              <a:rPr lang="ru-RU" sz="4000" dirty="0">
                <a:solidFill>
                  <a:srgbClr val="CCECFF"/>
                </a:solidFill>
              </a:rPr>
              <a:t/>
            </a:r>
            <a:br>
              <a:rPr lang="ru-RU" sz="4000" dirty="0">
                <a:solidFill>
                  <a:srgbClr val="CCECFF"/>
                </a:solidFill>
              </a:rPr>
            </a:br>
            <a:r>
              <a:rPr lang="ru-RU" sz="1800" dirty="0" smtClean="0">
                <a:solidFill>
                  <a:srgbClr val="CCECFF"/>
                </a:solidFill>
              </a:rPr>
              <a:t>Таблица 1  «Через какое время наступает усталость на уроках в течение недели» </a:t>
            </a:r>
            <a:br>
              <a:rPr lang="ru-RU" sz="1800" dirty="0" smtClean="0">
                <a:solidFill>
                  <a:srgbClr val="CCECFF"/>
                </a:solidFill>
              </a:rPr>
            </a:br>
            <a:r>
              <a:rPr lang="ru-RU" sz="1800" dirty="0" smtClean="0">
                <a:solidFill>
                  <a:srgbClr val="CCECFF"/>
                </a:solidFill>
              </a:rPr>
              <a:t>Время в минутах.</a:t>
            </a:r>
            <a:r>
              <a:rPr lang="ru-RU" sz="4000" dirty="0">
                <a:solidFill>
                  <a:srgbClr val="CCECFF"/>
                </a:solidFill>
              </a:rPr>
              <a:t/>
            </a:r>
            <a:br>
              <a:rPr lang="ru-RU" sz="4000" dirty="0">
                <a:solidFill>
                  <a:srgbClr val="CCECFF"/>
                </a:solidFill>
              </a:rPr>
            </a:br>
            <a:endParaRPr lang="ru-RU" sz="4000" i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81488"/>
              </p:ext>
            </p:extLst>
          </p:nvPr>
        </p:nvGraphicFramePr>
        <p:xfrm>
          <a:off x="755650" y="2060575"/>
          <a:ext cx="7391401" cy="4562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22"/>
                <a:gridCol w="1189460"/>
                <a:gridCol w="1046480"/>
                <a:gridCol w="1046480"/>
                <a:gridCol w="893624"/>
                <a:gridCol w="1199335"/>
              </a:tblGrid>
              <a:tr h="9143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Русский язык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Матема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тика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Чтение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Окр</a:t>
                      </a:r>
                      <a:r>
                        <a:rPr lang="ru-RU" sz="1800" dirty="0" smtClean="0"/>
                        <a:t>. мир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Изо</a:t>
                      </a:r>
                    </a:p>
                    <a:p>
                      <a:r>
                        <a:rPr lang="ru-RU" sz="1800" dirty="0" err="1" smtClean="0"/>
                        <a:t>Технол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r>
                        <a:rPr lang="ru-RU" sz="1800" dirty="0" smtClean="0"/>
                        <a:t>Музыка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  <a:tr h="64005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Понедельник</a:t>
                      </a:r>
                    </a:p>
                    <a:p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20-35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30-35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  <a:tr h="575975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Вторник</a:t>
                      </a:r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20-35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20-25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  <a:tr h="575975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Среда</a:t>
                      </a:r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23-35</a:t>
                      </a:r>
                    </a:p>
                    <a:p>
                      <a:r>
                        <a:rPr lang="ru-RU" sz="1200" dirty="0" smtClean="0"/>
                        <a:t>1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20-32</a:t>
                      </a:r>
                    </a:p>
                    <a:p>
                      <a:r>
                        <a:rPr lang="ru-RU" sz="1200" dirty="0" smtClean="0"/>
                        <a:t>2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20-40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40-43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  <a:tr h="64005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Четверг</a:t>
                      </a:r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27-37</a:t>
                      </a:r>
                    </a:p>
                    <a:p>
                      <a:r>
                        <a:rPr lang="ru-RU" sz="1200" dirty="0" smtClean="0"/>
                        <a:t>1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20-30</a:t>
                      </a:r>
                    </a:p>
                    <a:p>
                      <a:r>
                        <a:rPr lang="ru-RU" sz="1200" dirty="0" smtClean="0"/>
                        <a:t>2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  <a:tr h="64005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Пятница</a:t>
                      </a:r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30-41</a:t>
                      </a:r>
                    </a:p>
                    <a:p>
                      <a:r>
                        <a:rPr lang="ru-RU" sz="1200" dirty="0" smtClean="0"/>
                        <a:t>1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25-43</a:t>
                      </a:r>
                    </a:p>
                    <a:p>
                      <a:r>
                        <a:rPr lang="ru-RU" sz="1200" dirty="0" smtClean="0"/>
                        <a:t>2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  <a:tr h="575975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rgbClr val="C00000"/>
                          </a:solidFill>
                        </a:rPr>
                        <a:t>Суббота</a:t>
                      </a:r>
                      <a:endParaRPr lang="ru-RU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---------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16-17</a:t>
                      </a:r>
                    </a:p>
                    <a:p>
                      <a:r>
                        <a:rPr lang="ru-RU" sz="1200" dirty="0" smtClean="0"/>
                        <a:t>1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16-18</a:t>
                      </a:r>
                    </a:p>
                    <a:p>
                      <a:r>
                        <a:rPr lang="ru-RU" sz="1200" smtClean="0"/>
                        <a:t>2 урок</a:t>
                      </a:r>
                      <a:endParaRPr lang="ru-RU" sz="1200" dirty="0"/>
                    </a:p>
                  </a:txBody>
                  <a:tcPr marL="91431" marR="91431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1" marR="91431" marT="45712" marB="45712"/>
                </a:tc>
              </a:tr>
            </a:tbl>
          </a:graphicData>
        </a:graphic>
      </p:graphicFrame>
      <p:pic>
        <p:nvPicPr>
          <p:cNvPr id="10301" name="Picture 61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0"/>
            <a:ext cx="9001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99FF"/>
      </a:accent1>
      <a:accent2>
        <a:srgbClr val="008080"/>
      </a:accent2>
      <a:accent3>
        <a:srgbClr val="AAB8B8"/>
      </a:accent3>
      <a:accent4>
        <a:srgbClr val="DADADA"/>
      </a:accent4>
      <a:accent5>
        <a:srgbClr val="AACAFF"/>
      </a:accent5>
      <a:accent6>
        <a:srgbClr val="007373"/>
      </a:accent6>
      <a:hlink>
        <a:srgbClr val="1ACE9F"/>
      </a:hlink>
      <a:folHlink>
        <a:srgbClr val="A5B5CD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6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6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160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 </vt:lpstr>
      <vt:lpstr>Объект исследования: учащиеся 3 и 4 класса</vt:lpstr>
      <vt:lpstr>   Цель исследования:   -выяснить, на каких уроках нужны физминутки; - через какое время наступает усталость, в зависимости от дня недели и номера урока.  </vt:lpstr>
      <vt:lpstr>Задачи исследования:  1. Провести хронометраж времени на усталость с помощью сигнальных карточек на каждом уроке в течение 2-х месяцев в 3 классе. 2. Провести анкетирование по данной теме в 4 классе 3. Сравнить полученные результаты по дням недели и номеру урока. 4. Разработать практические рекомендации для учителей начальных классов школы. 5. Провести  мастер-класс  для учащихся 1 класса «Наши любимые физминутки» 6. Создать альбом «Лучшие физминутки» </vt:lpstr>
      <vt:lpstr>Идеей создания проекта послужило личное наблюдение на уроках.  Предполагаемый продукт проекта:  1. Информационные таблицы «Когда наступает усталость?» для учителей начальных классов. 2.Мастер-класс для учащихся 1 класса. 3. Создание альбома лучших физминуток.  Время проведения: 22 декабря-1 марта 2012-2013 год</vt:lpstr>
      <vt:lpstr>Этапы исследования:  1. Подготовительный -Ознакомить с проблемой одноклассников -Сделать сигнальные карточки  2. Исследовательский -Провести хронометраж времени на усталость в 3 классе -Провести анкетирование в 4 классе по следующим вопросам: (Нужны ли физминутки на уроках? Нужно ли их проводить, когда пишем контрольные работы? На каком этапе урока наступает усталость?)      </vt:lpstr>
      <vt:lpstr>Презентация PowerPoint</vt:lpstr>
      <vt:lpstr>3. Обобщающий  -Проанализировать и обобщить полученный материал -Ознакомить с результатами учителей начальных классов -Провести мастер-класс для 1 класса  -Создать альбом «Лучшие физминутки» </vt:lpstr>
      <vt:lpstr>Результаты исследования Таблица 1  «Через какое время наступает усталость на уроках в течение недели»  Время в минутах. </vt:lpstr>
      <vt:lpstr>Презентация PowerPoint</vt:lpstr>
      <vt:lpstr>Таблица 2 « Через какое время наступает усталость  на уроках в течение дня»  Время в минутах.</vt:lpstr>
      <vt:lpstr>Вывод 1. Физминутки необходимо  проводить в каждый учебный день. 2. Усталость наступает на первом уроке с 23 минуты по 41, на втором и третьем уроках с 20 минуты по 35-ю, на 4-ом уроке с 20 минуты по 25-ю  (понедельник- пятница). С понедельника по пятницу работоспособность постепенно возрастает. 3. В субботу  работоспособность резко падает. Учащиеся устают с 16-17  минуты с 1 урока, поэтому в этот день нужны более лёгкие уроки. А лучше, если этот день будет выходным. 4. Не хотелось проводить физминутки на уроках технологии, изобразительного искусства, музыки, на контрольных уроках по русскому языку и  математике, независимо от дня недели и номера урока. (Исключение составляют 3 ученика 4 класса по результатам анкеты).   </vt:lpstr>
      <vt:lpstr>Спасибо за внимание</vt:lpstr>
    </vt:vector>
  </TitlesOfParts>
  <Company>ЛСШ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IVT4</dc:creator>
  <cp:lastModifiedBy>Жанна Валерьевна</cp:lastModifiedBy>
  <cp:revision>45</cp:revision>
  <dcterms:created xsi:type="dcterms:W3CDTF">2010-05-10T05:30:44Z</dcterms:created>
  <dcterms:modified xsi:type="dcterms:W3CDTF">2013-04-08T15:40:07Z</dcterms:modified>
</cp:coreProperties>
</file>