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79EA08-1982-4D81-BC1F-7BF90DCBB50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B45848-4FCD-4794-B037-704C9C79F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C3%E6%E5%EB%EA%E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7%D0%B0%D0%BD%D1%81%D0%BA%D0%BE%D0%B5_%D0%BD%D0%B0%D0%BF%D1%80%D0%B0%D0%B2%D0%BB%D0%B5%D0%BD%D0%B8%D0%B5_%D0%9C%D0%96%D0%94" TargetMode="External"/><Relationship Id="rId2" Type="http://schemas.openxmlformats.org/officeDocument/2006/relationships/hyperlink" Target="http://ru.wikipedia.org/wiki/%D0%A0%D0%B0%D0%BC%D0%B5%D0%BD%D1%81%D0%BA%D0%B8%D0%B9_%D1%80%D0%B0%D0%B9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6%D0%B5%D0%BB%D0%BA%D0%B0" TargetMode="External"/><Relationship Id="rId5" Type="http://schemas.openxmlformats.org/officeDocument/2006/relationships/hyperlink" Target="http://ru.wikipedia.org/wiki/%D0%97%D0%B0%D0%B3%D0%BE%D1%80%D0%BD%D0%BE%D0%B2%D0%BE" TargetMode="External"/><Relationship Id="rId4" Type="http://schemas.openxmlformats.org/officeDocument/2006/relationships/hyperlink" Target="http://ru.wikipedia.org/wiki/%D0%A0%D1%8F%D0%B7%D0%B0%D0%BD%D1%81%D0%BA%D0%BE%D0%B5_%D0%BD%D0%B0%D0%BF%D1%80%D0%B0%D0%B2%D0%BB%D0%B5%D0%BD%D0%B8%D0%B5_%D0%9C%D0%96%D0%9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E%D1%80%D0%BE%D0%B3%D0%BE%D0%BC%D0%B8%D0%BB%D0%BE%D0%B2%D0%BE_(%D1%80%D0%B0%D0%B9%D0%BE%D0%BD_%D0%9C%D0%BE%D1%81%D0%BA%D0%B2%D1%8B)" TargetMode="External"/><Relationship Id="rId13" Type="http://schemas.openxmlformats.org/officeDocument/2006/relationships/hyperlink" Target="http://ru.wikipedia.org/wiki/%D0%A2%D1%83%D1%88%D0%B8%D0%BD%D0%BE" TargetMode="External"/><Relationship Id="rId18" Type="http://schemas.openxmlformats.org/officeDocument/2006/relationships/hyperlink" Target="http://ru.wikipedia.org/wiki/%D0%94%D1%8C%D1%8F%D0%BA%D0%BE%D0%B2%D1%81%D0%BA%D0%BE%D0%B5" TargetMode="External"/><Relationship Id="rId26" Type="http://schemas.openxmlformats.org/officeDocument/2006/relationships/hyperlink" Target="http://ru.wikipedia.org/wiki/%D0%9A%D1%83%D1%80%D0%B3%D0%B0%D0%BD" TargetMode="External"/><Relationship Id="rId3" Type="http://schemas.openxmlformats.org/officeDocument/2006/relationships/hyperlink" Target="http://ru.wikipedia.org/wiki/%D0%9A%D1%80%D1%83%D1%82%D0%B8%D1%86%D1%8B" TargetMode="External"/><Relationship Id="rId21" Type="http://schemas.openxmlformats.org/officeDocument/2006/relationships/hyperlink" Target="http://ru.wikipedia.org/wiki/%D0%A1%D0%B5%D1%82%D1%83%D0%BD%D1%8C_(%D0%BD%D0%B8%D0%B6%D0%BD%D0%B8%D0%B9_%D0%BF%D1%80%D0%B8%D1%82%D0%BE%D0%BA_%D0%9C%D0%BE%D1%81%D0%BA%D0%B2%D1%8B)" TargetMode="External"/><Relationship Id="rId7" Type="http://schemas.openxmlformats.org/officeDocument/2006/relationships/hyperlink" Target="http://ru.wikipedia.org/wiki/%D0%91%D1%80%D0%BE%D0%BD%D0%B7%D0%BE%D0%B2%D1%8B%D0%B9_%D0%B2%D0%B5%D0%BA" TargetMode="External"/><Relationship Id="rId12" Type="http://schemas.openxmlformats.org/officeDocument/2006/relationships/hyperlink" Target="http://ru.wikipedia.org/wiki/%D0%97%D1%8E%D0%B7%D0%B8%D0%BD%D0%BE_(%D1%80%D0%B0%D0%B9%D0%BE%D0%BD_%D0%9C%D0%BE%D1%81%D0%BA%D0%B2%D1%8B)" TargetMode="External"/><Relationship Id="rId17" Type="http://schemas.openxmlformats.org/officeDocument/2006/relationships/hyperlink" Target="http://ru.wikipedia.org/wiki/%D0%A1%D0%B5%D0%BB%D0%B8%D1%89%D0%B5_(%D0%B0%D1%80%D1%85%D0%B5%D0%BE%D0%BB%D0%BE%D0%B3%D0%B8%D1%8F)" TargetMode="External"/><Relationship Id="rId25" Type="http://schemas.openxmlformats.org/officeDocument/2006/relationships/hyperlink" Target="http://ru.wikipedia.org/wiki/%D0%9D%D0%B5%D1%81%D0%BA%D1%83%D1%87%D0%BD%D1%8B%D0%B9_%D1%81%D0%B0%D0%B4" TargetMode="External"/><Relationship Id="rId2" Type="http://schemas.openxmlformats.org/officeDocument/2006/relationships/hyperlink" Target="http://ru.wikipedia.org/wiki/%D0%9D%D0%B5%D0%BE%D0%BB%D0%B8%D1%82" TargetMode="External"/><Relationship Id="rId16" Type="http://schemas.openxmlformats.org/officeDocument/2006/relationships/hyperlink" Target="http://ru.wikipedia.org/wiki/%D0%93%D0%BE%D1%80%D0%BE%D0%B4%D0%B8%D1%89%D0%B5_(%D0%B0%D1%80%D1%85%D0%B5%D0%BE%D0%BB%D0%BE%D0%B3%D0%B8%D1%8F)" TargetMode="External"/><Relationship Id="rId20" Type="http://schemas.openxmlformats.org/officeDocument/2006/relationships/hyperlink" Target="http://ru.wikipedia.org/wiki/%D0%A4%D0%B8%D0%BB%D0%B8" TargetMode="External"/><Relationship Id="rId29" Type="http://schemas.openxmlformats.org/officeDocument/2006/relationships/hyperlink" Target="http://ru.wikipedia.org/wiki/%D0%A1%D0%BC%D0%BE%D0%BB%D0%B5%D0%BD%D1%81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9%D1%83%D0%BA%D0%B8%D0%BD%D0%BE_(%D1%80%D0%B0%D0%B9%D0%BE%D0%BD_%D0%9C%D0%BE%D1%81%D0%BA%D0%B2%D1%8B)" TargetMode="External"/><Relationship Id="rId11" Type="http://schemas.openxmlformats.org/officeDocument/2006/relationships/hyperlink" Target="http://ru.wikipedia.org/wiki/%D0%94%D0%B0%D0%B2%D1%8B%D0%B4%D0%BA%D0%BE%D0%B2%D0%BE_(%D0%9C%D0%BE%D1%81%D0%BA%D0%B2%D0%B0)" TargetMode="External"/><Relationship Id="rId24" Type="http://schemas.openxmlformats.org/officeDocument/2006/relationships/hyperlink" Target="http://ru.wikipedia.org/wiki/%D0%A1%D0%B0%D0%BC%D0%BE%D1%82%D1%91%D0%BA%D0%B0" TargetMode="External"/><Relationship Id="rId5" Type="http://schemas.openxmlformats.org/officeDocument/2006/relationships/hyperlink" Target="http://ru.wikipedia.org/wiki/%D0%90%D0%BB%D1%91%D1%88%D0%BA%D0%B8%D0%BD%D0%BE_(%D0%9C%D0%BE%D1%81%D0%BA%D0%B2%D0%B0)" TargetMode="External"/><Relationship Id="rId15" Type="http://schemas.openxmlformats.org/officeDocument/2006/relationships/hyperlink" Target="http://ru.wikipedia.org/wiki/%D0%94%D1%8C%D1%8F%D0%BA%D0%BE%D0%B2%D1%81%D0%BA%D0%B0%D1%8F_%D0%BA%D1%83%D0%BB%D1%8C%D1%82%D1%83%D1%80%D0%B0" TargetMode="External"/><Relationship Id="rId23" Type="http://schemas.openxmlformats.org/officeDocument/2006/relationships/hyperlink" Target="http://ru.wikipedia.org/wiki/%D0%92%D1%8F%D1%82%D0%B8%D1%87%D0%B8" TargetMode="External"/><Relationship Id="rId28" Type="http://schemas.openxmlformats.org/officeDocument/2006/relationships/hyperlink" Target="http://ru.wikipedia.org/wiki/%D0%92%D0%B5%D0%BB%D0%B8%D0%BA%D0%B8%D0%B9_%D0%9D%D0%BE%D0%B2%D0%B3%D0%BE%D1%80%D0%BE%D0%B4" TargetMode="External"/><Relationship Id="rId10" Type="http://schemas.openxmlformats.org/officeDocument/2006/relationships/hyperlink" Target="http://ru.wikipedia.org/wiki/%D0%90%D0%BD%D0%B4%D1%80%D0%BE%D0%BD%D0%B8%D0%BA%D0%BE%D0%B2_%D0%BC%D0%BE%D0%BD%D0%B0%D1%81%D1%82%D1%8B%D1%80%D1%8C" TargetMode="External"/><Relationship Id="rId19" Type="http://schemas.openxmlformats.org/officeDocument/2006/relationships/hyperlink" Target="http://ru.wikipedia.org/wiki/%D0%9A%D1%83%D0%BD%D1%86%D0%B5%D0%B2%D0%BE_(%D1%80%D0%B0%D0%B9%D0%BE%D0%BD_%D0%9C%D0%BE%D1%81%D0%BA%D0%B2%D1%8B)" TargetMode="External"/><Relationship Id="rId4" Type="http://schemas.openxmlformats.org/officeDocument/2006/relationships/hyperlink" Target="http://ru.wikipedia.org/wiki/%D0%9A%D0%BE%D0%BB%D0%BE%D0%BC%D0%B5%D0%BD%D1%81%D0%BA%D0%BE%D0%B5" TargetMode="External"/><Relationship Id="rId9" Type="http://schemas.openxmlformats.org/officeDocument/2006/relationships/hyperlink" Target="http://ru.wikipedia.org/wiki/%D0%92%D0%BE%D1%80%D0%BE%D0%B1%D1%8C%D1%91%D0%B2%D1%8B_%D0%B3%D0%BE%D1%80%D1%8B" TargetMode="External"/><Relationship Id="rId14" Type="http://schemas.openxmlformats.org/officeDocument/2006/relationships/hyperlink" Target="http://ru.wikipedia.org/wiki/%D0%96%D0%B5%D0%BB%D0%B5%D0%B7%D0%BD%D1%8B%D0%B9_%D0%B2%D0%B5%D0%BA" TargetMode="External"/><Relationship Id="rId22" Type="http://schemas.openxmlformats.org/officeDocument/2006/relationships/hyperlink" Target="http://ru.wikipedia.org/wiki/%D0%9D%D0%B8%D0%B6%D0%BD%D0%B8%D0%B5_%D0%9A%D0%BE%D1%82%D0%BB%D1%8B" TargetMode="External"/><Relationship Id="rId27" Type="http://schemas.openxmlformats.org/officeDocument/2006/relationships/hyperlink" Target="http://ru.wikipedia.org/wiki/%D0%92%D0%BE%D0%BB%D0%BE%D0%BA" TargetMode="External"/><Relationship Id="rId30" Type="http://schemas.openxmlformats.org/officeDocument/2006/relationships/hyperlink" Target="http://ru.wikipedia.org/wiki/%D0%94%D0%BE%D0%B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XIV" TargetMode="External"/><Relationship Id="rId13" Type="http://schemas.openxmlformats.org/officeDocument/2006/relationships/hyperlink" Target="http://ru.wikipedia.org/wiki/%D0%93%D0%BE%D1%80%D0%B5%D0%BD%D0%BA%D0%B8" TargetMode="External"/><Relationship Id="rId18" Type="http://schemas.openxmlformats.org/officeDocument/2006/relationships/hyperlink" Target="http://ru.wikipedia.org/wiki/%D0%93%D0%BE%D0%BB%D0%B8%D1%86%D1%8B%D0%BD%D1%8B" TargetMode="External"/><Relationship Id="rId26" Type="http://schemas.openxmlformats.org/officeDocument/2006/relationships/hyperlink" Target="http://ru.wikipedia.org/wiki/%D0%95%D0%BA%D0%B0%D1%82%D0%B5%D1%80%D0%B8%D0%BD%D0%B0_II" TargetMode="External"/><Relationship Id="rId3" Type="http://schemas.openxmlformats.org/officeDocument/2006/relationships/hyperlink" Target="http://ru.wikipedia.org/wiki/%D0%90%D1%80%D1%85%D0%B5%D0%BE%D0%BB%D0%BE%D0%B3%D0%B8%D1%8F" TargetMode="External"/><Relationship Id="rId21" Type="http://schemas.openxmlformats.org/officeDocument/2006/relationships/hyperlink" Target="http://ru.wikipedia.org/wiki/%D0%93%D0%B5%D0%BD%D0%B5%D1%80%D0%B0%D0%BB%D0%B8%D1%81%D1%81%D0%B8%D0%BC%D1%83%D1%81" TargetMode="External"/><Relationship Id="rId7" Type="http://schemas.openxmlformats.org/officeDocument/2006/relationships/hyperlink" Target="http://ru.wikipedia.org/wiki/%D0%9D%D0%BE%D0%B2%D0%B0%D1%8F_%D1%8D%D1%80%D0%B0" TargetMode="External"/><Relationship Id="rId12" Type="http://schemas.openxmlformats.org/officeDocument/2006/relationships/hyperlink" Target="http://ru.wikipedia.org/wiki/%D0%93%D0%BE%D1%80%D0%BE%D0%B4%D1%81%D0%BA%D0%BE%D0%B9_%D0%BE%D0%BA%D1%80%D1%83%D0%B3_%D0%91%D0%B0%D0%BB%D0%B0%D1%88%D0%B8%D1%85%D0%B0" TargetMode="External"/><Relationship Id="rId17" Type="http://schemas.openxmlformats.org/officeDocument/2006/relationships/hyperlink" Target="http://ru.wikipedia.org/wiki/%D0%A0%D0%B0%D0%B7%D1%83%D0%BC%D0%BE%D0%B2%D1%81%D0%BA%D0%B8%D0%B5" TargetMode="External"/><Relationship Id="rId25" Type="http://schemas.openxmlformats.org/officeDocument/2006/relationships/hyperlink" Target="http://ru.wikipedia.org/wiki/%D0%A0%D1%83%D1%81%D1%81%D0%BA%D0%BE-%D1%82%D1%83%D1%80%D0%B5%D1%86%D0%BA%D0%B0%D1%8F_%D0%B2%D0%BE%D0%B9%D0%BD%D0%B0_1768%E2%80%941774" TargetMode="External"/><Relationship Id="rId2" Type="http://schemas.openxmlformats.org/officeDocument/2006/relationships/hyperlink" Target="http://ru.wikipedia.org/wiki/%D0%91%D0%BE%D1%8F%D1%80%D0%B5" TargetMode="External"/><Relationship Id="rId16" Type="http://schemas.openxmlformats.org/officeDocument/2006/relationships/hyperlink" Target="http://ru.wikipedia.org/wiki/%D0%93%D1%80%D0%B0%D1%84_(%D1%82%D0%B8%D1%82%D1%83%D0%BB)" TargetMode="External"/><Relationship Id="rId20" Type="http://schemas.openxmlformats.org/officeDocument/2006/relationships/hyperlink" Target="http://ru.wikipedia.org/wiki/%D0%90%D0%BB%D0%B5%D0%BA%D1%81%D0%B5%D0%B5%D0%B2%D1%81%D0%BA%D0%B8%D0%B9_%D0%B4%D0%B2%D0%BE%D1%80%D0%B5%D1%86" TargetMode="External"/><Relationship Id="rId29" Type="http://schemas.openxmlformats.org/officeDocument/2006/relationships/hyperlink" Target="http://ru.wikipedia.org/wiki/%D0%9C%D0%BE%D1%81%D0%BA%D0%BE%D0%B2%D1%81%D0%BA%D0%B0%D1%8F_%D0%BE%D0%B1%D0%BB%D0%B0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0%B8%D0%B2%D0%B8%D1%87%D0%B8" TargetMode="External"/><Relationship Id="rId11" Type="http://schemas.openxmlformats.org/officeDocument/2006/relationships/hyperlink" Target="http://ru.wikipedia.org/wiki/XIX" TargetMode="External"/><Relationship Id="rId24" Type="http://schemas.openxmlformats.org/officeDocument/2006/relationships/hyperlink" Target="http://ru.wikipedia.org/wiki/%D0%A0%D1%83%D0%BC%D1%8F%D0%BD%D1%86%D0%B5%D0%B2-%D0%97%D0%B0%D0%B4%D1%83%D0%BD%D0%B0%D0%B9%D1%81%D0%BA%D0%B8%D0%B9,_%D0%9F%D1%91%D1%82%D1%80_%D0%90%D0%BB%D0%B5%D0%BA%D1%81%D0%B0%D0%BD%D0%B4%D1%80%D0%BE%D0%B2%D0%B8%D1%87" TargetMode="External"/><Relationship Id="rId5" Type="http://schemas.openxmlformats.org/officeDocument/2006/relationships/hyperlink" Target="http://ru.wikipedia.org/wiki/%D0%92%D1%8F%D1%82%D0%B8%D1%87%D0%B8" TargetMode="External"/><Relationship Id="rId15" Type="http://schemas.openxmlformats.org/officeDocument/2006/relationships/hyperlink" Target="http://ru.wikipedia.org/wiki/%D0%94%D0%BE%D0%BB%D0%B3%D0%BE%D1%80%D1%83%D0%BA%D0%BE%D0%B2%D1%8B" TargetMode="External"/><Relationship Id="rId23" Type="http://schemas.openxmlformats.org/officeDocument/2006/relationships/hyperlink" Target="http://ru.wikipedia.org/wiki/%D0%93%D0%B5%D0%BD%D0%B5%D1%80%D0%B0%D0%BB-%D1%84%D0%B5%D0%BB%D1%8C%D0%B4%D0%BC%D0%B0%D1%80%D1%88%D0%B0%D0%BB" TargetMode="External"/><Relationship Id="rId28" Type="http://schemas.openxmlformats.org/officeDocument/2006/relationships/hyperlink" Target="http://ru.wikipedia.org/wiki/%D0%A3%D1%81%D0%B0%D0%B4%D1%8C%D0%B1%D0%B0" TargetMode="External"/><Relationship Id="rId10" Type="http://schemas.openxmlformats.org/officeDocument/2006/relationships/hyperlink" Target="http://ru.wikipedia.org/wiki/XVIII" TargetMode="External"/><Relationship Id="rId19" Type="http://schemas.openxmlformats.org/officeDocument/2006/relationships/hyperlink" Target="http://ru.wikipedia.org/wiki/%D0%A1%D0%B0%D0%BB%D1%82%D1%8B%D0%BA%D0%BE%D0%B2%D1%8B" TargetMode="External"/><Relationship Id="rId4" Type="http://schemas.openxmlformats.org/officeDocument/2006/relationships/hyperlink" Target="http://ru.wikipedia.org/wiki/%D0%A1%D0%BB%D0%B0%D0%B2%D1%8F%D0%BD%D0%B5" TargetMode="External"/><Relationship Id="rId9" Type="http://schemas.openxmlformats.org/officeDocument/2006/relationships/hyperlink" Target="http://ru.wikipedia.org/wiki/XV" TargetMode="External"/><Relationship Id="rId14" Type="http://schemas.openxmlformats.org/officeDocument/2006/relationships/hyperlink" Target="http://ru.wikipedia.org/wiki/%D0%9A%D0%BD%D1%8F%D0%B7%D1%8C" TargetMode="External"/><Relationship Id="rId22" Type="http://schemas.openxmlformats.org/officeDocument/2006/relationships/hyperlink" Target="http://ru.wikipedia.org/wiki/%D0%9C%D0%B5%D0%BD%D1%88%D0%B8%D0%BA%D0%BE%D0%B2,_%D0%90%D0%BB%D0%B5%D0%BA%D1%81%D0%B0%D0%BD%D0%B4%D1%80_%D0%94%D0%B0%D0%BD%D0%B8%D0%BB%D0%BE%D0%B2%D0%B8%D1%87" TargetMode="External"/><Relationship Id="rId27" Type="http://schemas.openxmlformats.org/officeDocument/2006/relationships/hyperlink" Target="http://ru.wikipedia.org/wiki/%D0%A0%D0%BE%D1%81%D1%81%D0%B8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XIV" TargetMode="External"/><Relationship Id="rId13" Type="http://schemas.openxmlformats.org/officeDocument/2006/relationships/hyperlink" Target="http://ru.wikipedia.org/wiki/%D0%93%D0%BE%D1%80%D0%B5%D0%BD%D0%BA%D0%B8" TargetMode="External"/><Relationship Id="rId18" Type="http://schemas.openxmlformats.org/officeDocument/2006/relationships/hyperlink" Target="http://ru.wikipedia.org/wiki/%D0%93%D0%BE%D0%BB%D0%B8%D1%86%D1%8B%D0%BD%D1%8B" TargetMode="External"/><Relationship Id="rId26" Type="http://schemas.openxmlformats.org/officeDocument/2006/relationships/hyperlink" Target="http://ru.wikipedia.org/wiki/%D0%95%D0%BA%D0%B0%D1%82%D0%B5%D1%80%D0%B8%D0%BD%D0%B0_II" TargetMode="External"/><Relationship Id="rId3" Type="http://schemas.openxmlformats.org/officeDocument/2006/relationships/hyperlink" Target="http://ru.wikipedia.org/wiki/%D0%90%D1%80%D1%85%D0%B5%D0%BE%D0%BB%D0%BE%D0%B3%D0%B8%D1%8F" TargetMode="External"/><Relationship Id="rId21" Type="http://schemas.openxmlformats.org/officeDocument/2006/relationships/hyperlink" Target="http://ru.wikipedia.org/wiki/%D0%93%D0%B5%D0%BD%D0%B5%D1%80%D0%B0%D0%BB%D0%B8%D1%81%D1%81%D0%B8%D0%BC%D1%83%D1%81" TargetMode="External"/><Relationship Id="rId7" Type="http://schemas.openxmlformats.org/officeDocument/2006/relationships/hyperlink" Target="http://ru.wikipedia.org/wiki/%D0%9D%D0%BE%D0%B2%D0%B0%D1%8F_%D1%8D%D1%80%D0%B0" TargetMode="External"/><Relationship Id="rId12" Type="http://schemas.openxmlformats.org/officeDocument/2006/relationships/hyperlink" Target="http://ru.wikipedia.org/wiki/%D0%93%D0%BE%D1%80%D0%BE%D0%B4%D1%81%D0%BA%D0%BE%D0%B9_%D0%BE%D0%BA%D1%80%D1%83%D0%B3_%D0%91%D0%B0%D0%BB%D0%B0%D1%88%D0%B8%D1%85%D0%B0" TargetMode="External"/><Relationship Id="rId17" Type="http://schemas.openxmlformats.org/officeDocument/2006/relationships/hyperlink" Target="http://ru.wikipedia.org/wiki/%D0%A0%D0%B0%D0%B7%D1%83%D0%BC%D0%BE%D0%B2%D1%81%D0%BA%D0%B8%D0%B5" TargetMode="External"/><Relationship Id="rId25" Type="http://schemas.openxmlformats.org/officeDocument/2006/relationships/hyperlink" Target="http://ru.wikipedia.org/wiki/%D0%A0%D1%83%D1%81%D1%81%D0%BA%D0%BE-%D1%82%D1%83%D1%80%D0%B5%D1%86%D0%BA%D0%B0%D1%8F_%D0%B2%D0%BE%D0%B9%D0%BD%D0%B0_1768%E2%80%941774" TargetMode="External"/><Relationship Id="rId2" Type="http://schemas.openxmlformats.org/officeDocument/2006/relationships/hyperlink" Target="http://ru.wikipedia.org/wiki/%D0%91%D0%BE%D1%8F%D1%80%D0%B5" TargetMode="External"/><Relationship Id="rId16" Type="http://schemas.openxmlformats.org/officeDocument/2006/relationships/hyperlink" Target="http://ru.wikipedia.org/wiki/%D0%93%D1%80%D0%B0%D1%84_(%D1%82%D0%B8%D1%82%D1%83%D0%BB)" TargetMode="External"/><Relationship Id="rId20" Type="http://schemas.openxmlformats.org/officeDocument/2006/relationships/hyperlink" Target="http://ru.wikipedia.org/wiki/%D0%90%D0%BB%D0%B5%D0%BA%D1%81%D0%B5%D0%B5%D0%B2%D1%81%D0%BA%D0%B8%D0%B9_%D0%B4%D0%B2%D0%BE%D1%80%D0%B5%D1%86" TargetMode="External"/><Relationship Id="rId29" Type="http://schemas.openxmlformats.org/officeDocument/2006/relationships/hyperlink" Target="http://ru.wikipedia.org/wiki/%D0%9C%D0%BE%D1%81%D0%BA%D0%BE%D0%B2%D1%81%D0%BA%D0%B0%D1%8F_%D0%BE%D0%B1%D0%BB%D0%B0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0%B8%D0%B2%D0%B8%D1%87%D0%B8" TargetMode="External"/><Relationship Id="rId11" Type="http://schemas.openxmlformats.org/officeDocument/2006/relationships/hyperlink" Target="http://ru.wikipedia.org/wiki/XIX" TargetMode="External"/><Relationship Id="rId24" Type="http://schemas.openxmlformats.org/officeDocument/2006/relationships/hyperlink" Target="http://ru.wikipedia.org/wiki/%D0%A0%D1%83%D0%BC%D1%8F%D0%BD%D1%86%D0%B5%D0%B2-%D0%97%D0%B0%D0%B4%D1%83%D0%BD%D0%B0%D0%B9%D1%81%D0%BA%D0%B8%D0%B9,_%D0%9F%D1%91%D1%82%D1%80_%D0%90%D0%BB%D0%B5%D0%BA%D1%81%D0%B0%D0%BD%D0%B4%D1%80%D0%BE%D0%B2%D0%B8%D1%87" TargetMode="External"/><Relationship Id="rId5" Type="http://schemas.openxmlformats.org/officeDocument/2006/relationships/hyperlink" Target="http://ru.wikipedia.org/wiki/%D0%92%D1%8F%D1%82%D0%B8%D1%87%D0%B8" TargetMode="External"/><Relationship Id="rId15" Type="http://schemas.openxmlformats.org/officeDocument/2006/relationships/hyperlink" Target="http://ru.wikipedia.org/wiki/%D0%94%D0%BE%D0%BB%D0%B3%D0%BE%D1%80%D1%83%D0%BA%D0%BE%D0%B2%D1%8B" TargetMode="External"/><Relationship Id="rId23" Type="http://schemas.openxmlformats.org/officeDocument/2006/relationships/hyperlink" Target="http://ru.wikipedia.org/wiki/%D0%93%D0%B5%D0%BD%D0%B5%D1%80%D0%B0%D0%BB-%D1%84%D0%B5%D0%BB%D1%8C%D0%B4%D0%BC%D0%B0%D1%80%D1%88%D0%B0%D0%BB" TargetMode="External"/><Relationship Id="rId28" Type="http://schemas.openxmlformats.org/officeDocument/2006/relationships/hyperlink" Target="http://ru.wikipedia.org/wiki/%D0%A3%D1%81%D0%B0%D0%B4%D1%8C%D0%B1%D0%B0" TargetMode="External"/><Relationship Id="rId10" Type="http://schemas.openxmlformats.org/officeDocument/2006/relationships/hyperlink" Target="http://ru.wikipedia.org/wiki/XVIII" TargetMode="External"/><Relationship Id="rId19" Type="http://schemas.openxmlformats.org/officeDocument/2006/relationships/hyperlink" Target="http://ru.wikipedia.org/wiki/%D0%A1%D0%B0%D0%BB%D1%82%D1%8B%D0%BA%D0%BE%D0%B2%D1%8B" TargetMode="External"/><Relationship Id="rId4" Type="http://schemas.openxmlformats.org/officeDocument/2006/relationships/hyperlink" Target="http://ru.wikipedia.org/wiki/%D0%A1%D0%BB%D0%B0%D0%B2%D1%8F%D0%BD%D0%B5" TargetMode="External"/><Relationship Id="rId9" Type="http://schemas.openxmlformats.org/officeDocument/2006/relationships/hyperlink" Target="http://ru.wikipedia.org/wiki/XV" TargetMode="External"/><Relationship Id="rId14" Type="http://schemas.openxmlformats.org/officeDocument/2006/relationships/hyperlink" Target="http://ru.wikipedia.org/wiki/%D0%9A%D0%BD%D1%8F%D0%B7%D1%8C" TargetMode="External"/><Relationship Id="rId22" Type="http://schemas.openxmlformats.org/officeDocument/2006/relationships/hyperlink" Target="http://ru.wikipedia.org/wiki/%D0%9C%D0%B5%D0%BD%D1%88%D0%B8%D0%BA%D0%BE%D0%B2,_%D0%90%D0%BB%D0%B5%D0%BA%D1%81%D0%B0%D0%BD%D0%B4%D1%80_%D0%94%D0%B0%D0%BD%D0%B8%D0%BB%D0%BE%D0%B2%D0%B8%D1%87" TargetMode="External"/><Relationship Id="rId27" Type="http://schemas.openxmlformats.org/officeDocument/2006/relationships/hyperlink" Target="http://ru.wikipedia.org/wiki/%D0%A0%D0%BE%D1%81%D1%81%D0%B8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Водоёмы нашего края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Гжелка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Длина около 30 км</a:t>
            </a:r>
            <a:r>
              <a:rPr lang="ru-RU" baseline="30000" dirty="0" smtClean="0">
                <a:hlinkClick r:id="rId2"/>
              </a:rPr>
              <a:t>[2]</a:t>
            </a:r>
            <a:r>
              <a:rPr lang="ru-RU" dirty="0" smtClean="0"/>
              <a:t>. Равнинного типа. Питание преимущественно снеговое. </a:t>
            </a:r>
            <a:r>
              <a:rPr lang="ru-RU" dirty="0" err="1" smtClean="0"/>
              <a:t>Гжелка</a:t>
            </a:r>
            <a:r>
              <a:rPr lang="ru-RU" dirty="0" smtClean="0"/>
              <a:t> замерзает в ноябре — начале декабря, вскрывается в конце марта — апреле.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же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699" y="285728"/>
            <a:ext cx="8693301" cy="578647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дорка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Длина 27 км, площадь водосборного бассейна 144 км². Равнинного типа. Питание преимущественно снеговое. </a:t>
            </a:r>
            <a:r>
              <a:rPr lang="ru-RU" dirty="0" err="1" smtClean="0"/>
              <a:t>Дорка</a:t>
            </a:r>
            <a:r>
              <a:rPr lang="ru-RU" dirty="0" smtClean="0"/>
              <a:t> замерзает в ноябре — начале декабря, вскрывается в конце марта — апреле.</a:t>
            </a:r>
          </a:p>
          <a:p>
            <a:r>
              <a:rPr lang="ru-RU" dirty="0" smtClean="0"/>
              <a:t>Река берет начало в лесу недалеко от деревень Кузяево и </a:t>
            </a:r>
            <a:r>
              <a:rPr lang="ru-RU" dirty="0" err="1" smtClean="0"/>
              <a:t>Фрязино</a:t>
            </a:r>
            <a:r>
              <a:rPr lang="ru-RU" dirty="0" smtClean="0"/>
              <a:t> </a:t>
            </a:r>
            <a:r>
              <a:rPr lang="ru-RU" dirty="0" smtClean="0">
                <a:hlinkClick r:id="rId2" tooltip="Раменский район"/>
              </a:rPr>
              <a:t>Раменского района</a:t>
            </a:r>
            <a:r>
              <a:rPr lang="ru-RU" dirty="0" smtClean="0"/>
              <a:t>, далее пересекает </a:t>
            </a:r>
            <a:r>
              <a:rPr lang="ru-RU" dirty="0" smtClean="0">
                <a:hlinkClick r:id="rId3" tooltip="Казанское направление МЖД"/>
              </a:rPr>
              <a:t>Казанское направление МЖД</a:t>
            </a:r>
            <a:r>
              <a:rPr lang="ru-RU" dirty="0" smtClean="0"/>
              <a:t> рядом с платформой </a:t>
            </a:r>
            <a:r>
              <a:rPr lang="ru-RU" dirty="0" err="1" smtClean="0"/>
              <a:t>Игнатьево</a:t>
            </a:r>
            <a:r>
              <a:rPr lang="ru-RU" dirty="0" smtClean="0"/>
              <a:t> и </a:t>
            </a:r>
            <a:r>
              <a:rPr lang="ru-RU" dirty="0" smtClean="0">
                <a:hlinkClick r:id="rId4" tooltip="Рязанское направление МЖД"/>
              </a:rPr>
              <a:t>Рязанское</a:t>
            </a:r>
            <a:r>
              <a:rPr lang="ru-RU" dirty="0" smtClean="0"/>
              <a:t> между платформами Совхоз и </a:t>
            </a:r>
            <a:r>
              <a:rPr lang="ru-RU" dirty="0" err="1" smtClean="0">
                <a:hlinkClick r:id="rId5" tooltip="Загорново"/>
              </a:rPr>
              <a:t>Загорново</a:t>
            </a:r>
            <a:r>
              <a:rPr lang="ru-RU" dirty="0" smtClean="0"/>
              <a:t>. Впадает в </a:t>
            </a:r>
            <a:r>
              <a:rPr lang="ru-RU" dirty="0" err="1" smtClean="0"/>
              <a:t>Гжелку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районе автотрассы А102, в 7 км по левому берегу реки </a:t>
            </a:r>
            <a:r>
              <a:rPr lang="ru-RU" dirty="0" err="1" smtClean="0">
                <a:hlinkClick r:id="rId6" tooltip="Гжелка"/>
              </a:rPr>
              <a:t>Гжелка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Кратовское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ратовск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Пионер </a:t>
            </a:r>
            <a:endParaRPr lang="ru-RU" dirty="0"/>
          </a:p>
        </p:txBody>
      </p:sp>
      <p:pic>
        <p:nvPicPr>
          <p:cNvPr id="4" name="Содержимое 3" descr="пион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720056"/>
            <a:ext cx="5715000" cy="42862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Реки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Москва </a:t>
            </a:r>
          </a:p>
          <a:p>
            <a:r>
              <a:rPr lang="ru-RU" dirty="0" err="1" smtClean="0"/>
              <a:t>Пехорка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Пахра</a:t>
            </a:r>
          </a:p>
          <a:p>
            <a:r>
              <a:rPr lang="ru-RU" dirty="0" err="1" smtClean="0"/>
              <a:t>Гжелка</a:t>
            </a:r>
            <a:endParaRPr lang="ru-RU" dirty="0" smtClean="0"/>
          </a:p>
          <a:p>
            <a:r>
              <a:rPr lang="ru-RU" dirty="0" err="1" smtClean="0"/>
              <a:t>Дорка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Москва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Бассейн реки Москвы был заселён уже в каменном веке, о чём свидетельствуют </a:t>
            </a:r>
            <a:r>
              <a:rPr lang="ru-RU" dirty="0" smtClean="0">
                <a:hlinkClick r:id="rId2" tooltip="Неолит"/>
              </a:rPr>
              <a:t>неолитические</a:t>
            </a:r>
            <a:r>
              <a:rPr lang="ru-RU" dirty="0" smtClean="0"/>
              <a:t> стоянки в </a:t>
            </a:r>
            <a:r>
              <a:rPr lang="ru-RU" dirty="0" err="1" smtClean="0">
                <a:hlinkClick r:id="rId3" tooltip="Крутицы"/>
              </a:rPr>
              <a:t>Крутицах</a:t>
            </a:r>
            <a:r>
              <a:rPr lang="ru-RU" dirty="0" smtClean="0"/>
              <a:t>, </a:t>
            </a:r>
            <a:r>
              <a:rPr lang="ru-RU" dirty="0" smtClean="0">
                <a:hlinkClick r:id="rId4" tooltip="Коломенское"/>
              </a:rPr>
              <a:t>Коломенском</a:t>
            </a:r>
            <a:r>
              <a:rPr lang="ru-RU" dirty="0" smtClean="0"/>
              <a:t>, </a:t>
            </a:r>
            <a:r>
              <a:rPr lang="ru-RU" dirty="0" err="1" smtClean="0">
                <a:hlinkClick r:id="rId5" tooltip="Алёшкино (Москва)"/>
              </a:rPr>
              <a:t>Алёшкине</a:t>
            </a:r>
            <a:r>
              <a:rPr lang="ru-RU" dirty="0" smtClean="0"/>
              <a:t>, </a:t>
            </a:r>
            <a:r>
              <a:rPr lang="ru-RU" dirty="0" err="1" smtClean="0">
                <a:hlinkClick r:id="rId6" tooltip="Щукино (район Москвы)"/>
              </a:rPr>
              <a:t>Щукино</a:t>
            </a:r>
            <a:r>
              <a:rPr lang="ru-RU" dirty="0" smtClean="0"/>
              <a:t>, Серебряном Бору, Троице-Лыкове. Памятники </a:t>
            </a:r>
            <a:r>
              <a:rPr lang="ru-RU" dirty="0" smtClean="0">
                <a:hlinkClick r:id="rId7" tooltip="Бронзовый век"/>
              </a:rPr>
              <a:t>бронзового века</a:t>
            </a:r>
            <a:r>
              <a:rPr lang="ru-RU" dirty="0" smtClean="0"/>
              <a:t> найдены в центре Москвы, в </a:t>
            </a:r>
            <a:r>
              <a:rPr lang="ru-RU" dirty="0" err="1" smtClean="0">
                <a:hlinkClick r:id="rId8" tooltip="Дорогомилово (район Москвы)"/>
              </a:rPr>
              <a:t>Дорогомилове</a:t>
            </a:r>
            <a:r>
              <a:rPr lang="ru-RU" dirty="0" smtClean="0"/>
              <a:t>, на </a:t>
            </a:r>
            <a:r>
              <a:rPr lang="ru-RU" dirty="0" smtClean="0">
                <a:hlinkClick r:id="rId9" tooltip="Воробьёвы горы"/>
              </a:rPr>
              <a:t>Воробьёвых горах</a:t>
            </a:r>
            <a:r>
              <a:rPr lang="ru-RU" dirty="0" smtClean="0"/>
              <a:t>, в </a:t>
            </a:r>
            <a:r>
              <a:rPr lang="ru-RU" dirty="0" err="1" smtClean="0">
                <a:hlinkClick r:id="rId10" tooltip="Андроников монастырь"/>
              </a:rPr>
              <a:t>Андрониковом</a:t>
            </a:r>
            <a:r>
              <a:rPr lang="ru-RU" dirty="0" smtClean="0">
                <a:hlinkClick r:id="rId10" tooltip="Андроников монастырь"/>
              </a:rPr>
              <a:t> монастыре</a:t>
            </a:r>
            <a:r>
              <a:rPr lang="ru-RU" dirty="0" smtClean="0"/>
              <a:t>, в </a:t>
            </a:r>
            <a:r>
              <a:rPr lang="ru-RU" dirty="0" err="1" smtClean="0">
                <a:hlinkClick r:id="rId11" tooltip="Давыдково (Москва)"/>
              </a:rPr>
              <a:t>Давыдково</a:t>
            </a:r>
            <a:r>
              <a:rPr lang="ru-RU" dirty="0" smtClean="0"/>
              <a:t>, </a:t>
            </a:r>
            <a:r>
              <a:rPr lang="ru-RU" dirty="0" err="1" smtClean="0">
                <a:hlinkClick r:id="rId12" tooltip="Зюзино (район Москвы)"/>
              </a:rPr>
              <a:t>Зюзино</a:t>
            </a:r>
            <a:r>
              <a:rPr lang="ru-RU" dirty="0" smtClean="0"/>
              <a:t>, Алёшкино, </a:t>
            </a:r>
            <a:r>
              <a:rPr lang="ru-RU" dirty="0" smtClean="0">
                <a:hlinkClick r:id="rId13" tooltip="Тушино"/>
              </a:rPr>
              <a:t>Тушино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приходом </a:t>
            </a:r>
            <a:r>
              <a:rPr lang="ru-RU" dirty="0" smtClean="0">
                <a:hlinkClick r:id="rId14" tooltip="Железный век"/>
              </a:rPr>
              <a:t>железного века</a:t>
            </a:r>
            <a:r>
              <a:rPr lang="ru-RU" dirty="0" smtClean="0"/>
              <a:t> в середине первого тысячелетия до н. э. и изменением климата (лесостепи сменились на леса) в бассейне реки распространилось пашенное земледелие и образовались многочисленные осёдлые поселения. Так называемая </a:t>
            </a:r>
            <a:r>
              <a:rPr lang="ru-RU" dirty="0" err="1" smtClean="0">
                <a:hlinkClick r:id="rId15" tooltip="Дьяковская культура"/>
              </a:rPr>
              <a:t>дьяковская</a:t>
            </a:r>
            <a:r>
              <a:rPr lang="ru-RU" dirty="0" smtClean="0">
                <a:hlinkClick r:id="rId15" tooltip="Дьяковская культура"/>
              </a:rPr>
              <a:t> культура</a:t>
            </a:r>
            <a:r>
              <a:rPr lang="ru-RU" dirty="0" smtClean="0"/>
              <a:t> просуществовала здесь более тысячи лет с VII—VI веков до н. э. до VI—IX веков н. э. Эти — </a:t>
            </a:r>
            <a:r>
              <a:rPr lang="ru-RU" dirty="0" err="1" smtClean="0"/>
              <a:t>дославянские</a:t>
            </a:r>
            <a:r>
              <a:rPr lang="ru-RU" dirty="0" smtClean="0"/>
              <a:t> — </a:t>
            </a:r>
            <a:r>
              <a:rPr lang="ru-RU" dirty="0" smtClean="0">
                <a:hlinkClick r:id="rId16" tooltip="Городище (археология)"/>
              </a:rPr>
              <a:t>городища</a:t>
            </a:r>
            <a:r>
              <a:rPr lang="ru-RU" dirty="0" smtClean="0"/>
              <a:t> и </a:t>
            </a:r>
            <a:r>
              <a:rPr lang="ru-RU" dirty="0" smtClean="0">
                <a:hlinkClick r:id="rId17" tooltip="Селище (археология)"/>
              </a:rPr>
              <a:t>селища</a:t>
            </a:r>
            <a:r>
              <a:rPr lang="ru-RU" dirty="0" smtClean="0"/>
              <a:t> найдены вблизи села </a:t>
            </a:r>
            <a:r>
              <a:rPr lang="ru-RU" dirty="0" smtClean="0">
                <a:hlinkClick r:id="rId18" tooltip="Дьяковское"/>
              </a:rPr>
              <a:t>Дьяково</a:t>
            </a:r>
            <a:r>
              <a:rPr lang="ru-RU" dirty="0" smtClean="0"/>
              <a:t> (в районе </a:t>
            </a:r>
            <a:r>
              <a:rPr lang="ru-RU" dirty="0" smtClean="0">
                <a:hlinkClick r:id="rId4" tooltip="Коломенское"/>
              </a:rPr>
              <a:t>Коломенского</a:t>
            </a:r>
            <a:r>
              <a:rPr lang="ru-RU" dirty="0" smtClean="0"/>
              <a:t>), на Воробьёвых горах, в Тушине, </a:t>
            </a:r>
            <a:r>
              <a:rPr lang="ru-RU" dirty="0" err="1" smtClean="0">
                <a:hlinkClick r:id="rId19" tooltip="Кунцево (район Москвы)"/>
              </a:rPr>
              <a:t>Кунцеве</a:t>
            </a:r>
            <a:r>
              <a:rPr lang="ru-RU" dirty="0" smtClean="0"/>
              <a:t>, </a:t>
            </a:r>
            <a:r>
              <a:rPr lang="ru-RU" dirty="0" smtClean="0">
                <a:hlinkClick r:id="rId20" tooltip="Фили"/>
              </a:rPr>
              <a:t>Филях</a:t>
            </a:r>
            <a:r>
              <a:rPr lang="ru-RU" dirty="0" smtClean="0"/>
              <a:t>, на берегах </a:t>
            </a:r>
            <a:r>
              <a:rPr lang="ru-RU" dirty="0" err="1" smtClean="0">
                <a:hlinkClick r:id="rId21" tooltip="Сетунь (нижний приток Москвы)"/>
              </a:rPr>
              <a:t>Сетуни</a:t>
            </a:r>
            <a:r>
              <a:rPr lang="ru-RU" dirty="0" smtClean="0"/>
              <a:t>, в </a:t>
            </a:r>
            <a:r>
              <a:rPr lang="ru-RU" dirty="0" smtClean="0">
                <a:hlinkClick r:id="rId22" tooltip="Нижние Котлы"/>
              </a:rPr>
              <a:t>Нижних Котлах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VIII века возникли славянские (</a:t>
            </a:r>
            <a:r>
              <a:rPr lang="ru-RU" dirty="0" err="1" smtClean="0">
                <a:hlinkClick r:id="rId23" tooltip="Вятичи"/>
              </a:rPr>
              <a:t>вятичские</a:t>
            </a:r>
            <a:r>
              <a:rPr lang="ru-RU" dirty="0" smtClean="0"/>
              <a:t>) поселения на берегах Москвы-реки, Яузы, </a:t>
            </a:r>
            <a:r>
              <a:rPr lang="ru-RU" dirty="0" err="1" smtClean="0"/>
              <a:t>Неглинной</a:t>
            </a:r>
            <a:r>
              <a:rPr lang="ru-RU" dirty="0" smtClean="0"/>
              <a:t>, </a:t>
            </a:r>
            <a:r>
              <a:rPr lang="ru-RU" dirty="0" err="1" smtClean="0"/>
              <a:t>Сетуни</a:t>
            </a:r>
            <a:r>
              <a:rPr lang="ru-RU" dirty="0" smtClean="0"/>
              <a:t>, Раменки, </a:t>
            </a:r>
            <a:r>
              <a:rPr lang="ru-RU" dirty="0" err="1" smtClean="0"/>
              <a:t>Котловки</a:t>
            </a:r>
            <a:r>
              <a:rPr lang="ru-RU" dirty="0" smtClean="0"/>
              <a:t>, </a:t>
            </a:r>
            <a:r>
              <a:rPr lang="ru-RU" dirty="0" err="1" smtClean="0"/>
              <a:t>Чертановки</a:t>
            </a:r>
            <a:r>
              <a:rPr lang="ru-RU" dirty="0" smtClean="0"/>
              <a:t>, Городни. Так, появились городища на </a:t>
            </a:r>
            <a:r>
              <a:rPr lang="ru-RU" dirty="0" smtClean="0">
                <a:hlinkClick r:id="rId24" tooltip="Самотёка"/>
              </a:rPr>
              <a:t>Самотёке</a:t>
            </a:r>
            <a:r>
              <a:rPr lang="ru-RU" dirty="0" smtClean="0"/>
              <a:t>, </a:t>
            </a:r>
            <a:r>
              <a:rPr lang="ru-RU" dirty="0" err="1" smtClean="0"/>
              <a:t>Лыщиково</a:t>
            </a:r>
            <a:r>
              <a:rPr lang="ru-RU" dirty="0" smtClean="0"/>
              <a:t>, </a:t>
            </a:r>
            <a:r>
              <a:rPr lang="ru-RU" dirty="0" err="1" smtClean="0"/>
              <a:t>Андроньевское</a:t>
            </a:r>
            <a:r>
              <a:rPr lang="ru-RU" dirty="0" smtClean="0"/>
              <a:t>, </a:t>
            </a:r>
            <a:r>
              <a:rPr lang="ru-RU" dirty="0" err="1" smtClean="0"/>
              <a:t>Обыденское</a:t>
            </a:r>
            <a:r>
              <a:rPr lang="ru-RU" dirty="0" smtClean="0"/>
              <a:t>; селища </a:t>
            </a:r>
            <a:r>
              <a:rPr lang="ru-RU" dirty="0" err="1" smtClean="0"/>
              <a:t>Яузское</a:t>
            </a:r>
            <a:r>
              <a:rPr lang="ru-RU" dirty="0" smtClean="0"/>
              <a:t>, Кудринское, в </a:t>
            </a:r>
            <a:r>
              <a:rPr lang="ru-RU" dirty="0" smtClean="0">
                <a:hlinkClick r:id="rId25" tooltip="Нескучный сад"/>
              </a:rPr>
              <a:t>Нескучном саду</a:t>
            </a:r>
            <a:r>
              <a:rPr lang="ru-RU" dirty="0" smtClean="0"/>
              <a:t>, </a:t>
            </a:r>
            <a:r>
              <a:rPr lang="ru-RU" dirty="0" err="1" smtClean="0"/>
              <a:t>Головинское</a:t>
            </a:r>
            <a:r>
              <a:rPr lang="ru-RU" dirty="0" smtClean="0"/>
              <a:t>, </a:t>
            </a:r>
            <a:r>
              <a:rPr lang="ru-RU" dirty="0" err="1" smtClean="0"/>
              <a:t>Братеевское</a:t>
            </a:r>
            <a:r>
              <a:rPr lang="ru-RU" dirty="0" smtClean="0"/>
              <a:t>, </a:t>
            </a:r>
            <a:r>
              <a:rPr lang="ru-RU" dirty="0" err="1" smtClean="0"/>
              <a:t>Зюзинское</a:t>
            </a:r>
            <a:r>
              <a:rPr lang="ru-RU" dirty="0" smtClean="0"/>
              <a:t>, Матвеевское, </a:t>
            </a:r>
            <a:r>
              <a:rPr lang="ru-RU" dirty="0" err="1" smtClean="0"/>
              <a:t>Сетуньское</a:t>
            </a:r>
            <a:r>
              <a:rPr lang="ru-RU" dirty="0" smtClean="0"/>
              <a:t>. В те же годы образовались многочисленные группы </a:t>
            </a:r>
            <a:r>
              <a:rPr lang="ru-RU" dirty="0" smtClean="0">
                <a:hlinkClick r:id="rId26" tooltip="Курган"/>
              </a:rPr>
              <a:t>курганных</a:t>
            </a:r>
            <a:r>
              <a:rPr lang="ru-RU" dirty="0" smtClean="0"/>
              <a:t> могильников (</a:t>
            </a:r>
            <a:r>
              <a:rPr lang="ru-RU" dirty="0" err="1" smtClean="0"/>
              <a:t>Филёвская</a:t>
            </a:r>
            <a:r>
              <a:rPr lang="ru-RU" dirty="0" smtClean="0"/>
              <a:t>, </a:t>
            </a:r>
            <a:r>
              <a:rPr lang="ru-RU" dirty="0" err="1" smtClean="0"/>
              <a:t>Матвеевская</a:t>
            </a:r>
            <a:r>
              <a:rPr lang="ru-RU" dirty="0" smtClean="0"/>
              <a:t>, Раменская, </a:t>
            </a:r>
            <a:r>
              <a:rPr lang="ru-RU" dirty="0" err="1" smtClean="0"/>
              <a:t>Очаковская</a:t>
            </a:r>
            <a:r>
              <a:rPr lang="ru-RU" dirty="0" smtClean="0"/>
              <a:t>, </a:t>
            </a:r>
            <a:r>
              <a:rPr lang="ru-RU" dirty="0" err="1" smtClean="0"/>
              <a:t>Крылатская</a:t>
            </a:r>
            <a:r>
              <a:rPr lang="ru-RU" dirty="0" smtClean="0"/>
              <a:t>, </a:t>
            </a:r>
            <a:r>
              <a:rPr lang="ru-RU" dirty="0" err="1" smtClean="0"/>
              <a:t>Тропарёвская</a:t>
            </a:r>
            <a:r>
              <a:rPr lang="ru-RU" dirty="0" smtClean="0"/>
              <a:t>, </a:t>
            </a:r>
            <a:r>
              <a:rPr lang="ru-RU" dirty="0" err="1" smtClean="0"/>
              <a:t>Ясенёвская</a:t>
            </a:r>
            <a:r>
              <a:rPr lang="ru-RU" dirty="0" smtClean="0"/>
              <a:t>, Черёмушкинская, </a:t>
            </a:r>
            <a:r>
              <a:rPr lang="ru-RU" dirty="0" err="1" smtClean="0"/>
              <a:t>Ореховская</a:t>
            </a:r>
            <a:r>
              <a:rPr lang="ru-RU" dirty="0" smtClean="0"/>
              <a:t>, </a:t>
            </a:r>
            <a:r>
              <a:rPr lang="ru-RU" dirty="0" err="1" smtClean="0"/>
              <a:t>Борисовская</a:t>
            </a:r>
            <a:r>
              <a:rPr lang="ru-RU" dirty="0" smtClean="0"/>
              <a:t>, </a:t>
            </a:r>
            <a:r>
              <a:rPr lang="ru-RU" dirty="0" err="1" smtClean="0"/>
              <a:t>Братеевская</a:t>
            </a:r>
            <a:r>
              <a:rPr lang="ru-RU" dirty="0" smtClean="0"/>
              <a:t>, </a:t>
            </a:r>
            <a:r>
              <a:rPr lang="ru-RU" dirty="0" err="1" smtClean="0"/>
              <a:t>Коньковская</a:t>
            </a:r>
            <a:r>
              <a:rPr lang="ru-RU" dirty="0" smtClean="0"/>
              <a:t>, </a:t>
            </a:r>
            <a:r>
              <a:rPr lang="ru-RU" dirty="0" err="1" smtClean="0"/>
              <a:t>Деревлёвская</a:t>
            </a:r>
            <a:r>
              <a:rPr lang="ru-RU" dirty="0" smtClean="0"/>
              <a:t>, </a:t>
            </a:r>
            <a:r>
              <a:rPr lang="ru-RU" dirty="0" err="1" smtClean="0"/>
              <a:t>Чертановская</a:t>
            </a:r>
            <a:r>
              <a:rPr lang="ru-RU" dirty="0" smtClean="0"/>
              <a:t>, Царицынская).</a:t>
            </a:r>
          </a:p>
          <a:p>
            <a:r>
              <a:rPr lang="ru-RU" dirty="0" smtClean="0"/>
              <a:t>Река Москва с древности была важной транспортной магистралью, водно-</a:t>
            </a:r>
            <a:r>
              <a:rPr lang="ru-RU" dirty="0" smtClean="0">
                <a:hlinkClick r:id="rId27" tooltip="Волок"/>
              </a:rPr>
              <a:t>волоковые</a:t>
            </a:r>
            <a:r>
              <a:rPr lang="ru-RU" dirty="0" smtClean="0"/>
              <a:t> пути связывали её с </a:t>
            </a:r>
            <a:r>
              <a:rPr lang="ru-RU" dirty="0" smtClean="0">
                <a:hlinkClick r:id="rId28" tooltip="Великий Новгород"/>
              </a:rPr>
              <a:t>Новгородом</a:t>
            </a:r>
            <a:r>
              <a:rPr lang="ru-RU" dirty="0" smtClean="0"/>
              <a:t> и </a:t>
            </a:r>
            <a:r>
              <a:rPr lang="ru-RU" dirty="0" smtClean="0">
                <a:hlinkClick r:id="rId29" tooltip="Смоленск"/>
              </a:rPr>
              <a:t>Смоленском</a:t>
            </a:r>
            <a:r>
              <a:rPr lang="ru-RU" dirty="0" smtClean="0"/>
              <a:t>, с Волгой и </a:t>
            </a:r>
            <a:r>
              <a:rPr lang="ru-RU" dirty="0" smtClean="0">
                <a:hlinkClick r:id="rId30" tooltip="Дон"/>
              </a:rPr>
              <a:t>Доном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ина на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7905805" cy="59293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пехорка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На правом берегу р. </a:t>
            </a:r>
            <a:r>
              <a:rPr lang="ru-RU" dirty="0" err="1" smtClean="0"/>
              <a:t>Пехорки</a:t>
            </a:r>
            <a:r>
              <a:rPr lang="ru-RU" dirty="0" smtClean="0"/>
              <a:t> при впадении в неё р. Горенки учёными-археологами было обнаружено некогда богатое поселение, которое, предположительно, было родовым имением </a:t>
            </a:r>
            <a:r>
              <a:rPr lang="ru-RU" dirty="0" smtClean="0">
                <a:hlinkClick r:id="rId2" tooltip="Бояре"/>
              </a:rPr>
              <a:t>бояр</a:t>
            </a:r>
            <a:r>
              <a:rPr lang="ru-RU" dirty="0" smtClean="0"/>
              <a:t> Акатовых. Найденные здесь </a:t>
            </a:r>
            <a:r>
              <a:rPr lang="ru-RU" dirty="0" smtClean="0">
                <a:hlinkClick r:id="rId3" tooltip="Археология"/>
              </a:rPr>
              <a:t>археологические</a:t>
            </a:r>
            <a:r>
              <a:rPr lang="ru-RU" dirty="0" smtClean="0"/>
              <a:t> находки датируются XIV—XVII веками.</a:t>
            </a:r>
          </a:p>
          <a:p>
            <a:r>
              <a:rPr lang="ru-RU" dirty="0" smtClean="0"/>
              <a:t>Бассейн р. </a:t>
            </a:r>
            <a:r>
              <a:rPr lang="ru-RU" dirty="0" err="1" smtClean="0"/>
              <a:t>Пехорки</a:t>
            </a:r>
            <a:r>
              <a:rPr lang="ru-RU" dirty="0" smtClean="0"/>
              <a:t> был освоен </a:t>
            </a:r>
            <a:r>
              <a:rPr lang="ru-RU" dirty="0" smtClean="0">
                <a:hlinkClick r:id="rId4" tooltip="Славяне"/>
              </a:rPr>
              <a:t>славянскими</a:t>
            </a:r>
            <a:r>
              <a:rPr lang="ru-RU" dirty="0" smtClean="0"/>
              <a:t> народами с давнейших времён. Первые поселения </a:t>
            </a:r>
            <a:r>
              <a:rPr lang="ru-RU" dirty="0" smtClean="0">
                <a:hlinkClick r:id="rId5" tooltip="Вятичи"/>
              </a:rPr>
              <a:t>вятичей</a:t>
            </a:r>
            <a:r>
              <a:rPr lang="ru-RU" dirty="0" smtClean="0"/>
              <a:t> и </a:t>
            </a:r>
            <a:r>
              <a:rPr lang="ru-RU" dirty="0" smtClean="0">
                <a:hlinkClick r:id="rId6" tooltip="Кривичи"/>
              </a:rPr>
              <a:t>кривичей</a:t>
            </a:r>
            <a:r>
              <a:rPr lang="ru-RU" dirty="0" smtClean="0"/>
              <a:t> появились здесь в первом тысячелетии </a:t>
            </a:r>
            <a:r>
              <a:rPr lang="ru-RU" dirty="0" smtClean="0">
                <a:hlinkClick r:id="rId7" tooltip="Новая эра"/>
              </a:rPr>
              <a:t>н. э.</a:t>
            </a:r>
            <a:r>
              <a:rPr lang="ru-RU" dirty="0" smtClean="0"/>
              <a:t>, во время освоения ими Московского края. Они постепенно вытесняли финно-угорские племена на север и ассимилировали тех, кто не захотел уйти. Так возникала общность подмосковных жителей. Вдоль берегов р. </a:t>
            </a:r>
            <a:r>
              <a:rPr lang="ru-RU" dirty="0" err="1" smtClean="0"/>
              <a:t>Пехорки</a:t>
            </a:r>
            <a:r>
              <a:rPr lang="ru-RU" dirty="0" smtClean="0"/>
              <a:t> жизнь особенно активно забурлила примерно в </a:t>
            </a:r>
            <a:r>
              <a:rPr lang="ru-RU" dirty="0" smtClean="0">
                <a:hlinkClick r:id="rId8" tooltip="XIV"/>
              </a:rPr>
              <a:t>XIV</a:t>
            </a:r>
            <a:r>
              <a:rPr lang="ru-RU" dirty="0" smtClean="0"/>
              <a:t>—</a:t>
            </a:r>
            <a:r>
              <a:rPr lang="ru-RU" dirty="0" smtClean="0">
                <a:hlinkClick r:id="rId9" tooltip="XV"/>
              </a:rPr>
              <a:t>XV</a:t>
            </a:r>
            <a:r>
              <a:rPr lang="ru-RU" dirty="0" smtClean="0"/>
              <a:t> вв.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10" tooltip="XVIII"/>
              </a:rPr>
              <a:t>XVIII</a:t>
            </a:r>
            <a:r>
              <a:rPr lang="ru-RU" dirty="0" smtClean="0"/>
              <a:t>—</a:t>
            </a:r>
            <a:r>
              <a:rPr lang="ru-RU" dirty="0" smtClean="0">
                <a:hlinkClick r:id="rId11" tooltip="XIX"/>
              </a:rPr>
              <a:t>XIX</a:t>
            </a:r>
            <a:r>
              <a:rPr lang="ru-RU" dirty="0" smtClean="0"/>
              <a:t> вв. многие поселения, входящие ныне в </a:t>
            </a:r>
            <a:r>
              <a:rPr lang="ru-RU" dirty="0" smtClean="0">
                <a:hlinkClick r:id="rId12" tooltip="Городской округ Балашиха"/>
              </a:rPr>
              <a:t>городской округ </a:t>
            </a:r>
            <a:r>
              <a:rPr lang="ru-RU" dirty="0" err="1" smtClean="0">
                <a:hlinkClick r:id="rId12" tooltip="Городской округ Балашиха"/>
              </a:rPr>
              <a:t>Балашиха</a:t>
            </a:r>
            <a:r>
              <a:rPr lang="ru-RU" dirty="0" smtClean="0"/>
              <a:t>, получили всероссийскую известность. Так, </a:t>
            </a:r>
            <a:r>
              <a:rPr lang="ru-RU" dirty="0" smtClean="0">
                <a:hlinkClick r:id="rId13" tooltip="Горенки"/>
              </a:rPr>
              <a:t>Горенки</a:t>
            </a:r>
            <a:r>
              <a:rPr lang="ru-RU" dirty="0" smtClean="0"/>
              <a:t> прославили </a:t>
            </a:r>
            <a:r>
              <a:rPr lang="ru-RU" dirty="0" smtClean="0">
                <a:hlinkClick r:id="rId14" tooltip="Князь"/>
              </a:rPr>
              <a:t>князья</a:t>
            </a:r>
            <a:r>
              <a:rPr lang="ru-RU" dirty="0" smtClean="0"/>
              <a:t> </a:t>
            </a:r>
            <a:r>
              <a:rPr lang="ru-RU" dirty="0" smtClean="0">
                <a:hlinkClick r:id="rId15" tooltip="Долгоруковы"/>
              </a:rPr>
              <a:t>Долгоруковы</a:t>
            </a:r>
            <a:r>
              <a:rPr lang="ru-RU" dirty="0" smtClean="0"/>
              <a:t> и </a:t>
            </a:r>
            <a:r>
              <a:rPr lang="ru-RU" dirty="0" smtClean="0">
                <a:hlinkClick r:id="rId16" tooltip="Граф (титул)"/>
              </a:rPr>
              <a:t>графы</a:t>
            </a:r>
            <a:r>
              <a:rPr lang="ru-RU" dirty="0" smtClean="0"/>
              <a:t> </a:t>
            </a:r>
            <a:r>
              <a:rPr lang="ru-RU" dirty="0" smtClean="0">
                <a:hlinkClick r:id="rId17" tooltip="Разумовские"/>
              </a:rPr>
              <a:t>Разумовские</a:t>
            </a:r>
            <a:r>
              <a:rPr lang="ru-RU" dirty="0" smtClean="0"/>
              <a:t>, в </a:t>
            </a:r>
            <a:r>
              <a:rPr lang="ru-RU" dirty="0" err="1" smtClean="0"/>
              <a:t>Пехра-Яковлевском</a:t>
            </a:r>
            <a:r>
              <a:rPr lang="ru-RU" dirty="0" smtClean="0"/>
              <a:t> жили князья </a:t>
            </a:r>
            <a:r>
              <a:rPr lang="ru-RU" dirty="0" smtClean="0">
                <a:hlinkClick r:id="rId18" tooltip="Голицыны"/>
              </a:rPr>
              <a:t>Голицыны</a:t>
            </a:r>
            <a:r>
              <a:rPr lang="ru-RU" dirty="0" smtClean="0"/>
              <a:t>, в </a:t>
            </a:r>
            <a:r>
              <a:rPr lang="ru-RU" dirty="0" err="1" smtClean="0"/>
              <a:t>Никольско-Архангельском</a:t>
            </a:r>
            <a:r>
              <a:rPr lang="ru-RU" dirty="0" smtClean="0"/>
              <a:t> — князья </a:t>
            </a:r>
            <a:r>
              <a:rPr lang="ru-RU" dirty="0" smtClean="0">
                <a:hlinkClick r:id="rId15" tooltip="Долгоруковы"/>
              </a:rPr>
              <a:t>Долгоруковы</a:t>
            </a:r>
            <a:r>
              <a:rPr lang="ru-RU" dirty="0" smtClean="0"/>
              <a:t> и </a:t>
            </a:r>
            <a:r>
              <a:rPr lang="ru-RU" dirty="0" smtClean="0">
                <a:hlinkClick r:id="rId19" tooltip="Салтыковы"/>
              </a:rPr>
              <a:t>Салтыковы</a:t>
            </a:r>
            <a:r>
              <a:rPr lang="ru-RU" dirty="0" smtClean="0"/>
              <a:t>, под </a:t>
            </a:r>
            <a:r>
              <a:rPr lang="ru-RU" dirty="0" err="1" smtClean="0"/>
              <a:t>Пехра-Покровским</a:t>
            </a:r>
            <a:r>
              <a:rPr lang="ru-RU" dirty="0" smtClean="0"/>
              <a:t> в </a:t>
            </a:r>
            <a:r>
              <a:rPr lang="ru-RU" dirty="0" smtClean="0">
                <a:hlinkClick r:id="rId20" tooltip="Алексеевский дворец"/>
              </a:rPr>
              <a:t>Алексеевском дворце</a:t>
            </a:r>
            <a:r>
              <a:rPr lang="ru-RU" dirty="0" smtClean="0"/>
              <a:t> часто проводил свободное время сиятельный князь </a:t>
            </a:r>
            <a:r>
              <a:rPr lang="ru-RU" dirty="0" smtClean="0">
                <a:hlinkClick r:id="rId21" tooltip="Генералиссимус"/>
              </a:rPr>
              <a:t>генералиссимус</a:t>
            </a:r>
            <a:r>
              <a:rPr lang="ru-RU" dirty="0" smtClean="0"/>
              <a:t> </a:t>
            </a:r>
            <a:r>
              <a:rPr lang="ru-RU" dirty="0" smtClean="0">
                <a:hlinkClick r:id="rId22" tooltip="Меншиков, Александр Данилович"/>
              </a:rPr>
              <a:t>Александр Данилович Меншиков</a:t>
            </a:r>
            <a:r>
              <a:rPr lang="ru-RU" dirty="0" smtClean="0"/>
              <a:t>, а в </a:t>
            </a:r>
            <a:r>
              <a:rPr lang="ru-RU" dirty="0" err="1" smtClean="0"/>
              <a:t>Троицком-Кайнарджи</a:t>
            </a:r>
            <a:r>
              <a:rPr lang="ru-RU" dirty="0" smtClean="0"/>
              <a:t> — </a:t>
            </a:r>
            <a:r>
              <a:rPr lang="ru-RU" dirty="0" smtClean="0">
                <a:hlinkClick r:id="rId23" tooltip="Генерал-фельдмаршал"/>
              </a:rPr>
              <a:t>генерал-фельдмаршал</a:t>
            </a:r>
            <a:r>
              <a:rPr lang="ru-RU" dirty="0" smtClean="0"/>
              <a:t> </a:t>
            </a:r>
            <a:r>
              <a:rPr lang="ru-RU" dirty="0" smtClean="0">
                <a:hlinkClick r:id="rId24" tooltip="Румянцев-Задунайский, Пётр Александрович"/>
              </a:rPr>
              <a:t>Пётр Александрович Румянцев-Задунайский</a:t>
            </a:r>
            <a:r>
              <a:rPr lang="ru-RU" dirty="0" smtClean="0"/>
              <a:t>, в усадьбу которого в конце октября 1775 года приезжала праздновать победу в </a:t>
            </a:r>
            <a:r>
              <a:rPr lang="ru-RU" dirty="0" smtClean="0">
                <a:hlinkClick r:id="rId25" tooltip="Русско-турецкая война 1768—1774"/>
              </a:rPr>
              <a:t>Русско-турецкой войне 1768—1774 годов</a:t>
            </a:r>
            <a:r>
              <a:rPr lang="ru-RU" dirty="0" smtClean="0"/>
              <a:t> императрица </a:t>
            </a:r>
            <a:r>
              <a:rPr lang="ru-RU" dirty="0" smtClean="0">
                <a:hlinkClick r:id="rId26" tooltip="Екатерина II"/>
              </a:rPr>
              <a:t>Екатерина II</a:t>
            </a:r>
            <a:r>
              <a:rPr lang="ru-RU" dirty="0" smtClean="0"/>
              <a:t>. Все эти поселения возникли при реке </a:t>
            </a:r>
            <a:r>
              <a:rPr lang="ru-RU" dirty="0" err="1" smtClean="0"/>
              <a:t>Пехорке</a:t>
            </a:r>
            <a:r>
              <a:rPr lang="ru-RU" dirty="0" smtClean="0"/>
              <a:t>, которая, таким образом, объединила многих известных в истории </a:t>
            </a:r>
            <a:r>
              <a:rPr lang="ru-RU" dirty="0" smtClean="0">
                <a:hlinkClick r:id="rId27" tooltip="Россия"/>
              </a:rPr>
              <a:t>России</a:t>
            </a:r>
            <a:r>
              <a:rPr lang="ru-RU" dirty="0" smtClean="0"/>
              <a:t> людей и их </a:t>
            </a:r>
            <a:r>
              <a:rPr lang="ru-RU" dirty="0" smtClean="0">
                <a:hlinkClick r:id="rId28" tooltip="Усадьба"/>
              </a:rPr>
              <a:t>усадьбы</a:t>
            </a:r>
            <a:r>
              <a:rPr lang="ru-RU" dirty="0" smtClean="0"/>
              <a:t> в некое единое целое. Именно развитие поселений в </a:t>
            </a:r>
            <a:r>
              <a:rPr lang="ru-RU" dirty="0" smtClean="0">
                <a:hlinkClick r:id="rId10" tooltip="XVIII"/>
              </a:rPr>
              <a:t>XVIII</a:t>
            </a:r>
            <a:r>
              <a:rPr lang="ru-RU" dirty="0" smtClean="0"/>
              <a:t> в. послужило основой к созданию впоследствии на основе бывших имений </a:t>
            </a:r>
            <a:r>
              <a:rPr lang="ru-RU" dirty="0" err="1" smtClean="0"/>
              <a:t>Пехорскую</a:t>
            </a:r>
            <a:r>
              <a:rPr lang="ru-RU" dirty="0" smtClean="0"/>
              <a:t> волость, ставшую прообразом </a:t>
            </a:r>
            <a:r>
              <a:rPr lang="ru-RU" dirty="0" err="1" smtClean="0">
                <a:hlinkClick r:id="rId12" tooltip="Городской округ Балашиха"/>
              </a:rPr>
              <a:t>Балашихинского</a:t>
            </a:r>
            <a:r>
              <a:rPr lang="ru-RU" dirty="0" smtClean="0">
                <a:hlinkClick r:id="rId12" tooltip="Городской округ Балашиха"/>
              </a:rPr>
              <a:t> района</a:t>
            </a:r>
            <a:r>
              <a:rPr lang="ru-RU" dirty="0" smtClean="0"/>
              <a:t> </a:t>
            </a:r>
            <a:r>
              <a:rPr lang="ru-RU" dirty="0" smtClean="0">
                <a:hlinkClick r:id="rId29" tooltip="Московская область"/>
              </a:rPr>
              <a:t>Московской области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пехорка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На правом берегу р. </a:t>
            </a:r>
            <a:r>
              <a:rPr lang="ru-RU" dirty="0" err="1" smtClean="0"/>
              <a:t>Пехорки</a:t>
            </a:r>
            <a:r>
              <a:rPr lang="ru-RU" dirty="0" smtClean="0"/>
              <a:t> при впадении в неё р. Горенки учёными-археологами было обнаружено некогда богатое поселение, которое, предположительно, было родовым имением </a:t>
            </a:r>
            <a:r>
              <a:rPr lang="ru-RU" dirty="0" smtClean="0">
                <a:hlinkClick r:id="rId2" tooltip="Бояре"/>
              </a:rPr>
              <a:t>бояр</a:t>
            </a:r>
            <a:r>
              <a:rPr lang="ru-RU" dirty="0" smtClean="0"/>
              <a:t> Акатовых. Найденные здесь </a:t>
            </a:r>
            <a:r>
              <a:rPr lang="ru-RU" dirty="0" smtClean="0">
                <a:hlinkClick r:id="rId3" tooltip="Археология"/>
              </a:rPr>
              <a:t>археологические</a:t>
            </a:r>
            <a:r>
              <a:rPr lang="ru-RU" dirty="0" smtClean="0"/>
              <a:t> находки датируются XIV—XVII веками.</a:t>
            </a:r>
          </a:p>
          <a:p>
            <a:r>
              <a:rPr lang="ru-RU" dirty="0" smtClean="0"/>
              <a:t>Бассейн р. </a:t>
            </a:r>
            <a:r>
              <a:rPr lang="ru-RU" dirty="0" err="1" smtClean="0"/>
              <a:t>Пехорки</a:t>
            </a:r>
            <a:r>
              <a:rPr lang="ru-RU" dirty="0" smtClean="0"/>
              <a:t> был освоен </a:t>
            </a:r>
            <a:r>
              <a:rPr lang="ru-RU" dirty="0" smtClean="0">
                <a:hlinkClick r:id="rId4" tooltip="Славяне"/>
              </a:rPr>
              <a:t>славянскими</a:t>
            </a:r>
            <a:r>
              <a:rPr lang="ru-RU" dirty="0" smtClean="0"/>
              <a:t> народами с давнейших времён. Первые поселения </a:t>
            </a:r>
            <a:r>
              <a:rPr lang="ru-RU" dirty="0" smtClean="0">
                <a:hlinkClick r:id="rId5" tooltip="Вятичи"/>
              </a:rPr>
              <a:t>вятичей</a:t>
            </a:r>
            <a:r>
              <a:rPr lang="ru-RU" dirty="0" smtClean="0"/>
              <a:t> и </a:t>
            </a:r>
            <a:r>
              <a:rPr lang="ru-RU" dirty="0" smtClean="0">
                <a:hlinkClick r:id="rId6" tooltip="Кривичи"/>
              </a:rPr>
              <a:t>кривичей</a:t>
            </a:r>
            <a:r>
              <a:rPr lang="ru-RU" dirty="0" smtClean="0"/>
              <a:t> появились здесь в первом тысячелетии </a:t>
            </a:r>
            <a:r>
              <a:rPr lang="ru-RU" dirty="0" smtClean="0">
                <a:hlinkClick r:id="rId7" tooltip="Новая эра"/>
              </a:rPr>
              <a:t>н. э.</a:t>
            </a:r>
            <a:r>
              <a:rPr lang="ru-RU" dirty="0" smtClean="0"/>
              <a:t>, во время освоения ими Московского края. Они постепенно вытесняли финно-угорские племена на север и ассимилировали тех, кто не захотел уйти. Так возникала общность подмосковных жителей. Вдоль берегов р. </a:t>
            </a:r>
            <a:r>
              <a:rPr lang="ru-RU" dirty="0" err="1" smtClean="0"/>
              <a:t>Пехорки</a:t>
            </a:r>
            <a:r>
              <a:rPr lang="ru-RU" dirty="0" smtClean="0"/>
              <a:t> жизнь особенно активно забурлила примерно в </a:t>
            </a:r>
            <a:r>
              <a:rPr lang="ru-RU" dirty="0" smtClean="0">
                <a:hlinkClick r:id="rId8" tooltip="XIV"/>
              </a:rPr>
              <a:t>XIV</a:t>
            </a:r>
            <a:r>
              <a:rPr lang="ru-RU" dirty="0" smtClean="0"/>
              <a:t>—</a:t>
            </a:r>
            <a:r>
              <a:rPr lang="ru-RU" dirty="0" smtClean="0">
                <a:hlinkClick r:id="rId9" tooltip="XV"/>
              </a:rPr>
              <a:t>XV</a:t>
            </a:r>
            <a:r>
              <a:rPr lang="ru-RU" dirty="0" smtClean="0"/>
              <a:t> вв.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10" tooltip="XVIII"/>
              </a:rPr>
              <a:t>XVIII</a:t>
            </a:r>
            <a:r>
              <a:rPr lang="ru-RU" dirty="0" smtClean="0"/>
              <a:t>—</a:t>
            </a:r>
            <a:r>
              <a:rPr lang="ru-RU" dirty="0" smtClean="0">
                <a:hlinkClick r:id="rId11" tooltip="XIX"/>
              </a:rPr>
              <a:t>XIX</a:t>
            </a:r>
            <a:r>
              <a:rPr lang="ru-RU" dirty="0" smtClean="0"/>
              <a:t> вв. многие поселения, входящие ныне в </a:t>
            </a:r>
            <a:r>
              <a:rPr lang="ru-RU" dirty="0" smtClean="0">
                <a:hlinkClick r:id="rId12" tooltip="Городской округ Балашиха"/>
              </a:rPr>
              <a:t>городской округ </a:t>
            </a:r>
            <a:r>
              <a:rPr lang="ru-RU" dirty="0" err="1" smtClean="0">
                <a:hlinkClick r:id="rId12" tooltip="Городской округ Балашиха"/>
              </a:rPr>
              <a:t>Балашиха</a:t>
            </a:r>
            <a:r>
              <a:rPr lang="ru-RU" dirty="0" smtClean="0"/>
              <a:t>, получили всероссийскую известность. Так, </a:t>
            </a:r>
            <a:r>
              <a:rPr lang="ru-RU" dirty="0" smtClean="0">
                <a:hlinkClick r:id="rId13" tooltip="Горенки"/>
              </a:rPr>
              <a:t>Горенки</a:t>
            </a:r>
            <a:r>
              <a:rPr lang="ru-RU" dirty="0" smtClean="0"/>
              <a:t> прославили </a:t>
            </a:r>
            <a:r>
              <a:rPr lang="ru-RU" dirty="0" smtClean="0">
                <a:hlinkClick r:id="rId14" tooltip="Князь"/>
              </a:rPr>
              <a:t>князья</a:t>
            </a:r>
            <a:r>
              <a:rPr lang="ru-RU" dirty="0" smtClean="0"/>
              <a:t> </a:t>
            </a:r>
            <a:r>
              <a:rPr lang="ru-RU" dirty="0" smtClean="0">
                <a:hlinkClick r:id="rId15" tooltip="Долгоруковы"/>
              </a:rPr>
              <a:t>Долгоруковы</a:t>
            </a:r>
            <a:r>
              <a:rPr lang="ru-RU" dirty="0" smtClean="0"/>
              <a:t> и </a:t>
            </a:r>
            <a:r>
              <a:rPr lang="ru-RU" dirty="0" smtClean="0">
                <a:hlinkClick r:id="rId16" tooltip="Граф (титул)"/>
              </a:rPr>
              <a:t>графы</a:t>
            </a:r>
            <a:r>
              <a:rPr lang="ru-RU" dirty="0" smtClean="0"/>
              <a:t> </a:t>
            </a:r>
            <a:r>
              <a:rPr lang="ru-RU" dirty="0" smtClean="0">
                <a:hlinkClick r:id="rId17" tooltip="Разумовские"/>
              </a:rPr>
              <a:t>Разумовские</a:t>
            </a:r>
            <a:r>
              <a:rPr lang="ru-RU" dirty="0" smtClean="0"/>
              <a:t>, в </a:t>
            </a:r>
            <a:r>
              <a:rPr lang="ru-RU" dirty="0" err="1" smtClean="0"/>
              <a:t>Пехра-Яковлевском</a:t>
            </a:r>
            <a:r>
              <a:rPr lang="ru-RU" dirty="0" smtClean="0"/>
              <a:t> жили князья </a:t>
            </a:r>
            <a:r>
              <a:rPr lang="ru-RU" dirty="0" smtClean="0">
                <a:hlinkClick r:id="rId18" tooltip="Голицыны"/>
              </a:rPr>
              <a:t>Голицыны</a:t>
            </a:r>
            <a:r>
              <a:rPr lang="ru-RU" dirty="0" smtClean="0"/>
              <a:t>, в </a:t>
            </a:r>
            <a:r>
              <a:rPr lang="ru-RU" dirty="0" err="1" smtClean="0"/>
              <a:t>Никольско-Архангельском</a:t>
            </a:r>
            <a:r>
              <a:rPr lang="ru-RU" dirty="0" smtClean="0"/>
              <a:t> — князья </a:t>
            </a:r>
            <a:r>
              <a:rPr lang="ru-RU" dirty="0" smtClean="0">
                <a:hlinkClick r:id="rId15" tooltip="Долгоруковы"/>
              </a:rPr>
              <a:t>Долгоруковы</a:t>
            </a:r>
            <a:r>
              <a:rPr lang="ru-RU" dirty="0" smtClean="0"/>
              <a:t> и </a:t>
            </a:r>
            <a:r>
              <a:rPr lang="ru-RU" dirty="0" smtClean="0">
                <a:hlinkClick r:id="rId19" tooltip="Салтыковы"/>
              </a:rPr>
              <a:t>Салтыковы</a:t>
            </a:r>
            <a:r>
              <a:rPr lang="ru-RU" dirty="0" smtClean="0"/>
              <a:t>, под </a:t>
            </a:r>
            <a:r>
              <a:rPr lang="ru-RU" dirty="0" err="1" smtClean="0"/>
              <a:t>Пехра-Покровским</a:t>
            </a:r>
            <a:r>
              <a:rPr lang="ru-RU" dirty="0" smtClean="0"/>
              <a:t> в </a:t>
            </a:r>
            <a:r>
              <a:rPr lang="ru-RU" dirty="0" smtClean="0">
                <a:hlinkClick r:id="rId20" tooltip="Алексеевский дворец"/>
              </a:rPr>
              <a:t>Алексеевском дворце</a:t>
            </a:r>
            <a:r>
              <a:rPr lang="ru-RU" dirty="0" smtClean="0"/>
              <a:t> часто проводил свободное время сиятельный князь </a:t>
            </a:r>
            <a:r>
              <a:rPr lang="ru-RU" dirty="0" smtClean="0">
                <a:hlinkClick r:id="rId21" tooltip="Генералиссимус"/>
              </a:rPr>
              <a:t>генералиссимус</a:t>
            </a:r>
            <a:r>
              <a:rPr lang="ru-RU" dirty="0" smtClean="0"/>
              <a:t> </a:t>
            </a:r>
            <a:r>
              <a:rPr lang="ru-RU" dirty="0" smtClean="0">
                <a:hlinkClick r:id="rId22" tooltip="Меншиков, Александр Данилович"/>
              </a:rPr>
              <a:t>Александр Данилович Меншиков</a:t>
            </a:r>
            <a:r>
              <a:rPr lang="ru-RU" dirty="0" smtClean="0"/>
              <a:t>, а в </a:t>
            </a:r>
            <a:r>
              <a:rPr lang="ru-RU" dirty="0" err="1" smtClean="0"/>
              <a:t>Троицком-Кайнарджи</a:t>
            </a:r>
            <a:r>
              <a:rPr lang="ru-RU" dirty="0" smtClean="0"/>
              <a:t> — </a:t>
            </a:r>
            <a:r>
              <a:rPr lang="ru-RU" dirty="0" smtClean="0">
                <a:hlinkClick r:id="rId23" tooltip="Генерал-фельдмаршал"/>
              </a:rPr>
              <a:t>генерал-фельдмаршал</a:t>
            </a:r>
            <a:r>
              <a:rPr lang="ru-RU" dirty="0" smtClean="0"/>
              <a:t> </a:t>
            </a:r>
            <a:r>
              <a:rPr lang="ru-RU" dirty="0" smtClean="0">
                <a:hlinkClick r:id="rId24" tooltip="Румянцев-Задунайский, Пётр Александрович"/>
              </a:rPr>
              <a:t>Пётр Александрович Румянцев-Задунайский</a:t>
            </a:r>
            <a:r>
              <a:rPr lang="ru-RU" dirty="0" smtClean="0"/>
              <a:t>, в усадьбу которого в конце октября 1775 года приезжала праздновать победу в </a:t>
            </a:r>
            <a:r>
              <a:rPr lang="ru-RU" dirty="0" smtClean="0">
                <a:hlinkClick r:id="rId25" tooltip="Русско-турецкая война 1768—1774"/>
              </a:rPr>
              <a:t>Русско-турецкой войне 1768—1774 годов</a:t>
            </a:r>
            <a:r>
              <a:rPr lang="ru-RU" dirty="0" smtClean="0"/>
              <a:t> императрица </a:t>
            </a:r>
            <a:r>
              <a:rPr lang="ru-RU" dirty="0" smtClean="0">
                <a:hlinkClick r:id="rId26" tooltip="Екатерина II"/>
              </a:rPr>
              <a:t>Екатерина II</a:t>
            </a:r>
            <a:r>
              <a:rPr lang="ru-RU" dirty="0" smtClean="0"/>
              <a:t>. Все эти поселения возникли при реке </a:t>
            </a:r>
            <a:r>
              <a:rPr lang="ru-RU" dirty="0" err="1" smtClean="0"/>
              <a:t>Пехорке</a:t>
            </a:r>
            <a:r>
              <a:rPr lang="ru-RU" dirty="0" smtClean="0"/>
              <a:t>, которая, таким образом, объединила многих известных в истории </a:t>
            </a:r>
            <a:r>
              <a:rPr lang="ru-RU" dirty="0" smtClean="0">
                <a:hlinkClick r:id="rId27" tooltip="Россия"/>
              </a:rPr>
              <a:t>России</a:t>
            </a:r>
            <a:r>
              <a:rPr lang="ru-RU" dirty="0" smtClean="0"/>
              <a:t> людей и их </a:t>
            </a:r>
            <a:r>
              <a:rPr lang="ru-RU" dirty="0" smtClean="0">
                <a:hlinkClick r:id="rId28" tooltip="Усадьба"/>
              </a:rPr>
              <a:t>усадьбы</a:t>
            </a:r>
            <a:r>
              <a:rPr lang="ru-RU" dirty="0" smtClean="0"/>
              <a:t> в некое единое целое. Именно развитие поселений в </a:t>
            </a:r>
            <a:r>
              <a:rPr lang="ru-RU" dirty="0" smtClean="0">
                <a:hlinkClick r:id="rId10" tooltip="XVIII"/>
              </a:rPr>
              <a:t>XVIII</a:t>
            </a:r>
            <a:r>
              <a:rPr lang="ru-RU" dirty="0" smtClean="0"/>
              <a:t> в. послужило основой к созданию впоследствии на основе бывших имений </a:t>
            </a:r>
            <a:r>
              <a:rPr lang="ru-RU" dirty="0" err="1" smtClean="0"/>
              <a:t>Пехорскую</a:t>
            </a:r>
            <a:r>
              <a:rPr lang="ru-RU" dirty="0" smtClean="0"/>
              <a:t> волость, ставшую прообразом </a:t>
            </a:r>
            <a:r>
              <a:rPr lang="ru-RU" dirty="0" err="1" smtClean="0">
                <a:hlinkClick r:id="rId12" tooltip="Городской округ Балашиха"/>
              </a:rPr>
              <a:t>Балашихинского</a:t>
            </a:r>
            <a:r>
              <a:rPr lang="ru-RU" dirty="0" smtClean="0">
                <a:hlinkClick r:id="rId12" tooltip="Городской округ Балашиха"/>
              </a:rPr>
              <a:t> района</a:t>
            </a:r>
            <a:r>
              <a:rPr lang="ru-RU" dirty="0" smtClean="0"/>
              <a:t> </a:t>
            </a:r>
            <a:r>
              <a:rPr lang="ru-RU" dirty="0" smtClean="0">
                <a:hlinkClick r:id="rId29" tooltip="Московская область"/>
              </a:rPr>
              <a:t>Московской области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ехор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120492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Пахра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Длина 135 км, площадь бассейна 2580 км². Среднегодовой расход воды — в низовьях около 10 м³/с. Средний уклон 0,72 м/км. Русло извилистое, питание по преимуществу снеговое. Пахра замерзает в ноябре — декабре, вскрывается в конце марта — апреле. Ледяной покров образуется не каждый год из-за сбросов тёплых сточных вод. Половодье в конце апреля — начале мая.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ах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715304" cy="578647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</TotalTime>
  <Words>229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Водоёмы нашего края .</vt:lpstr>
      <vt:lpstr>Реки .</vt:lpstr>
      <vt:lpstr>Река Москва </vt:lpstr>
      <vt:lpstr>Слайд 4</vt:lpstr>
      <vt:lpstr>Река пехорка </vt:lpstr>
      <vt:lpstr>Река пехорка </vt:lpstr>
      <vt:lpstr>Слайд 7</vt:lpstr>
      <vt:lpstr>Река Пахра </vt:lpstr>
      <vt:lpstr>Слайд 9</vt:lpstr>
      <vt:lpstr>Река Гжелка</vt:lpstr>
      <vt:lpstr>Слайд 11</vt:lpstr>
      <vt:lpstr>Река дорка </vt:lpstr>
      <vt:lpstr>Слайд 13</vt:lpstr>
      <vt:lpstr>Озеро Кратовское </vt:lpstr>
      <vt:lpstr>Озеро Пионер 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Водоёмы нашего края .</dc:title>
  <dc:creator>user</dc:creator>
  <cp:lastModifiedBy>учитель</cp:lastModifiedBy>
  <cp:revision>7</cp:revision>
  <dcterms:created xsi:type="dcterms:W3CDTF">2013-12-23T06:51:09Z</dcterms:created>
  <dcterms:modified xsi:type="dcterms:W3CDTF">2013-11-25T23:43:39Z</dcterms:modified>
</cp:coreProperties>
</file>