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9" r:id="rId3"/>
    <p:sldId id="264" r:id="rId4"/>
    <p:sldId id="272" r:id="rId5"/>
    <p:sldId id="271" r:id="rId6"/>
    <p:sldId id="273" r:id="rId7"/>
    <p:sldId id="265" r:id="rId8"/>
    <p:sldId id="266" r:id="rId9"/>
    <p:sldId id="268" r:id="rId10"/>
    <p:sldId id="267" r:id="rId11"/>
    <p:sldId id="270" r:id="rId12"/>
    <p:sldId id="26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00"/>
    <a:srgbClr val="004200"/>
    <a:srgbClr val="B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988A7-399F-424D-92E5-EE73318A0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0043C-C5C0-42E2-8B3F-D8A72E081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C47BF-16D5-486A-90BB-89FA193A0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0791F-87AB-4968-8A32-44E6CD7BD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789C3-6A66-47C0-A12F-007E156B6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FC966-0A4F-4634-93EF-D9679D24B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016B-65DE-46D4-B88D-50DF04441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49C58-2168-4C26-83C9-8FB70318E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70E8A-4966-46F2-863A-6DA8F763E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D657A-2313-4A78-825C-9D8AB15E9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88FD9-A5A0-4230-B5DB-0D3C4FACA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92221A8-19F1-4E20-9125-3C8AE957C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ybalka-ua.com/img/nasadki/zhivotnie_nasasdki/strekoza.jpg" TargetMode="External"/><Relationship Id="rId13" Type="http://schemas.openxmlformats.org/officeDocument/2006/relationships/hyperlink" Target="http://naturelight.ru/photo/2008-05-17/9178.jpg" TargetMode="External"/><Relationship Id="rId3" Type="http://schemas.openxmlformats.org/officeDocument/2006/relationships/hyperlink" Target="http://saratovregion.ucoz.ru/nature/water.htm" TargetMode="External"/><Relationship Id="rId7" Type="http://schemas.openxmlformats.org/officeDocument/2006/relationships/hyperlink" Target="http://cl89853.tmweb.ru/wp-content/uploads/2012/08/5855.jpg" TargetMode="External"/><Relationship Id="rId12" Type="http://schemas.openxmlformats.org/officeDocument/2006/relationships/hyperlink" Target="http://upload.wikimedia.org/wikipedia/commons/thumb/f/fd/Seefrosch(cropped).jpg/250px-Seefrosch(cropped).jpg" TargetMode="External"/><Relationship Id="rId2" Type="http://schemas.openxmlformats.org/officeDocument/2006/relationships/hyperlink" Target="http://www.oboilux.ru/wallpapers/Chesapeake/GirlsRule/images/GIR94192B.jpg" TargetMode="External"/><Relationship Id="rId16" Type="http://schemas.openxmlformats.org/officeDocument/2006/relationships/hyperlink" Target="http://&#1079;&#1086;&#1086;&#1075;&#1077;&#1086;&#1075;&#1088;&#1072;&#1092;&#1080;&#1103;.&#1088;&#1092;/images/public/20101128/seraya_caplya_big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arm.kz/uploads/posts/2011-04/1303224208_trostnik.jpg" TargetMode="External"/><Relationship Id="rId11" Type="http://schemas.openxmlformats.org/officeDocument/2006/relationships/hyperlink" Target="http://ruboman.ru/wp-content/uploads/2009/golavl1.jpg" TargetMode="External"/><Relationship Id="rId5" Type="http://schemas.openxmlformats.org/officeDocument/2006/relationships/hyperlink" Target="http://protown.ru/russia/obl/articles/6106.html" TargetMode="External"/><Relationship Id="rId15" Type="http://schemas.openxmlformats.org/officeDocument/2006/relationships/hyperlink" Target="https://encrypted-tbn0.gstatic.com/images?q=tbn:ANd9GcSBeII1qpUh0G8eYI4PmH3E6lC0xjihDT4Bu51ApMvJTb1KqwG4OyclT7G5" TargetMode="External"/><Relationship Id="rId10" Type="http://schemas.openxmlformats.org/officeDocument/2006/relationships/hyperlink" Target="http://aquaplantfish.narod.ru/mollusk/katushka/katushka11.jpg" TargetMode="External"/><Relationship Id="rId4" Type="http://schemas.openxmlformats.org/officeDocument/2006/relationships/hyperlink" Target="http://www.region64.ru/saratov/reki/" TargetMode="External"/><Relationship Id="rId9" Type="http://schemas.openxmlformats.org/officeDocument/2006/relationships/hyperlink" Target="https://encrypted-tbn2.gstatic.com/images?q=tbn:ANd9GcR2VLJCBOYlKSHxdb-bFAE9vu92y5hCzy8zZtwFgLnUuQN0-GwAfQmjdjNA" TargetMode="External"/><Relationship Id="rId14" Type="http://schemas.openxmlformats.org/officeDocument/2006/relationships/hyperlink" Target="http://voroninsky.ru/images/posts/gaduka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642350" cy="10699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820000"/>
                </a:solidFill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2143116"/>
            <a:ext cx="6980181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Обитатели водоемов 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Саратовской области</a:t>
            </a:r>
          </a:p>
        </p:txBody>
      </p:sp>
      <p:pic>
        <p:nvPicPr>
          <p:cNvPr id="2053" name="Picture 6" descr="http://saratovregion.ucoz.ru/nature/water/wat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14313"/>
            <a:ext cx="35242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/>
        </p:nvSpPr>
        <p:spPr bwMode="auto">
          <a:xfrm>
            <a:off x="142844" y="4572008"/>
            <a:ext cx="4643470" cy="1143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r>
              <a:rPr lang="ru-RU" altLang="ru-RU" sz="2000" b="1" i="1" dirty="0" smtClean="0"/>
              <a:t>Автор: Хлынова Юлия Юрьевна, учитель начальных классов </a:t>
            </a:r>
          </a:p>
          <a:p>
            <a:r>
              <a:rPr lang="ru-RU" altLang="ru-RU" sz="2000" b="1" i="1" dirty="0" smtClean="0"/>
              <a:t>МАОУ "Гимназия № 3" г. Саратова</a:t>
            </a:r>
            <a:endParaRPr lang="ru-RU" alt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604"/>
            <a:ext cx="240161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Птицы</a:t>
            </a:r>
          </a:p>
        </p:txBody>
      </p:sp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0" y="1428750"/>
            <a:ext cx="4572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На Волге раздолье водоплавающим птицам: уткам, гусям. Есть также цапли, кулики. Ранней весной все они прилетают из теплых стран — из Африки, с Аравийского полуострова, из Ирана и Закавказья, гнездуются в труднодоступных человеку местах.</a:t>
            </a:r>
          </a:p>
        </p:txBody>
      </p:sp>
      <p:pic>
        <p:nvPicPr>
          <p:cNvPr id="11268" name="Picture 2" descr="http://xn--80afahik1bacv9b3i.xn--p1ai/images/public/20101128/seraya_caplya_b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5" y="357188"/>
            <a:ext cx="4222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6072188" y="3286125"/>
            <a:ext cx="139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Серая цапля</a:t>
            </a:r>
          </a:p>
        </p:txBody>
      </p:sp>
      <p:pic>
        <p:nvPicPr>
          <p:cNvPr id="11270" name="Picture 4" descr="https://encrypted-tbn0.gstatic.com/images?q=tbn:ANd9GcSBeII1qpUh0G8eYI4PmH3E6lC0xjihDT4Bu51ApMvJTb1KqwG4OyclT7G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385762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7286625" y="5214938"/>
            <a:ext cx="777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Кулик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9"/>
            <a:ext cx="8643998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БЕРЕГИТЕ ВОДОЁМЫ </a:t>
            </a:r>
          </a:p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НАШЕГО КРАЯ!</a:t>
            </a:r>
          </a:p>
        </p:txBody>
      </p:sp>
      <p:pic>
        <p:nvPicPr>
          <p:cNvPr id="12291" name="Picture 2" descr="http://faktzafaktom.ru/wp-content/uploads/2010/04/d180d0b5d0bad0b0-d0b2d0bed0bbd0b3d0b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500" y="2071688"/>
            <a:ext cx="55721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214313"/>
            <a:ext cx="9144000" cy="602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/>
              <a:t>Ресурсы:</a:t>
            </a:r>
          </a:p>
          <a:p>
            <a:pPr>
              <a:defRPr/>
            </a:pPr>
            <a:r>
              <a:rPr lang="ru-RU" sz="1400" dirty="0"/>
              <a:t>1. Источник шаблона: </a:t>
            </a:r>
            <a:r>
              <a:rPr lang="ru-RU" sz="1400" b="1" i="1" dirty="0" err="1"/>
              <a:t>Ранько</a:t>
            </a:r>
            <a:r>
              <a:rPr lang="ru-RU" sz="1400" b="1" i="1" dirty="0"/>
              <a:t> Елена Алексеевна, учитель начальных классов  МАОУ лицей №21 г. Иваново</a:t>
            </a:r>
          </a:p>
          <a:p>
            <a:pPr>
              <a:spcBef>
                <a:spcPct val="30000"/>
              </a:spcBef>
              <a:defRPr/>
            </a:pPr>
            <a:r>
              <a:rPr lang="ru-RU" sz="1400" dirty="0">
                <a:hlinkClick r:id="rId2"/>
              </a:rPr>
              <a:t>2.http://www.oboilux.ru/wallpapers/Chesapeake/GirlsRule/images/GIR94192B.jpg</a:t>
            </a:r>
            <a:r>
              <a:rPr lang="ru-RU" sz="1400" dirty="0"/>
              <a:t> бордюр «Рыбки»</a:t>
            </a:r>
          </a:p>
          <a:p>
            <a:pPr>
              <a:spcBef>
                <a:spcPct val="30000"/>
              </a:spcBef>
              <a:defRPr/>
            </a:pPr>
            <a:r>
              <a:rPr lang="ru-RU" sz="1400" dirty="0"/>
              <a:t>3. Энциклопедия Саратовского края (в очерках, фактах, событиях, лицах). – Саратов: Приволжское кн. Изд-во, 2002.</a:t>
            </a:r>
          </a:p>
          <a:p>
            <a:pPr>
              <a:spcBef>
                <a:spcPct val="30000"/>
              </a:spcBef>
              <a:defRPr/>
            </a:pPr>
            <a:r>
              <a:rPr lang="ru-RU" sz="1400" dirty="0"/>
              <a:t>4. </a:t>
            </a:r>
            <a:r>
              <a:rPr lang="en-US" sz="1400" dirty="0">
                <a:hlinkClick r:id="rId3"/>
              </a:rPr>
              <a:t>http://saratovregion.ucoz.ru/nature/water.htm</a:t>
            </a:r>
            <a:endParaRPr lang="ru-RU" sz="1400" dirty="0"/>
          </a:p>
          <a:p>
            <a:pPr>
              <a:spcBef>
                <a:spcPct val="30000"/>
              </a:spcBef>
              <a:defRPr/>
            </a:pPr>
            <a:r>
              <a:rPr lang="ru-RU" sz="1400" dirty="0"/>
              <a:t>5. </a:t>
            </a:r>
            <a:r>
              <a:rPr lang="en-US" sz="1400" dirty="0">
                <a:hlinkClick r:id="rId4"/>
              </a:rPr>
              <a:t>http://www.region64.ru/saratov/reki/</a:t>
            </a:r>
            <a:endParaRPr lang="ru-RU" sz="1400" dirty="0"/>
          </a:p>
          <a:p>
            <a:pPr marL="342900" indent="-342900">
              <a:spcBef>
                <a:spcPct val="30000"/>
              </a:spcBef>
              <a:defRPr/>
            </a:pPr>
            <a:r>
              <a:rPr lang="ru-RU" sz="1400" dirty="0"/>
              <a:t>6. </a:t>
            </a:r>
            <a:r>
              <a:rPr lang="en-US" sz="1400" dirty="0">
                <a:hlinkClick r:id="rId5"/>
              </a:rPr>
              <a:t>http://protown.ru/russia/obl/articles/6106.html</a:t>
            </a:r>
            <a:endParaRPr lang="ru-RU" sz="1400" dirty="0"/>
          </a:p>
          <a:p>
            <a:pPr marL="342900" indent="-342900">
              <a:spcBef>
                <a:spcPct val="30000"/>
              </a:spcBef>
              <a:defRPr/>
            </a:pPr>
            <a:r>
              <a:rPr lang="ru-RU" sz="1400" dirty="0"/>
              <a:t>7. </a:t>
            </a:r>
            <a:r>
              <a:rPr lang="en-US" sz="1400" dirty="0">
                <a:hlinkClick r:id="rId6"/>
              </a:rPr>
              <a:t>http://sharm.kz/uploads/posts/2011-04/1303224208_trostnik.jpg</a:t>
            </a:r>
            <a:endParaRPr lang="ru-RU" sz="1400" dirty="0"/>
          </a:p>
          <a:p>
            <a:pPr marL="342900" indent="-342900">
              <a:spcBef>
                <a:spcPct val="30000"/>
              </a:spcBef>
              <a:defRPr/>
            </a:pPr>
            <a:r>
              <a:rPr lang="ru-RU" sz="1400" dirty="0"/>
              <a:t>8. </a:t>
            </a:r>
            <a:r>
              <a:rPr lang="en-US" sz="1400" dirty="0">
                <a:hlinkClick r:id="rId7"/>
              </a:rPr>
              <a:t>http://cl89853.tmweb.ru/wp-content/uploads/2012/08/5855.jpg</a:t>
            </a:r>
            <a:endParaRPr lang="ru-RU" sz="1400" dirty="0"/>
          </a:p>
          <a:p>
            <a:pPr marL="342900" indent="-342900">
              <a:spcBef>
                <a:spcPct val="30000"/>
              </a:spcBef>
              <a:defRPr/>
            </a:pPr>
            <a:r>
              <a:rPr lang="ru-RU" sz="1400" dirty="0"/>
              <a:t>9. </a:t>
            </a:r>
            <a:r>
              <a:rPr lang="en-US" sz="1400" dirty="0">
                <a:hlinkClick r:id="rId8"/>
              </a:rPr>
              <a:t>http://rybalka-ua.com/img/nasadki/zhivotnie_nasasdki/strekoza.jpg</a:t>
            </a:r>
            <a:endParaRPr lang="ru-RU" sz="1400" dirty="0"/>
          </a:p>
          <a:p>
            <a:pPr marL="342900" indent="-342900">
              <a:spcBef>
                <a:spcPct val="30000"/>
              </a:spcBef>
              <a:defRPr/>
            </a:pPr>
            <a:r>
              <a:rPr lang="ru-RU" sz="1400" dirty="0"/>
              <a:t>10. </a:t>
            </a:r>
            <a:r>
              <a:rPr lang="en-US" sz="1400" dirty="0">
                <a:hlinkClick r:id="rId9"/>
              </a:rPr>
              <a:t>https://encrypted-tbn2.gstatic.com/images?q=tbn:ANd9GcR2VLJCBOYlKSHxdb-bFAE9vu92y5hCzy8zZtwFgLnUuQN0-GwAfQmjdjNA</a:t>
            </a:r>
            <a:endParaRPr lang="ru-RU" sz="1400" dirty="0"/>
          </a:p>
          <a:p>
            <a:pPr marL="342900" indent="-342900">
              <a:spcBef>
                <a:spcPct val="30000"/>
              </a:spcBef>
              <a:defRPr/>
            </a:pPr>
            <a:r>
              <a:rPr lang="ru-RU" sz="1400" dirty="0"/>
              <a:t>11. </a:t>
            </a:r>
            <a:r>
              <a:rPr lang="en-US" sz="1400" dirty="0">
                <a:hlinkClick r:id="rId10"/>
              </a:rPr>
              <a:t>http://aquaplantfish.narod.ru/mollusk/katushka/katushka11.jpg</a:t>
            </a:r>
            <a:endParaRPr lang="ru-RU" sz="1400" dirty="0"/>
          </a:p>
          <a:p>
            <a:pPr marL="342900" indent="-342900">
              <a:spcBef>
                <a:spcPct val="30000"/>
              </a:spcBef>
              <a:defRPr/>
            </a:pPr>
            <a:r>
              <a:rPr lang="ru-RU" sz="1400" dirty="0"/>
              <a:t>12. </a:t>
            </a:r>
            <a:r>
              <a:rPr lang="en-US" sz="1400" dirty="0">
                <a:hlinkClick r:id="rId11"/>
              </a:rPr>
              <a:t>http://ruboman.ru/wp-content/uploads/2009/golavl1.jpg</a:t>
            </a:r>
            <a:endParaRPr lang="ru-RU" sz="1400" dirty="0"/>
          </a:p>
          <a:p>
            <a:pPr marL="342900" indent="-342900">
              <a:spcBef>
                <a:spcPct val="30000"/>
              </a:spcBef>
              <a:defRPr/>
            </a:pPr>
            <a:r>
              <a:rPr lang="ru-RU" sz="1400" dirty="0"/>
              <a:t>13. </a:t>
            </a:r>
            <a:r>
              <a:rPr lang="en-US" sz="1400" dirty="0">
                <a:hlinkClick r:id="rId12"/>
              </a:rPr>
              <a:t>http://upload.wikimedia.org/wikipedia/commons/thumb/f/fd/Seefrosch(cropped).jpg/250px-Seefrosch(cropped).jpg</a:t>
            </a:r>
            <a:endParaRPr lang="ru-RU" sz="1400" dirty="0"/>
          </a:p>
          <a:p>
            <a:pPr marL="342900" indent="-342900">
              <a:spcBef>
                <a:spcPct val="30000"/>
              </a:spcBef>
              <a:defRPr/>
            </a:pPr>
            <a:r>
              <a:rPr lang="ru-RU" sz="1400" dirty="0"/>
              <a:t>14. </a:t>
            </a:r>
            <a:r>
              <a:rPr lang="en-US" sz="1400" dirty="0">
                <a:hlinkClick r:id="rId13"/>
              </a:rPr>
              <a:t>http://naturelight.ru/photo/2008-05-17/9178.jpg</a:t>
            </a:r>
            <a:endParaRPr lang="ru-RU" sz="1400" dirty="0"/>
          </a:p>
          <a:p>
            <a:pPr marL="342900" indent="-342900">
              <a:spcBef>
                <a:spcPct val="30000"/>
              </a:spcBef>
              <a:defRPr/>
            </a:pPr>
            <a:r>
              <a:rPr lang="ru-RU" sz="1400" dirty="0"/>
              <a:t>15. </a:t>
            </a:r>
            <a:r>
              <a:rPr lang="en-US" sz="1400" dirty="0">
                <a:hlinkClick r:id="rId14"/>
              </a:rPr>
              <a:t>http://voroninsky.ru/images/posts/gaduka.jpg</a:t>
            </a:r>
            <a:endParaRPr lang="ru-RU" sz="1400" dirty="0"/>
          </a:p>
          <a:p>
            <a:pPr marL="342900" indent="-342900">
              <a:spcBef>
                <a:spcPct val="30000"/>
              </a:spcBef>
              <a:defRPr/>
            </a:pPr>
            <a:r>
              <a:rPr lang="ru-RU" sz="1400" dirty="0"/>
              <a:t>16. </a:t>
            </a:r>
            <a:r>
              <a:rPr lang="en-US" sz="1400" dirty="0">
                <a:hlinkClick r:id="rId15"/>
              </a:rPr>
              <a:t>https://encrypted-tbn0.gstatic.com/images?q=tbn:ANd9GcSBeII1qpUh0G8eYI4PmH3E6lC0xjihDT4Bu51ApMvJTb1KqwG4OyclT7G5</a:t>
            </a:r>
            <a:endParaRPr lang="ru-RU" sz="1400" dirty="0"/>
          </a:p>
          <a:p>
            <a:pPr marL="342900" indent="-342900">
              <a:spcBef>
                <a:spcPct val="30000"/>
              </a:spcBef>
              <a:defRPr/>
            </a:pPr>
            <a:r>
              <a:rPr lang="ru-RU" sz="1400" dirty="0"/>
              <a:t>17. </a:t>
            </a:r>
            <a:r>
              <a:rPr lang="en-US" sz="1400" dirty="0">
                <a:hlinkClick r:id="rId16"/>
              </a:rPr>
              <a:t>http://</a:t>
            </a:r>
            <a:r>
              <a:rPr lang="ru-RU" sz="1400" dirty="0" err="1">
                <a:hlinkClick r:id="rId16"/>
              </a:rPr>
              <a:t>зоогеография.рф</a:t>
            </a:r>
            <a:r>
              <a:rPr lang="ru-RU" sz="1400" dirty="0">
                <a:hlinkClick r:id="rId16"/>
              </a:rPr>
              <a:t>/</a:t>
            </a:r>
            <a:r>
              <a:rPr lang="en-US" sz="1400" dirty="0">
                <a:hlinkClick r:id="rId16"/>
              </a:rPr>
              <a:t>images/public/20101128/seraya_caplya_big.jpg</a:t>
            </a:r>
            <a:endParaRPr lang="ru-RU" sz="1400" dirty="0"/>
          </a:p>
          <a:p>
            <a:pPr marL="342900" indent="-342900">
              <a:spcBef>
                <a:spcPct val="30000"/>
              </a:spcBef>
              <a:defRPr/>
            </a:pPr>
            <a:endParaRPr lang="ru-RU" sz="1400" dirty="0"/>
          </a:p>
          <a:p>
            <a:pPr marL="342900" indent="-342900">
              <a:spcBef>
                <a:spcPct val="30000"/>
              </a:spcBef>
              <a:defRPr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42875" y="428625"/>
            <a:ext cx="4643438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0000"/>
                </a:solidFill>
              </a:rPr>
              <a:t>По территории Саратовской области протекает 180 малых рек общей протяженностью около 10 тысяч километров. Главной рекой является Волга, 420 километров течения которой проходит через Саратовскую область.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</a:rPr>
              <a:t>В южной части течения Волга образует Волгоградское водохранилище, в северной – Саратовское.</a:t>
            </a:r>
            <a:endParaRPr lang="ru-RU" sz="2400" b="1"/>
          </a:p>
        </p:txBody>
      </p:sp>
      <p:pic>
        <p:nvPicPr>
          <p:cNvPr id="3075" name="Picture 3" descr="Основные бассейны рек Саратовской област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3600" y="500063"/>
            <a:ext cx="42322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5" descr="http://region64.ru/imagess/1208a4a140ed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3500438"/>
            <a:ext cx="952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http://region64.ru/imagess/1208a4a9e63af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3857625"/>
            <a:ext cx="952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2" descr="http://region64.ru/imagess/1208a4888c710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3" y="3143250"/>
            <a:ext cx="952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Box 12"/>
          <p:cNvSpPr txBox="1">
            <a:spLocks noChangeArrowheads="1"/>
          </p:cNvSpPr>
          <p:nvPr/>
        </p:nvSpPr>
        <p:spPr bwMode="auto">
          <a:xfrm>
            <a:off x="6215063" y="30718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Бассейн реки Дон</a:t>
            </a:r>
          </a:p>
        </p:txBody>
      </p:sp>
      <p:sp>
        <p:nvSpPr>
          <p:cNvPr id="3080" name="TextBox 13"/>
          <p:cNvSpPr txBox="1">
            <a:spLocks noChangeArrowheads="1"/>
          </p:cNvSpPr>
          <p:nvPr/>
        </p:nvSpPr>
        <p:spPr bwMode="auto">
          <a:xfrm>
            <a:off x="6215063" y="3429000"/>
            <a:ext cx="2125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Бассейн реки Волга</a:t>
            </a:r>
          </a:p>
        </p:txBody>
      </p:sp>
      <p:sp>
        <p:nvSpPr>
          <p:cNvPr id="3081" name="TextBox 14"/>
          <p:cNvSpPr txBox="1">
            <a:spLocks noChangeArrowheads="1"/>
          </p:cNvSpPr>
          <p:nvPr/>
        </p:nvSpPr>
        <p:spPr bwMode="auto">
          <a:xfrm>
            <a:off x="6286500" y="3786188"/>
            <a:ext cx="2549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Бассейн </a:t>
            </a:r>
          </a:p>
          <a:p>
            <a:r>
              <a:rPr lang="ru-RU"/>
              <a:t>Камыш-Самарских озёр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4"/>
            <a:ext cx="308289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Растения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285750" y="1357313"/>
            <a:ext cx="4572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7030A0"/>
                </a:solidFill>
              </a:rPr>
              <a:t>Водоросли: </a:t>
            </a:r>
            <a:r>
              <a:rPr lang="ru-RU" sz="2800" b="1"/>
              <a:t>сине-зеленые, зеленые, эвгленовые, золотистые, пирофитовые.</a:t>
            </a:r>
          </a:p>
          <a:p>
            <a:r>
              <a:rPr lang="ru-RU" sz="2800" b="1">
                <a:solidFill>
                  <a:srgbClr val="7030A0"/>
                </a:solidFill>
              </a:rPr>
              <a:t>Растения с плавающими листьями: </a:t>
            </a:r>
            <a:r>
              <a:rPr lang="ru-RU" sz="2800" b="1"/>
              <a:t>кувшинка белая, кубышка, рдест плавающий.</a:t>
            </a:r>
          </a:p>
          <a:p>
            <a:r>
              <a:rPr lang="ru-RU" sz="2800" b="1">
                <a:solidFill>
                  <a:srgbClr val="7030A0"/>
                </a:solidFill>
              </a:rPr>
              <a:t>Прибрежно-водные растения: </a:t>
            </a:r>
            <a:r>
              <a:rPr lang="ru-RU" sz="2800" b="1"/>
              <a:t>тростник, рогоз, осока, камыш.</a:t>
            </a:r>
          </a:p>
        </p:txBody>
      </p:sp>
      <p:pic>
        <p:nvPicPr>
          <p:cNvPr id="4100" name="Picture 2" descr="http://sharm.kz/uploads/posts/2011-04/1303224208_trostnik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3625" y="285750"/>
            <a:ext cx="28035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" descr="http://cl89853.tmweb.ru/wp-content/uploads/2012/08/585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0" y="3286125"/>
            <a:ext cx="247173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6715125" y="2928938"/>
            <a:ext cx="2039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Заросли тростника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7358063" y="5072063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Кубышка </a:t>
            </a:r>
          </a:p>
          <a:p>
            <a:pPr algn="ctr"/>
            <a:r>
              <a:rPr lang="ru-RU"/>
              <a:t>желтая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373589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Насекомые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0" y="1428750"/>
            <a:ext cx="4214813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В зарослях водных растений обитают стрекозы, комары, клопы, жуки</a:t>
            </a:r>
            <a:r>
              <a:rPr lang="ru-RU" sz="2000"/>
              <a:t>.</a:t>
            </a:r>
          </a:p>
        </p:txBody>
      </p:sp>
      <p:pic>
        <p:nvPicPr>
          <p:cNvPr id="5124" name="Picture 4" descr="http://sivatherium.narod.ru/postcard/entomol/pic_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5" y="714375"/>
            <a:ext cx="3357563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357764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Моллюски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214313" y="1571625"/>
            <a:ext cx="40005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На участках с медленным течением (плёсах) встречаются улитки, двустворчатые моллюски перловицы, беззубки, прудовики, катушки.</a:t>
            </a:r>
          </a:p>
        </p:txBody>
      </p:sp>
      <p:pic>
        <p:nvPicPr>
          <p:cNvPr id="6148" name="Picture 2" descr="https://encrypted-tbn2.gstatic.com/images?q=tbn:ANd9GcR2VLJCBOYlKSHxdb-bFAE9vu92y5hCzy8zZtwFgLnUuQN0-GwAfQmjdjN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0" y="4214813"/>
            <a:ext cx="2590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3286125" y="5357813"/>
            <a:ext cx="1044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Беззубка</a:t>
            </a:r>
          </a:p>
        </p:txBody>
      </p:sp>
      <p:pic>
        <p:nvPicPr>
          <p:cNvPr id="6150" name="Picture 6" descr="http://new-aquarist.ru/wp-content/uploads/2011/09/%D0%9F%D0%B5%D1%80%D0%BB%D0%BE%D0%B2%D0%B8%D1%86%D0%B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7688" y="357188"/>
            <a:ext cx="254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6929438" y="571500"/>
            <a:ext cx="1312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Перловица </a:t>
            </a:r>
          </a:p>
          <a:p>
            <a:pPr algn="ctr"/>
            <a:r>
              <a:rPr lang="ru-RU"/>
              <a:t>речная</a:t>
            </a:r>
          </a:p>
        </p:txBody>
      </p:sp>
      <p:pic>
        <p:nvPicPr>
          <p:cNvPr id="6152" name="Picture 8" descr="http://aquaplantfish.narod.ru/mollusk/katushka/katushka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15125" y="2357438"/>
            <a:ext cx="2286000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5643563" y="3571875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Улитка</a:t>
            </a:r>
          </a:p>
          <a:p>
            <a:pPr algn="ctr"/>
            <a:r>
              <a:rPr lang="ru-RU"/>
              <a:t>катушка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0" y="500063"/>
            <a:ext cx="89296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/>
              <a:t>В водоемах области обитают многочисленные представители </a:t>
            </a:r>
            <a:r>
              <a:rPr lang="ru-RU" sz="3600" b="1">
                <a:solidFill>
                  <a:srgbClr val="7030A0"/>
                </a:solidFill>
              </a:rPr>
              <a:t>ракообразных</a:t>
            </a:r>
            <a:r>
              <a:rPr lang="ru-RU" sz="3600" b="1"/>
              <a:t>. </a:t>
            </a:r>
          </a:p>
        </p:txBody>
      </p:sp>
      <p:pic>
        <p:nvPicPr>
          <p:cNvPr id="7171" name="Picture 2" descr="http://upload.wikimedia.org/wikipedia/commons/4/4f/Ecrevisse_pattes_rou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63" y="2428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7000875" y="5357813"/>
            <a:ext cx="1274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Рак речной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14290"/>
            <a:ext cx="203453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Рыбы</a:t>
            </a:r>
          </a:p>
        </p:txBody>
      </p:sp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214313" y="1000125"/>
            <a:ext cx="4786312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Современный видовой состав </a:t>
            </a:r>
            <a:r>
              <a:rPr lang="ru-RU" sz="2800" b="1" i="1"/>
              <a:t>ихтиофауны</a:t>
            </a:r>
            <a:r>
              <a:rPr lang="ru-RU" sz="2800" b="1"/>
              <a:t> </a:t>
            </a:r>
          </a:p>
          <a:p>
            <a:pPr algn="ctr"/>
            <a:r>
              <a:rPr lang="ru-RU" sz="2800" b="1"/>
              <a:t>Саратовской области достаточно богат, он насчитывает 69 видов рыб. </a:t>
            </a:r>
          </a:p>
          <a:p>
            <a:pPr algn="ctr"/>
            <a:r>
              <a:rPr lang="ru-RU" sz="2800" b="1"/>
              <a:t>В Волге и её притоках обычны сом, судак, лещ, линь, окунь, ёрш, плотва, налим, голавль. В естественных озёрах водятся карась, щука. </a:t>
            </a:r>
          </a:p>
        </p:txBody>
      </p:sp>
      <p:pic>
        <p:nvPicPr>
          <p:cNvPr id="8196" name="Picture 3" descr="http://ruboman.ru/wp-content/uploads/2009/golavl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3" y="214313"/>
            <a:ext cx="33337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6715125" y="2786063"/>
            <a:ext cx="955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Голавль</a:t>
            </a:r>
          </a:p>
        </p:txBody>
      </p:sp>
      <p:pic>
        <p:nvPicPr>
          <p:cNvPr id="8198" name="Picture 5" descr="http://f-fauna.ru/uploads/posts/2011-08/1314548217_23-1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63" y="3286125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6786563" y="5572125"/>
            <a:ext cx="765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Судак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435061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Земноводные</a:t>
            </a: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142875" y="1071563"/>
            <a:ext cx="4929188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Широко распространены по всей территории области краснобрюхая жерлянка, обыкновенная чесночница, зеленая жаба, озерная и остромордая лягушки. </a:t>
            </a:r>
          </a:p>
        </p:txBody>
      </p:sp>
      <p:pic>
        <p:nvPicPr>
          <p:cNvPr id="9220" name="Picture 2" descr="http://upload.wikimedia.org/wikipedia/commons/thumb/f/fd/Seefrosch(cropped).jpg/250px-Seefrosch(cropped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285750"/>
            <a:ext cx="2786063" cy="226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6572250" y="2571750"/>
            <a:ext cx="1870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Озерная лягушка</a:t>
            </a:r>
          </a:p>
        </p:txBody>
      </p:sp>
      <p:pic>
        <p:nvPicPr>
          <p:cNvPr id="9222" name="Picture 4" descr="http://naturelight.ru/photo/2008-05-17/917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5" y="3929063"/>
            <a:ext cx="2743200" cy="188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2928938" y="5000625"/>
            <a:ext cx="15414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Остромордая </a:t>
            </a:r>
          </a:p>
          <a:p>
            <a:pPr algn="ctr"/>
            <a:r>
              <a:rPr lang="ru-RU"/>
              <a:t>лягушка</a:t>
            </a:r>
          </a:p>
        </p:txBody>
      </p:sp>
      <p:pic>
        <p:nvPicPr>
          <p:cNvPr id="9224" name="Picture 6" descr="http://bufodo.apus.ru/images/species/bo_bombina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2063" y="3071813"/>
            <a:ext cx="219392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TextBox 8"/>
          <p:cNvSpPr txBox="1">
            <a:spLocks noChangeArrowheads="1"/>
          </p:cNvSpPr>
          <p:nvPr/>
        </p:nvSpPr>
        <p:spPr bwMode="auto">
          <a:xfrm>
            <a:off x="7286625" y="5000625"/>
            <a:ext cx="1673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Краснобрюхая </a:t>
            </a:r>
          </a:p>
          <a:p>
            <a:pPr algn="ctr"/>
            <a:r>
              <a:rPr lang="ru-RU"/>
              <a:t>жерлянка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357166"/>
            <a:ext cx="599080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Пресмыкающиеся</a:t>
            </a:r>
          </a:p>
        </p:txBody>
      </p:sp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285750" y="1357313"/>
            <a:ext cx="4572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Фауна </a:t>
            </a:r>
            <a:r>
              <a:rPr lang="ru-RU" sz="2400" b="1" i="1"/>
              <a:t>пресмыкающихся </a:t>
            </a:r>
          </a:p>
          <a:p>
            <a:pPr algn="ctr"/>
            <a:r>
              <a:rPr lang="ru-RU" sz="2400" b="1"/>
              <a:t>Саратовской области включает 12 видов рептилий. Тесно связаны с водоемами болотная черепаха и водяной уж. Живородящая ящерица, обыкновенный уж и гадюка Никольского чаще встречаются в увлажненных заболоченных участках. </a:t>
            </a:r>
          </a:p>
        </p:txBody>
      </p:sp>
      <p:pic>
        <p:nvPicPr>
          <p:cNvPr id="10244" name="Picture 2" descr="http://www.naturephoto-cz.com/photos/others/%D0%92%D0%BE%D0%B4%D1%8F%D0%BD%D0%BE%D0%B9-%D1%83%D0%B6-13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3" y="1214438"/>
            <a:ext cx="3357562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6500813" y="3214688"/>
            <a:ext cx="1360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Водяной уж</a:t>
            </a:r>
          </a:p>
        </p:txBody>
      </p:sp>
      <p:pic>
        <p:nvPicPr>
          <p:cNvPr id="10246" name="Picture 4" descr="Гадюка Никольского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63" y="3643313"/>
            <a:ext cx="309245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TextBox 6"/>
          <p:cNvSpPr txBox="1">
            <a:spLocks noChangeArrowheads="1"/>
          </p:cNvSpPr>
          <p:nvPr/>
        </p:nvSpPr>
        <p:spPr bwMode="auto">
          <a:xfrm>
            <a:off x="3500438" y="5429250"/>
            <a:ext cx="2220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Гадюка Никольского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День Победы_06</Template>
  <TotalTime>399</TotalTime>
  <Words>350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День Победы_06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41</cp:revision>
  <dcterms:created xsi:type="dcterms:W3CDTF">2013-03-16T20:41:41Z</dcterms:created>
  <dcterms:modified xsi:type="dcterms:W3CDTF">2014-07-05T14:53:08Z</dcterms:modified>
</cp:coreProperties>
</file>