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9" r:id="rId2"/>
    <p:sldId id="285" r:id="rId3"/>
    <p:sldId id="264" r:id="rId4"/>
    <p:sldId id="261" r:id="rId5"/>
    <p:sldId id="262" r:id="rId6"/>
    <p:sldId id="265" r:id="rId7"/>
    <p:sldId id="266" r:id="rId8"/>
    <p:sldId id="281" r:id="rId9"/>
    <p:sldId id="280" r:id="rId10"/>
    <p:sldId id="267" r:id="rId11"/>
    <p:sldId id="269" r:id="rId12"/>
    <p:sldId id="270" r:id="rId13"/>
    <p:sldId id="272" r:id="rId14"/>
    <p:sldId id="273" r:id="rId15"/>
    <p:sldId id="284" r:id="rId16"/>
    <p:sldId id="275" r:id="rId17"/>
    <p:sldId id="283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F0AB0"/>
    <a:srgbClr val="C80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76;&#1080;&#1072;&#1075;&#1088;%20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\Desktop\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581936517713001E-2"/>
          <c:y val="9.6224050315612125E-2"/>
          <c:w val="0.62163433533372592"/>
          <c:h val="0.80041682898013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cat>
            <c:strRef>
              <c:f>Лист1!$A$2:$A$9</c:f>
              <c:strCache>
                <c:ptCount val="8"/>
                <c:pt idx="0">
                  <c:v>Принцесса</c:v>
                </c:pt>
                <c:pt idx="1">
                  <c:v>Маленькая Фея</c:v>
                </c:pt>
                <c:pt idx="2">
                  <c:v>Курносики</c:v>
                </c:pt>
                <c:pt idx="3">
                  <c:v>Дракоша</c:v>
                </c:pt>
                <c:pt idx="4">
                  <c:v>Ушастый нянь</c:v>
                </c:pt>
                <c:pt idx="5">
                  <c:v>Тип-Топ</c:v>
                </c:pt>
                <c:pt idx="6">
                  <c:v>Моё солнышко</c:v>
                </c:pt>
                <c:pt idx="7">
                  <c:v>Другие марки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0.60000000000000064</c:v>
                </c:pt>
                <c:pt idx="1">
                  <c:v>0.30000000000000032</c:v>
                </c:pt>
                <c:pt idx="2">
                  <c:v>0.2</c:v>
                </c:pt>
                <c:pt idx="3">
                  <c:v>0.30000000000000032</c:v>
                </c:pt>
                <c:pt idx="4">
                  <c:v>0.5</c:v>
                </c:pt>
                <c:pt idx="5">
                  <c:v>0.25</c:v>
                </c:pt>
                <c:pt idx="6">
                  <c:v>0.65000000000000391</c:v>
                </c:pt>
                <c:pt idx="7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983146224699"/>
          <c:y val="0"/>
          <c:w val="0.34201685377530194"/>
          <c:h val="0.88174203482637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Какую косметику тебе покупают?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478704418859856"/>
          <c:y val="0.30842408802038163"/>
          <c:w val="0.79831242668124658"/>
          <c:h val="0.61386625854276122"/>
        </c:manualLayout>
      </c:layout>
      <c:pie3DChart>
        <c:varyColors val="1"/>
        <c:ser>
          <c:idx val="0"/>
          <c:order val="0"/>
          <c:tx>
            <c:strRef>
              <c:f>[Книга1]Лист1!$A$2</c:f>
              <c:strCache>
                <c:ptCount val="1"/>
                <c:pt idx="0">
                  <c:v>Какую косметику тебе покупают? </c:v>
                </c:pt>
              </c:strCache>
            </c:strRef>
          </c:tx>
          <c:explosion val="5"/>
          <c:dPt>
            <c:idx val="0"/>
            <c:explosion val="1"/>
          </c:dPt>
          <c:dPt>
            <c:idx val="1"/>
            <c:explosion val="35"/>
          </c:dPt>
          <c:dPt>
            <c:idx val="2"/>
            <c:explosion val="20"/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[Книга1]Лист1!$B$1:$D$1</c:f>
              <c:strCache>
                <c:ptCount val="3"/>
                <c:pt idx="0">
                  <c:v>для взрослых</c:v>
                </c:pt>
                <c:pt idx="1">
                  <c:v>детскую</c:v>
                </c:pt>
                <c:pt idx="2">
                  <c:v>разную</c:v>
                </c:pt>
              </c:strCache>
            </c:strRef>
          </c:cat>
          <c:val>
            <c:numRef>
              <c:f>[Книга1]Лист1!$B$2:$D$2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Вред или пользу приносит декоративная косметика?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8611111111111131"/>
          <c:y val="0.36458333333333331"/>
          <c:w val="0.81388888888888944"/>
          <c:h val="0.56898148148148164"/>
        </c:manualLayout>
      </c:layout>
      <c:pie3DChart>
        <c:varyColors val="1"/>
        <c:ser>
          <c:idx val="0"/>
          <c:order val="0"/>
          <c:tx>
            <c:strRef>
              <c:f>[Книга1.xlsx]Лист1!$A$2</c:f>
              <c:strCache>
                <c:ptCount val="1"/>
                <c:pt idx="0">
                  <c:v>Вред или пользу приносит декоративная косметика?</c:v>
                </c:pt>
              </c:strCache>
            </c:strRef>
          </c:tx>
          <c:explosion val="14"/>
          <c:dPt>
            <c:idx val="0"/>
            <c:explosion val="0"/>
          </c:dPt>
          <c:dPt>
            <c:idx val="1"/>
            <c:explosion val="24"/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[Книга1.xlsx]Лист1!$B$1:$D$1</c:f>
              <c:strCache>
                <c:ptCount val="3"/>
                <c:pt idx="0">
                  <c:v>вред</c:v>
                </c:pt>
                <c:pt idx="1">
                  <c:v>пользу</c:v>
                </c:pt>
                <c:pt idx="2">
                  <c:v>не знаю</c:v>
                </c:pt>
              </c:strCache>
            </c:strRef>
          </c:cat>
          <c:val>
            <c:numRef>
              <c:f>[Книга1.xlsx]Лист1!$B$2:$D$2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Какие косметические</a:t>
            </a:r>
            <a:r>
              <a:rPr lang="ru-RU" baseline="0" dirty="0">
                <a:solidFill>
                  <a:srgbClr val="FF0000"/>
                </a:solidFill>
              </a:rPr>
              <a:t> средства </a:t>
            </a:r>
          </a:p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вы знаете?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89782024634831"/>
          <c:y val="0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0910941564676921"/>
          <c:y val="0.18365096337150788"/>
          <c:w val="0.59322353455818111"/>
          <c:h val="0.75474518810148861"/>
        </c:manualLayout>
      </c:layout>
      <c:pie3DChart>
        <c:varyColors val="1"/>
        <c:ser>
          <c:idx val="1"/>
          <c:order val="1"/>
          <c:tx>
            <c:strRef>
              <c:f>Лист1!$B$1</c:f>
            </c:strRef>
          </c:tx>
          <c:cat>
            <c:multiLvlStrRef>
              <c:f>Лист1!$A$2:$A$5</c:f>
            </c:multiLvlStrRef>
          </c:cat>
          <c:val>
            <c:numRef>
              <c:f>Лист1!$B$2:$B$5</c:f>
            </c:numRef>
          </c:val>
        </c:ser>
        <c:ser>
          <c:idx val="2"/>
          <c:order val="2"/>
          <c:tx>
            <c:strRef>
              <c:f>'[диагр 1.xlsx]Лист1'!$B$1</c:f>
            </c:strRef>
          </c:tx>
          <c:cat>
            <c:multiLvlStrRef>
              <c:f>'[диагр 1.xlsx]Лист1'!$A$2:$A$4</c:f>
            </c:multiLvlStrRef>
          </c:cat>
          <c:val>
            <c:numRef>
              <c:f>'[диагр 1.xlsx]Лист1'!$B$2:$B$4</c:f>
            </c:numRef>
          </c:val>
        </c:ser>
        <c:ser>
          <c:idx val="3"/>
          <c:order val="3"/>
          <c:tx>
            <c:strRef>
              <c:f>'[диагр 1.xlsx]Лист1'!$B$1</c:f>
            </c:strRef>
          </c:tx>
          <c:cat>
            <c:multiLvlStrRef>
              <c:f>'[диагр 1.xlsx]Лист1'!$A$2:$A$4</c:f>
            </c:multiLvlStrRef>
          </c:cat>
          <c:val>
            <c:numRef>
              <c:f>'[диагр 1.xlsx]Лист1'!$B$2:$B$4</c:f>
            </c:numRef>
          </c:val>
        </c:ser>
        <c:ser>
          <c:idx val="4"/>
          <c:order val="4"/>
          <c:tx>
            <c:strRef>
              <c:f>'[диагр 1.xlsx]Лист1'!$B$1</c:f>
            </c:strRef>
          </c:tx>
          <c:cat>
            <c:multiLvlStrRef>
              <c:f>'[диагр 1.xlsx]Лист1'!$A$2:$A$4</c:f>
            </c:multiLvlStrRef>
          </c:cat>
          <c:val>
            <c:numRef>
              <c:f>'[диагр 1.xlsx]Лист1'!$B$2:$B$4</c:f>
            </c:numRef>
          </c:val>
        </c:ser>
        <c:ser>
          <c:idx val="5"/>
          <c:order val="5"/>
          <c:tx>
            <c:strRef>
              <c:f>'[диагр 1.xlsx]Лист1'!$B$1</c:f>
            </c:strRef>
          </c:tx>
          <c:cat>
            <c:multiLvlStrRef>
              <c:f>'[диагр 1.xlsx]Лист1'!$A$2:$A$4</c:f>
            </c:multiLvlStrRef>
          </c:cat>
          <c:val>
            <c:numRef>
              <c:f>'[диагр 1.xlsx]Лист1'!$B$2:$B$4</c:f>
            </c:numRef>
          </c:val>
        </c:ser>
        <c:ser>
          <c:idx val="6"/>
          <c:order val="6"/>
          <c:tx>
            <c:strRef>
              <c:f>'[диагр 1.xlsx]Лист1'!$B$1</c:f>
            </c:strRef>
          </c:tx>
          <c:cat>
            <c:multiLvlStrRef>
              <c:f>'[диагр 1.xlsx]Лист1'!$A$2:$A$4</c:f>
            </c:multiLvlStrRef>
          </c:cat>
          <c:val>
            <c:numRef>
              <c:f>'[диагр 1.xlsx]Лист1'!$B$2:$B$4</c:f>
            </c:numRef>
          </c:val>
        </c:ser>
        <c:ser>
          <c:idx val="7"/>
          <c:order val="7"/>
          <c:tx>
            <c:strRef>
              <c:f>'[диагр 1.xlsx]Лист1'!$B$1</c:f>
            </c:strRef>
          </c:tx>
          <c:cat>
            <c:multiLvlStrRef>
              <c:f>'[диагр 1.xlsx]Лист1'!$A$2:$A$4</c:f>
            </c:multiLvlStrRef>
          </c:cat>
          <c:val>
            <c:numRef>
              <c:f>'[диагр 1.xlsx]Лист1'!$B$2:$B$4</c:f>
            </c:numRef>
          </c:val>
        </c:ser>
        <c:ser>
          <c:idx val="0"/>
          <c:order val="0"/>
          <c:tx>
            <c:strRef>
              <c:f>'[диагр 1.xlsx]Лист1'!$B$1</c:f>
              <c:strCache>
                <c:ptCount val="1"/>
                <c:pt idx="0">
                  <c:v>колич. учащихся</c:v>
                </c:pt>
              </c:strCache>
            </c:strRef>
          </c:tx>
          <c:dPt>
            <c:idx val="0"/>
            <c:explosion val="26"/>
          </c:dPt>
          <c:dPt>
            <c:idx val="1"/>
            <c:explosion val="56"/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CatName val="1"/>
            <c:showPercent val="1"/>
          </c:dLbls>
          <c:cat>
            <c:strRef>
              <c:f>'[диагр 1.xlsx]Лист1'!$A$2:$A$4</c:f>
              <c:strCache>
                <c:ptCount val="3"/>
                <c:pt idx="0">
                  <c:v>По уходу за волосами</c:v>
                </c:pt>
                <c:pt idx="1">
                  <c:v>По уходу за кожей</c:v>
                </c:pt>
                <c:pt idx="2">
                  <c:v>Гигиеническую помаду, крем</c:v>
                </c:pt>
              </c:strCache>
            </c:strRef>
          </c:cat>
          <c:val>
            <c:numRef>
              <c:f>'[диагр 1.xlsx]Лист1'!$B$2:$B$4</c:f>
              <c:numCache>
                <c:formatCode>General</c:formatCode>
                <c:ptCount val="3"/>
                <c:pt idx="0">
                  <c:v>21</c:v>
                </c:pt>
                <c:pt idx="1">
                  <c:v>17</c:v>
                </c:pt>
                <c:pt idx="2">
                  <c:v>14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Вы разрешаете </a:t>
            </a:r>
            <a:r>
              <a:rPr lang="ru-RU" dirty="0" smtClean="0">
                <a:solidFill>
                  <a:srgbClr val="FF0000"/>
                </a:solidFill>
              </a:rPr>
              <a:t>пользоваться </a:t>
            </a:r>
            <a:r>
              <a:rPr lang="ru-RU" dirty="0">
                <a:solidFill>
                  <a:srgbClr val="FF0000"/>
                </a:solidFill>
              </a:rPr>
              <a:t>декоративной косметикой своим детям?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'[2.xlsx]Лист1'!$A$2</c:f>
              <c:strCache>
                <c:ptCount val="1"/>
                <c:pt idx="0">
                  <c:v>Вы разрешаете подьзоваться декоративной косметикой своим детям?</c:v>
                </c:pt>
              </c:strCache>
            </c:strRef>
          </c:tx>
          <c:explosion val="1"/>
          <c:dPt>
            <c:idx val="0"/>
            <c:explosion val="21"/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'[2.xlsx]Лист1'!$B$1:$C$1</c:f>
              <c:strCache>
                <c:ptCount val="2"/>
                <c:pt idx="0">
                  <c:v>да, разрешаю</c:v>
                </c:pt>
                <c:pt idx="1">
                  <c:v>нет</c:v>
                </c:pt>
              </c:strCache>
            </c:strRef>
          </c:cat>
          <c:val>
            <c:numRef>
              <c:f>'[2.xlsx]Лист1'!$B$2:$C$2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</c:ser>
      </c:pie3DChart>
    </c:plotArea>
    <c:plotVisOnly val="1"/>
    <c:dispBlanksAs val="zero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Какими косметическими средствами  пользуются ваши дети?</a:t>
            </a:r>
          </a:p>
        </c:rich>
      </c:tx>
      <c:layout>
        <c:manualLayout>
          <c:xMode val="edge"/>
          <c:yMode val="edge"/>
          <c:x val="0.287614661499656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626049061062084"/>
          <c:y val="0.43562022785965243"/>
          <c:w val="0.81482944318412376"/>
          <c:h val="0.47037877486658253"/>
        </c:manualLayout>
      </c:layout>
      <c:pie3DChart>
        <c:varyColors val="1"/>
        <c:ser>
          <c:idx val="0"/>
          <c:order val="0"/>
          <c:tx>
            <c:strRef>
              <c:f>'[2.xlsx]Лист1'!$A$2</c:f>
              <c:strCache>
                <c:ptCount val="1"/>
                <c:pt idx="0">
                  <c:v>Какими косметическими средствами  пользуются ваши дети?</c:v>
                </c:pt>
              </c:strCache>
            </c:strRef>
          </c:tx>
          <c:dPt>
            <c:idx val="1"/>
            <c:explosion val="37"/>
          </c:dPt>
          <c:dPt>
            <c:idx val="2"/>
            <c:explosion val="52"/>
          </c:dPt>
          <c:dLbls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'[2.xlsx]Лист1'!$B$1:$D$1</c:f>
              <c:strCache>
                <c:ptCount val="3"/>
                <c:pt idx="0">
                  <c:v>шампуни, мыло</c:v>
                </c:pt>
                <c:pt idx="1">
                  <c:v>детский крем, гигиен. помаду</c:v>
                </c:pt>
                <c:pt idx="2">
                  <c:v>иногда тушь, лак, духи</c:v>
                </c:pt>
              </c:strCache>
            </c:strRef>
          </c:cat>
          <c:val>
            <c:numRef>
              <c:f>'[2.xlsx]Лист1'!$B$2:$D$2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Вредна </a:t>
            </a:r>
            <a:r>
              <a:rPr lang="ru-RU" dirty="0" smtClean="0">
                <a:solidFill>
                  <a:srgbClr val="FF0000"/>
                </a:solidFill>
              </a:rPr>
              <a:t>или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полезна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декоративная 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косметика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5485069991251093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361111111111119"/>
          <c:y val="0.41550925925925958"/>
          <c:w val="0.81388888888888944"/>
          <c:h val="0.56898148148148164"/>
        </c:manualLayout>
      </c:layout>
      <c:pie3DChart>
        <c:varyColors val="1"/>
        <c:ser>
          <c:idx val="0"/>
          <c:order val="0"/>
          <c:tx>
            <c:strRef>
              <c:f>'[2.xlsx]Лист1'!$A$2</c:f>
              <c:strCache>
                <c:ptCount val="1"/>
                <c:pt idx="0">
                  <c:v>Вредна или полезна декоративная косметика?</c:v>
                </c:pt>
              </c:strCache>
            </c:strRef>
          </c:tx>
          <c:explosion val="9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'[2.xlsx]Лист1'!$B$1:$D$1</c:f>
              <c:strCache>
                <c:ptCount val="3"/>
                <c:pt idx="0">
                  <c:v>Вредна</c:v>
                </c:pt>
                <c:pt idx="1">
                  <c:v>Полезна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'[2.xlsx]Лист1'!$B$2:$D$2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0.45701</cdr:x>
      <cdr:y>0.44737</cdr:y>
    </cdr:from>
    <cdr:to>
      <cdr:x>0.63077</cdr:x>
      <cdr:y>0.78422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5058" y="12144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AF7F-B8F8-4BC8-A44D-6505C6035887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A4A1F-9BCF-4D2D-890F-30AF5A3F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FF0B-A60E-429B-9B81-05E9E3A9AB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E93035-2158-4491-9931-89E5FA2FC5D2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50135-9433-4962-8C9A-B397BCC39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872149">
            <a:off x="1960871" y="916029"/>
            <a:ext cx="7125102" cy="336026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80A00"/>
                </a:solidFill>
                <a:latin typeface="Monotype Corsiva" pitchFamily="66" charset="0"/>
              </a:rPr>
              <a:t>ИССЛЕДОВАТЕЛЬСКИЙ</a:t>
            </a:r>
            <a:br>
              <a:rPr lang="ru-RU" sz="4800" dirty="0" smtClean="0">
                <a:solidFill>
                  <a:srgbClr val="C80A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C80A00"/>
                </a:solidFill>
                <a:latin typeface="Monotype Corsiva" pitchFamily="66" charset="0"/>
              </a:rPr>
              <a:t>ПРОЕКТ</a:t>
            </a:r>
            <a:br>
              <a:rPr lang="ru-RU" sz="4800" dirty="0" smtClean="0">
                <a:solidFill>
                  <a:srgbClr val="C80A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1F0AB0"/>
                </a:solidFill>
                <a:latin typeface="Monotype Corsiva" pitchFamily="66" charset="0"/>
              </a:rPr>
              <a:t>« Детская косметика: </a:t>
            </a:r>
            <a:br>
              <a:rPr lang="ru-RU" sz="4800" dirty="0" smtClean="0">
                <a:solidFill>
                  <a:srgbClr val="1F0AB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1F0AB0"/>
                </a:solidFill>
                <a:latin typeface="Monotype Corsiva" pitchFamily="66" charset="0"/>
              </a:rPr>
              <a:t>      за  и  против»</a:t>
            </a:r>
            <a:br>
              <a:rPr lang="ru-RU" sz="4800" dirty="0" smtClean="0">
                <a:solidFill>
                  <a:srgbClr val="1F0AB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1F0AB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929198"/>
            <a:ext cx="1928826" cy="1500198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Picture 8" descr="C:\Users\1\Desktop\DSCN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3493531" cy="251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285728"/>
            <a:ext cx="678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ИЗУЧЕНИЕ  ЛИТЕРАТУРЫ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b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2071702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4910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214422"/>
            <a:ext cx="2071702" cy="3214710"/>
          </a:xfrm>
          <a:prstGeom prst="rect">
            <a:avLst/>
          </a:prstGeom>
        </p:spPr>
      </p:pic>
      <p:pic>
        <p:nvPicPr>
          <p:cNvPr id="7" name="Рисунок 6" descr="36102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256"/>
            <a:ext cx="1714502" cy="2286003"/>
          </a:xfrm>
          <a:prstGeom prst="rect">
            <a:avLst/>
          </a:prstGeom>
        </p:spPr>
      </p:pic>
      <p:pic>
        <p:nvPicPr>
          <p:cNvPr id="9" name="Рисунок 8" descr="p2113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4000504"/>
            <a:ext cx="1571636" cy="2388678"/>
          </a:xfrm>
          <a:prstGeom prst="rect">
            <a:avLst/>
          </a:prstGeom>
        </p:spPr>
      </p:pic>
      <p:pic>
        <p:nvPicPr>
          <p:cNvPr id="1026" name="Picture 2" descr="C:\Users\Admin\Pictures\спорт\LCAYK21CGCA6DTMPECA2CQP7WCA7KHVRYCA15ZWP3CADP384GCA7ESX1WCAAMUD9ECAR06E2BCA3HA3W8CAMMMRZNCAQEHZBDCAKX8XGLCADVBPPTCA5KTUGLCAY8415NCAXRTWPMCA0VM6YICAC4SQU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57166"/>
            <a:ext cx="115252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p2111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1142984"/>
            <a:ext cx="1571636" cy="24875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 rot="19634068">
            <a:off x="0" y="1785926"/>
            <a:ext cx="364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Энциклопедии для девочек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 мальчиков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989498">
            <a:off x="4642396" y="5069070"/>
            <a:ext cx="4517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Детские журналы для      девочек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14282" y="30777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 АНКЕТИРОВАНИЯ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786314" y="1857364"/>
          <a:ext cx="400052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school_pencil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5143512"/>
            <a:ext cx="1427611" cy="149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428728" y="107154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Опросили учащихся 3-5 классов.      Всего 30 детей.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1285852" y="4357694"/>
          <a:ext cx="4429156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214282" y="1714488"/>
          <a:ext cx="41434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6" grpId="0">
        <p:bldAsOne/>
      </p:bldGraphic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cj04404240000_1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1115232" cy="1082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5" y="285728"/>
            <a:ext cx="814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АНКЕТИРОВАНИЯ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728" y="4143380"/>
          <a:ext cx="5262578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3108" y="92867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</a:rPr>
              <a:t>Опрошено  20 человек</a:t>
            </a:r>
            <a:endParaRPr lang="ru-RU" b="1" dirty="0">
              <a:latin typeface="Franklin Gothic Medium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0" y="1500174"/>
          <a:ext cx="464343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4572000" y="1285860"/>
          <a:ext cx="4572000" cy="295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52007621166.jpg"/>
          <p:cNvPicPr>
            <a:picLocks noChangeAspect="1"/>
          </p:cNvPicPr>
          <p:nvPr/>
        </p:nvPicPr>
        <p:blipFill>
          <a:blip r:embed="rId3"/>
          <a:srcRect l="42969" t="9844" r="2187" b="2968"/>
          <a:stretch>
            <a:fillRect/>
          </a:stretch>
        </p:blipFill>
        <p:spPr>
          <a:xfrm>
            <a:off x="357158" y="5072074"/>
            <a:ext cx="1142976" cy="153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ПОЛУЧИТЬ  ИНФОРМАЦИЮ ИЗ СЕТИ ИНТЕРНЕТ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6255.jpg"/>
          <p:cNvPicPr>
            <a:picLocks noChangeAspect="1"/>
          </p:cNvPicPr>
          <p:nvPr/>
        </p:nvPicPr>
        <p:blipFill>
          <a:blip r:embed="rId4" cstate="print"/>
          <a:srcRect r="49438" b="21304"/>
          <a:stretch>
            <a:fillRect/>
          </a:stretch>
        </p:blipFill>
        <p:spPr>
          <a:xfrm>
            <a:off x="0" y="1285860"/>
            <a:ext cx="171448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643042" y="1142984"/>
            <a:ext cx="7500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Детская косметика подлежит обязательной сертификации.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Детская косметика -обязательная  натуральная основа, хорошая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переносимость,безопасность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Выбор косметического средства индивидуален.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Реклама – не первый советчик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4500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СВЯЗАТЬСЯ СО СПЕЦИАЛИСТОМ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7" y="1928802"/>
            <a:ext cx="37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- Ваше </a:t>
            </a:r>
            <a:r>
              <a:rPr lang="ru-RU" sz="2400" dirty="0" smtClean="0">
                <a:latin typeface="Franklin Gothic Demi Cond" pitchFamily="34" charset="0"/>
              </a:rPr>
              <a:t>отношение к декоративной косметике…..</a:t>
            </a:r>
            <a:endParaRPr lang="ru-RU" sz="2400" dirty="0">
              <a:latin typeface="Franklin Gothic Demi Con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1" y="3236595"/>
          <a:ext cx="6262710" cy="384810"/>
        </p:xfrm>
        <a:graphic>
          <a:graphicData uri="http://schemas.openxmlformats.org/drawingml/2006/table">
            <a:tbl>
              <a:tblPr/>
              <a:tblGrid>
                <a:gridCol w="626271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14282" y="3456053"/>
            <a:ext cx="835824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Медицинский работник Масловской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амбулатории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Шейкина Г. Н.: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Декоративную косметику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желательно применять девочкам и мальчикам не  достигших16-18лет,так как в косметике есть вещества, которые отрицательно влияют на гормональное развитие. Возможное применение в особых случаях(выступлениях на сцене).Дети должны пользоваться только детской косметикой (шампуни, гели 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мыло,и.т.д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),так как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кожи детской отличен от взрослой.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Детская косметика отличаются более мягкими ПАВ (поверхностно активные вещества, дающие пену). Щадящие компоненты, входящие в состав , моют, защищая и смягчая кожу детей.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Сложная экологическая обстановка, побочные явления передовых технологий, которые используются в производстве одежды, аксессуаров и прочих составляющих жизни ребенка, делают вопрос детской косметики не роскошью, а необходимостью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 descr="C:\Users\1\Desktop\DSCN0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4429155" cy="34009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214290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ПАМЯТКА ДЛЯ РОДИТЕЛЕЙ И ДЕТЕЙ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267653941__01.jpg"/>
          <p:cNvPicPr>
            <a:picLocks noChangeAspect="1"/>
          </p:cNvPicPr>
          <p:nvPr/>
        </p:nvPicPr>
        <p:blipFill>
          <a:blip r:embed="rId3"/>
          <a:srcRect l="2335" t="4016" r="2623" b="9638"/>
          <a:stretch>
            <a:fillRect/>
          </a:stretch>
        </p:blipFill>
        <p:spPr>
          <a:xfrm>
            <a:off x="0" y="1357298"/>
            <a:ext cx="3929090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3571868" y="1662815"/>
            <a:ext cx="557213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Детская косметика не роскошь, а необходимость для здоровья детей.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Детская косметика должна быть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рН-нетральной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неаллергенной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без консервантов, красителей и ароматических отдушек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покупкой детской косметики внимательно изучите информацию, которая должна присутствовать на упаковке: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◦для какого возраста предназначено средство;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◦срок годности и как долго можно использовать средство после его открытия;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◦кто производитель.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Желательно применять различные средства из одной и той же линии детской косметики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Товары детской продукции обязательно должны быть  сертифицированы.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Косметика должна причинять вреда жизни и здоровью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самое главное: высокая цена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всегда гарантия отличного качества!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Зачем нам что-то менять, подкрашивать, украшать</a:t>
            </a:r>
            <a:r>
              <a:rPr lang="ru-RU" sz="4400" b="1" dirty="0" smtClean="0">
                <a:solidFill>
                  <a:srgbClr val="FF0000"/>
                </a:solidFill>
                <a:latin typeface="Franklin Gothic Demi Cond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 descr="i(20).jpg"/>
          <p:cNvPicPr>
            <a:picLocks noChangeAspect="1"/>
          </p:cNvPicPr>
          <p:nvPr/>
        </p:nvPicPr>
        <p:blipFill>
          <a:blip r:embed="rId4"/>
          <a:srcRect l="16072" b="2499"/>
          <a:stretch>
            <a:fillRect/>
          </a:stretch>
        </p:blipFill>
        <p:spPr>
          <a:xfrm>
            <a:off x="4214810" y="3571876"/>
            <a:ext cx="2422161" cy="30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14414" y="1785926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Вывод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 напрашивается сам собою: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Кто же прекраснее нас с тобою?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За организмом нужно следить,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А  не косметикой впечатление производить</a:t>
            </a:r>
            <a:r>
              <a:rPr lang="ru-RU" dirty="0" smtClean="0">
                <a:latin typeface="Franklin Gothic Medium" pitchFamily="34" charset="0"/>
              </a:rPr>
              <a:t>.</a:t>
            </a:r>
            <a:endParaRPr lang="ru-RU" dirty="0">
              <a:latin typeface="Franklin Gothic Medium" pitchFamily="34" charset="0"/>
            </a:endParaRPr>
          </a:p>
        </p:txBody>
      </p:sp>
      <p:graphicFrame>
        <p:nvGraphicFramePr>
          <p:cNvPr id="17410" name="Object 1029"/>
          <p:cNvGraphicFramePr>
            <a:graphicFrameLocks noChangeAspect="1"/>
          </p:cNvGraphicFramePr>
          <p:nvPr/>
        </p:nvGraphicFramePr>
        <p:xfrm>
          <a:off x="7072330" y="2071678"/>
          <a:ext cx="1605515" cy="2317705"/>
        </p:xfrm>
        <a:graphic>
          <a:graphicData uri="http://schemas.openxmlformats.org/presentationml/2006/ole">
            <p:oleObj spid="_x0000_s17410" name="Photo Editor Photo" r:id="rId5" imgW="1324160" imgH="1905266" progId="">
              <p:embed/>
            </p:oleObj>
          </a:graphicData>
        </a:graphic>
      </p:graphicFrame>
      <p:pic>
        <p:nvPicPr>
          <p:cNvPr id="17413" name="Picture 5" descr="C:\Users\1\Desktop\DSCN0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429132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DSCN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67547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57222" y="142852"/>
            <a:ext cx="9501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Будьте красивы и здоровы!!!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71473" y="500042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Используемая литература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Н.М.Волчек Современная энциклопедия для девочек.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литератор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2000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О.Мещерякова Настольная книга для девочек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Миринда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2001г.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Н.М.Волчек Настольная энциклопедия для девочек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литератор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2000г.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ребенок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4,10/1999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Маруся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1/2010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www.google.ru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http://www.remedium.ru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http://femina.in.ua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1\Desktop\DSCN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715008" cy="4286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4857760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Авторы проекта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учащиеся 4 класса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МБОУ Масловской ООШ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307183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 проекта: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1434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Увеличение ассортимента детской косметики, ее обдуманное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   использование;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Необходимость знания сведений о вреде продуктов детской декоративной косметики для организма;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Участившиеся случаи возникновения аллергии на косметические средства у детей в классе</a:t>
            </a:r>
          </a:p>
          <a:p>
            <a:pPr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 descr="i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14290"/>
            <a:ext cx="1571636" cy="2115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ЦЕЛИ: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071678"/>
            <a:ext cx="7572428" cy="4402274"/>
          </a:xfrm>
        </p:spPr>
        <p:txBody>
          <a:bodyPr>
            <a:normAutofit/>
          </a:bodyPr>
          <a:lstStyle/>
          <a:p>
            <a:pPr marL="548640" lvl="2">
              <a:spcBef>
                <a:spcPts val="600"/>
              </a:spcBef>
              <a:buSzPct val="70000"/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выяснить, необходимы ли детям специальные гигиенические косметические средства для детей;</a:t>
            </a:r>
          </a:p>
          <a:p>
            <a:pPr marL="548640" lvl="2">
              <a:spcBef>
                <a:spcPts val="600"/>
              </a:spcBef>
              <a:buSzPct val="70000"/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выяснить, необходимы ли детям специальные гигиенические косметические средства для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детей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1250144" cy="1500174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5" name="Рисунок 4" descr="12652007621166.jpg"/>
          <p:cNvPicPr>
            <a:picLocks noChangeAspect="1"/>
          </p:cNvPicPr>
          <p:nvPr/>
        </p:nvPicPr>
        <p:blipFill>
          <a:blip r:embed="rId3"/>
          <a:srcRect l="8438" t="9845" r="4374" b="8593"/>
          <a:stretch>
            <a:fillRect/>
          </a:stretch>
        </p:blipFill>
        <p:spPr>
          <a:xfrm>
            <a:off x="6500826" y="0"/>
            <a:ext cx="2443647" cy="2285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35743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48577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определить виды детских косметических средств;</a:t>
            </a:r>
          </a:p>
          <a:p>
            <a:pPr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проанализировать данные и определить для себя совместно с родителями за и против;</a:t>
            </a:r>
          </a:p>
          <a:p>
            <a:pPr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провести опрос среди родителей,  учащихся и специалистов</a:t>
            </a:r>
          </a:p>
          <a:p>
            <a:pPr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 descr="i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57166"/>
            <a:ext cx="169818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14290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ГИПОТЕЗЫ ИССЛЕДОВАНИЯ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14554"/>
            <a:ext cx="857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предположим, что каждый ребенок должен пользоваться специальной косметикой,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потому что косметика для взрослых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не подходит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;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929198"/>
            <a:ext cx="8042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допустим ,что  декоративная детская косметика не наносит вред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организму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8433" name="Picture 1" descr="детская косме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81131">
            <a:off x="428596" y="214290"/>
            <a:ext cx="1214446" cy="15716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71480"/>
            <a:ext cx="8045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МЕТОДЫ ИССЛЕДОВАНИЯ;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357298"/>
            <a:ext cx="742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подумать самостоятельно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42886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изучить литературу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85786" y="3555225"/>
            <a:ext cx="8358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cs typeface="Aparajita" pitchFamily="34" charset="0"/>
              </a:rPr>
              <a:t>получить информацию из сети Интернет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57224" y="5161925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связаться со специалистами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" name="Рисунок 6" descr="big_devoirs___487____photote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1404925"/>
            <a:ext cx="1214446" cy="14843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85918" y="614364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провести  анкетирование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4" name="Рисунок 13" descr="school_pencil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715016"/>
            <a:ext cx="1068501" cy="1142984"/>
          </a:xfrm>
          <a:prstGeom prst="rect">
            <a:avLst/>
          </a:prstGeom>
        </p:spPr>
      </p:pic>
      <p:pic>
        <p:nvPicPr>
          <p:cNvPr id="4097" name="Picture 1" descr="C:\Users\Admin\Pictures\Новая папка (2)\school10-02.gif"/>
          <p:cNvPicPr>
            <a:picLocks noChangeAspect="1" noChangeArrowheads="1"/>
          </p:cNvPicPr>
          <p:nvPr/>
        </p:nvPicPr>
        <p:blipFill>
          <a:blip r:embed="rId5"/>
          <a:srcRect l="60714" b="47678"/>
          <a:stretch>
            <a:fillRect/>
          </a:stretch>
        </p:blipFill>
        <p:spPr bwMode="auto">
          <a:xfrm>
            <a:off x="7643834" y="4071942"/>
            <a:ext cx="1000132" cy="1229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" name="Рисунок 14" descr="Безымянный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96" y="3429000"/>
            <a:ext cx="1438446" cy="17145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50" name="Picture 2" descr="C:\Users\Admin\Pictures\спорт\LCAYK21CGCA6DTMPECA2CQP7WCA7KHVRYCA15ZWP3CADP384GCA7ESX1WCAAMUD9ECAR06E2BCA3HA3W8CAMMMRZNCAQEHZBDCAKX8XGLCADVBPPTCA5KTUGLCAY8415NCAXRTWPMCA0VM6YICAC4SQU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1357298"/>
            <a:ext cx="1785950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20px-Lautrec_woman_at_her_toilette_18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Below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285984" y="428604"/>
            <a:ext cx="685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НЕМНОГО ИСТОРИИ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643050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428596" y="1768214"/>
            <a:ext cx="81439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Многие тысячелетия человек пытается стать красивее с помощью косметики. Ещё древние греки и жители Древнего Рима хорошо разбирались в искусстве макияжа и в уходе за своей внешностью.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 Косметика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(от греч.- искусство украшать) – это наука о способах изменения и поддержания внешнего вида. Слово « косметика» произошло от древнегреческого «искусство украшения» внешности людей, а декоративная косметика- это искусство украшать женскую красоту. Если задача обычной косметики сохранить женскую или мужскую красоту, то главная цель декоративной косметики заключается в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том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, чтобы сделать из просто красивой женщины очень красивую, молодую 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привлекательную.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Franklin Gothic Heavy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         Еще не вполне осознав себя людьми, наши первобытные предки  уже натирались маслом и жиром, разрисовывали тело растительными красками и глинами, подводили глаза, красили веки и губы. Руководили ими не одни инстинкты: первобытная косметика помогала осознать племенную принадлежность, разделить мир «на своих» и «чужих», выразить себя, а то и устрашить врагов.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     Есть основания считать изобретателями косметики женщин, хотя бы в силу неутолимого желания нравиться.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    Косметика украшала, холила, лечила. Её основу составляли ароматные масла и мази, которые получали из растительных и животных жиров, смешивая с настоями лилии, лаванды, розы, по интуиции и древнему опыту вводя тонизирующие и целебные добавки. Пока не научились варить мыло, мазями очищали тело.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      Таким образом, с самой глубокой древности существовало два направления косметики: косметика, сохраняющая красоту; и декоративная косметик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или маскирующая косметика.                       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Heavy" pitchFamily="34" charset="0"/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 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Franklin Gothic Dem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lipart-Cartoon-Design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500042"/>
            <a:ext cx="121444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885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ПОДУМАТЬ САМОСТОЯТЕЛЬНО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357298"/>
            <a:ext cx="65901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КОСМЕТИЧЕСКИЕ СРЕДСТВА ДЛЯ ДЕТЕЙ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214546" y="185736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2132" y="1928802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965571" y="2321711"/>
            <a:ext cx="78502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2500306"/>
            <a:ext cx="20002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ГИГИЕНИЧЕСКАЯ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    КОСМЕТИКА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2714620"/>
            <a:ext cx="20002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ДЕКОРАТИВНАЯ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      КОСМЕТИКА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643182"/>
            <a:ext cx="17626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ЛЕЧЕБНАЯ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КОСМЕТИКА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1428728" y="3786190"/>
          <a:ext cx="600079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85852" y="357187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АССОРТИМЕНТ ДЕТСКОЙ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КОСМЕТИКИ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793</TotalTime>
  <Words>802</Words>
  <Application>Microsoft Office PowerPoint</Application>
  <PresentationFormat>Экран (4:3)</PresentationFormat>
  <Paragraphs>112</Paragraphs>
  <Slides>18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Photo Editor Photo</vt:lpstr>
      <vt:lpstr>ИССЛЕДОВАТЕЛЬСКИЙ ПРОЕКТ « Детская косметика:        за  и  против» </vt:lpstr>
      <vt:lpstr>Слайд 2</vt:lpstr>
      <vt:lpstr>Актуальность проекта: </vt:lpstr>
      <vt:lpstr>ЦЕЛИ:</vt:lpstr>
      <vt:lpstr>ЗАДАЧИ: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«ДЕТСКАЯ КОСМЕТИКА: ЗА И ПРОТИВ»</dc:title>
  <dc:creator>Наталья</dc:creator>
  <cp:lastModifiedBy>Наталья</cp:lastModifiedBy>
  <cp:revision>79</cp:revision>
  <dcterms:created xsi:type="dcterms:W3CDTF">2012-02-14T16:45:49Z</dcterms:created>
  <dcterms:modified xsi:type="dcterms:W3CDTF">2012-02-23T15:12:25Z</dcterms:modified>
</cp:coreProperties>
</file>